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8C5CC3B-C4AC-447D-9A6C-CB1C7EA7B4BE}" type="datetimeFigureOut">
              <a:rPr lang="en-GB" smtClean="0"/>
              <a:t>05/01/2021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862360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C5CC3B-C4AC-447D-9A6C-CB1C7EA7B4BE}" type="datetimeFigureOut">
              <a:rPr lang="en-GB" smtClean="0"/>
              <a:t>05/01/2021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1817545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C5CC3B-C4AC-447D-9A6C-CB1C7EA7B4BE}" type="datetimeFigureOut">
              <a:rPr lang="en-GB" smtClean="0"/>
              <a:t>05/01/2021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3043466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C5CC3B-C4AC-447D-9A6C-CB1C7EA7B4BE}" type="datetimeFigureOut">
              <a:rPr lang="en-GB" smtClean="0"/>
              <a:t>05/01/2021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2541912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8C5CC3B-C4AC-447D-9A6C-CB1C7EA7B4BE}" type="datetimeFigureOut">
              <a:rPr lang="en-GB" smtClean="0"/>
              <a:t>05/01/2021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3307102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8C5CC3B-C4AC-447D-9A6C-CB1C7EA7B4BE}" type="datetimeFigureOut">
              <a:rPr lang="en-GB" smtClean="0"/>
              <a:t>05/01/2021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9303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8C5CC3B-C4AC-447D-9A6C-CB1C7EA7B4BE}" type="datetimeFigureOut">
              <a:rPr lang="en-GB" smtClean="0"/>
              <a:t>05/01/2021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3045201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8C5CC3B-C4AC-447D-9A6C-CB1C7EA7B4BE}" type="datetimeFigureOut">
              <a:rPr lang="en-GB" smtClean="0"/>
              <a:t>05/01/2021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2953589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5CC3B-C4AC-447D-9A6C-CB1C7EA7B4BE}" type="datetimeFigureOut">
              <a:rPr lang="en-GB" smtClean="0"/>
              <a:t>05/01/2021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615209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8C5CC3B-C4AC-447D-9A6C-CB1C7EA7B4BE}" type="datetimeFigureOut">
              <a:rPr lang="en-GB" smtClean="0"/>
              <a:t>05/01/2021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1393814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8C5CC3B-C4AC-447D-9A6C-CB1C7EA7B4BE}" type="datetimeFigureOut">
              <a:rPr lang="en-GB" smtClean="0"/>
              <a:t>05/01/2021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7FD8204-9FD6-4387-9ED4-83AF7D3D8E7F}" type="slidenum">
              <a:rPr lang="en-GB" smtClean="0"/>
              <a:t>‹#›</a:t>
            </a:fld>
            <a:endParaRPr lang="en-GB"/>
          </a:p>
        </p:txBody>
      </p:sp>
    </p:spTree>
    <p:extLst>
      <p:ext uri="{BB962C8B-B14F-4D97-AF65-F5344CB8AC3E}">
        <p14:creationId xmlns:p14="http://schemas.microsoft.com/office/powerpoint/2010/main" val="4112159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3000"/>
            <a:lum/>
          </a:blip>
          <a:srcRect/>
          <a:stretch>
            <a:fillRect l="-6000" r="-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C5CC3B-C4AC-447D-9A6C-CB1C7EA7B4BE}" type="datetimeFigureOut">
              <a:rPr lang="en-GB" smtClean="0"/>
              <a:t>05/01/2021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FD8204-9FD6-4387-9ED4-83AF7D3D8E7F}" type="slidenum">
              <a:rPr lang="en-GB" smtClean="0"/>
              <a:t>‹#›</a:t>
            </a:fld>
            <a:endParaRPr lang="en-GB"/>
          </a:p>
        </p:txBody>
      </p:sp>
    </p:spTree>
    <p:extLst>
      <p:ext uri="{BB962C8B-B14F-4D97-AF65-F5344CB8AC3E}">
        <p14:creationId xmlns:p14="http://schemas.microsoft.com/office/powerpoint/2010/main" val="2374929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Callout 4"/>
          <p:cNvSpPr/>
          <p:nvPr/>
        </p:nvSpPr>
        <p:spPr>
          <a:xfrm>
            <a:off x="1524000" y="3038622"/>
            <a:ext cx="10250659" cy="2309983"/>
          </a:xfrm>
          <a:prstGeom prst="wedgeEllipseCallout">
            <a:avLst>
              <a:gd name="adj1" fmla="val -54375"/>
              <a:gd name="adj2" fmla="val 47529"/>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 name="Title 1"/>
          <p:cNvSpPr>
            <a:spLocks noGrp="1"/>
          </p:cNvSpPr>
          <p:nvPr>
            <p:ph type="ctrTitle"/>
          </p:nvPr>
        </p:nvSpPr>
        <p:spPr>
          <a:xfrm>
            <a:off x="1524000" y="0"/>
            <a:ext cx="9144000" cy="2387600"/>
          </a:xfrm>
        </p:spPr>
        <p:txBody>
          <a:bodyPr>
            <a:normAutofit/>
          </a:bodyPr>
          <a:lstStyle/>
          <a:p>
            <a:r>
              <a:rPr lang="en-GB" sz="8800" dirty="0" smtClean="0">
                <a:latin typeface="XCCW Joined 6a" panose="03050602040000000000" pitchFamily="66" charset="0"/>
              </a:rPr>
              <a:t>Reading </a:t>
            </a:r>
            <a:endParaRPr lang="en-GB" sz="8800" dirty="0">
              <a:latin typeface="XCCW Joined 6a" panose="03050602040000000000" pitchFamily="66" charset="0"/>
            </a:endParaRPr>
          </a:p>
        </p:txBody>
      </p:sp>
      <p:sp>
        <p:nvSpPr>
          <p:cNvPr id="3" name="Subtitle 2"/>
          <p:cNvSpPr>
            <a:spLocks noGrp="1"/>
          </p:cNvSpPr>
          <p:nvPr>
            <p:ph type="subTitle" idx="1"/>
          </p:nvPr>
        </p:nvSpPr>
        <p:spPr>
          <a:xfrm>
            <a:off x="2030437" y="3692843"/>
            <a:ext cx="9144000" cy="1655762"/>
          </a:xfrm>
        </p:spPr>
        <p:txBody>
          <a:bodyPr/>
          <a:lstStyle/>
          <a:p>
            <a:r>
              <a:rPr lang="en-GB" dirty="0" smtClean="0">
                <a:latin typeface="XCCW Joined 6a" panose="03050602040000000000" pitchFamily="66" charset="0"/>
              </a:rPr>
              <a:t>Hello Year 1! Welcome to your reading home learning!</a:t>
            </a:r>
          </a:p>
          <a:p>
            <a:r>
              <a:rPr lang="en-GB" dirty="0" smtClean="0">
                <a:latin typeface="XCCW Joined 6a" panose="03050602040000000000" pitchFamily="66" charset="0"/>
              </a:rPr>
              <a:t>Miss O'Brien and I know how amazing you are at reading, let’s read!</a:t>
            </a:r>
            <a:endParaRPr lang="en-GB" dirty="0">
              <a:latin typeface="XCCW Joined 6a" panose="03050602040000000000" pitchFamily="66" charset="0"/>
            </a:endParaRPr>
          </a:p>
        </p:txBody>
      </p:sp>
      <p:pic>
        <p:nvPicPr>
          <p:cNvPr id="4" name="Picture 4" descr="Image"/>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70262" b="99538" l="1060" r="10212"/>
                    </a14:imgEffect>
                  </a14:imgLayer>
                </a14:imgProps>
              </a:ext>
              <a:ext uri="{28A0092B-C50C-407E-A947-70E740481C1C}">
                <a14:useLocalDpi xmlns:a14="http://schemas.microsoft.com/office/drawing/2010/main" val="0"/>
              </a:ext>
            </a:extLst>
          </a:blip>
          <a:srcRect t="72599" r="88593"/>
          <a:stretch/>
        </p:blipFill>
        <p:spPr bwMode="auto">
          <a:xfrm>
            <a:off x="121530" y="4672720"/>
            <a:ext cx="1471115" cy="2209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9747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3217" y="0"/>
            <a:ext cx="11605847" cy="6240298"/>
          </a:xfrm>
          <a:prstGeom prst="rect">
            <a:avLst/>
          </a:prstGeom>
        </p:spPr>
        <p:txBody>
          <a:bodyPr wrap="square">
            <a:spAutoFit/>
          </a:bodyPr>
          <a:lstStyle/>
          <a:p>
            <a:pPr>
              <a:lnSpc>
                <a:spcPct val="107000"/>
              </a:lnSpc>
              <a:spcAft>
                <a:spcPts val="800"/>
              </a:spcAft>
            </a:pPr>
            <a:r>
              <a:rPr lang="en-GB" sz="2400" b="1" dirty="0" err="1">
                <a:latin typeface="XCCW Joined 6a" panose="03050602040000000000" pitchFamily="66" charset="0"/>
                <a:ea typeface="Calibri" panose="020F0502020204030204" pitchFamily="34" charset="0"/>
                <a:cs typeface="Times New Roman" panose="02020603050405020304" pitchFamily="18" charset="0"/>
              </a:rPr>
              <a:t>wh</a:t>
            </a:r>
            <a:r>
              <a:rPr lang="en-GB" sz="2400" b="1" dirty="0">
                <a:latin typeface="XCCW Joined 6a" panose="03050602040000000000" pitchFamily="66" charset="0"/>
                <a:ea typeface="Calibri" panose="020F0502020204030204" pitchFamily="34" charset="0"/>
                <a:cs typeface="Times New Roman" panose="02020603050405020304" pitchFamily="18" charset="0"/>
              </a:rPr>
              <a:t>, w</a:t>
            </a:r>
            <a:r>
              <a:rPr lang="en-GB" sz="2400" b="1" dirty="0" smtClean="0">
                <a:latin typeface="XCCW Joined 6a" panose="03050602040000000000" pitchFamily="66" charset="0"/>
                <a:ea typeface="Calibri" panose="020F0502020204030204" pitchFamily="34" charset="0"/>
                <a:cs typeface="Times New Roman" panose="02020603050405020304" pitchFamily="18" charset="0"/>
              </a:rPr>
              <a:t>) Read the story.             </a:t>
            </a:r>
            <a:r>
              <a:rPr lang="en-GB" sz="2400" b="1" u="sng" dirty="0" smtClean="0">
                <a:latin typeface="XCCW Joined 6a" panose="03050602040000000000" pitchFamily="66" charset="0"/>
                <a:ea typeface="Calibri" panose="020F0502020204030204" pitchFamily="34" charset="0"/>
                <a:cs typeface="Times New Roman" panose="02020603050405020304" pitchFamily="18" charset="0"/>
              </a:rPr>
              <a:t>Wednesday 6</a:t>
            </a:r>
            <a:r>
              <a:rPr lang="en-GB" sz="2400" b="1" u="sng" baseline="30000" dirty="0" smtClean="0">
                <a:latin typeface="XCCW Joined 6a" panose="03050602040000000000" pitchFamily="66" charset="0"/>
                <a:ea typeface="Calibri" panose="020F0502020204030204" pitchFamily="34" charset="0"/>
                <a:cs typeface="Times New Roman" panose="02020603050405020304" pitchFamily="18" charset="0"/>
              </a:rPr>
              <a:t>th</a:t>
            </a:r>
            <a:r>
              <a:rPr lang="en-GB" sz="2400" b="1" u="sng" dirty="0" smtClean="0">
                <a:latin typeface="XCCW Joined 6a" panose="03050602040000000000" pitchFamily="66" charset="0"/>
                <a:ea typeface="Calibri" panose="020F0502020204030204" pitchFamily="34" charset="0"/>
                <a:cs typeface="Times New Roman" panose="02020603050405020304" pitchFamily="18" charset="0"/>
              </a:rPr>
              <a:t> January </a:t>
            </a:r>
            <a:endParaRPr lang="en-GB" sz="1200" b="1" u="sng" dirty="0" smtClean="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n-GB" sz="2400" b="1" u="sng" dirty="0" smtClean="0">
              <a:latin typeface="XCCW Joined 6a" panose="03050602040000000000" pitchFamily="66" charset="0"/>
              <a:ea typeface="Calibri" panose="020F0502020204030204" pitchFamily="34" charset="0"/>
              <a:cs typeface="Times New Roman" panose="02020603050405020304" pitchFamily="18" charset="0"/>
            </a:endParaRPr>
          </a:p>
          <a:p>
            <a:pPr algn="ctr">
              <a:lnSpc>
                <a:spcPct val="107000"/>
              </a:lnSpc>
              <a:spcAft>
                <a:spcPts val="800"/>
              </a:spcAft>
            </a:pPr>
            <a:endParaRPr lang="en-GB" sz="2400" b="1" u="sng" dirty="0">
              <a:latin typeface="XCCW Joined 6a" panose="03050602040000000000" pitchFamily="66" charset="0"/>
              <a:ea typeface="Calibri" panose="020F0502020204030204" pitchFamily="34" charset="0"/>
              <a:cs typeface="Times New Roman" panose="02020603050405020304" pitchFamily="18" charset="0"/>
            </a:endParaRPr>
          </a:p>
          <a:p>
            <a:pPr algn="ctr">
              <a:lnSpc>
                <a:spcPct val="107000"/>
              </a:lnSpc>
              <a:spcAft>
                <a:spcPts val="800"/>
              </a:spcAft>
            </a:pPr>
            <a:r>
              <a:rPr lang="en-GB" sz="2400" b="1" u="sng" dirty="0" smtClean="0">
                <a:latin typeface="XCCW Joined 6a" panose="03050602040000000000" pitchFamily="66" charset="0"/>
                <a:ea typeface="Calibri" panose="020F0502020204030204" pitchFamily="34" charset="0"/>
                <a:cs typeface="Times New Roman" panose="02020603050405020304" pitchFamily="18" charset="0"/>
              </a:rPr>
              <a:t>Where </a:t>
            </a:r>
            <a:r>
              <a:rPr lang="en-GB" sz="2400" b="1" u="sng" dirty="0">
                <a:latin typeface="XCCW Joined 6a" panose="03050602040000000000" pitchFamily="66" charset="0"/>
                <a:ea typeface="Calibri" panose="020F0502020204030204" pitchFamily="34" charset="0"/>
                <a:cs typeface="Times New Roman" panose="02020603050405020304" pitchFamily="18" charset="0"/>
              </a:rPr>
              <a:t>is Wally’s whistle?</a:t>
            </a:r>
            <a:endParaRPr lang="en-GB" sz="12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400" b="1" dirty="0">
                <a:latin typeface="XCCW Joined 6a" panose="03050602040000000000" pitchFamily="66" charset="0"/>
                <a:ea typeface="Calibri" panose="020F0502020204030204" pitchFamily="34" charset="0"/>
                <a:cs typeface="Times New Roman" panose="02020603050405020304" pitchFamily="18" charset="0"/>
              </a:rPr>
              <a:t>Wally and his white dog went for a long walk. Wally had a shiny new whistle. Wally used his whistle to call back his dog. On their walk, Wally noticed that he had lost his whistle. Where could Wally’s whistle be? Later that day, Wally’s dog had something strange in his mouth. What could it be? </a:t>
            </a:r>
            <a:endParaRPr lang="en-GB" sz="12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400" b="1" dirty="0">
                <a:solidFill>
                  <a:srgbClr val="FF0000"/>
                </a:solidFill>
                <a:latin typeface="XCCW Joined 6a" panose="03050602040000000000" pitchFamily="66" charset="0"/>
                <a:ea typeface="Calibri" panose="020F0502020204030204" pitchFamily="34" charset="0"/>
                <a:cs typeface="Times New Roman" panose="02020603050405020304" pitchFamily="18" charset="0"/>
              </a:rPr>
              <a:t> </a:t>
            </a:r>
            <a:endParaRPr lang="en-GB" sz="1200" b="1"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GB" sz="2400" b="1" dirty="0" smtClean="0">
                <a:solidFill>
                  <a:srgbClr val="FF0000"/>
                </a:solidFill>
                <a:latin typeface="XCCW Joined 6a" panose="03050602040000000000" pitchFamily="66" charset="0"/>
                <a:ea typeface="Calibri" panose="020F0502020204030204" pitchFamily="34" charset="0"/>
                <a:cs typeface="Times New Roman" panose="02020603050405020304" pitchFamily="18" charset="0"/>
              </a:rPr>
              <a:t>Find </a:t>
            </a:r>
            <a:r>
              <a:rPr lang="en-GB" sz="2400" b="1" dirty="0">
                <a:solidFill>
                  <a:srgbClr val="FF0000"/>
                </a:solidFill>
                <a:latin typeface="XCCW Joined 6a" panose="03050602040000000000" pitchFamily="66" charset="0"/>
                <a:ea typeface="Calibri" panose="020F0502020204030204" pitchFamily="34" charset="0"/>
                <a:cs typeface="Times New Roman" panose="02020603050405020304" pitchFamily="18" charset="0"/>
              </a:rPr>
              <a:t>the phoneme wh</a:t>
            </a:r>
            <a:r>
              <a:rPr lang="en-GB" sz="2400" b="1" dirty="0" smtClean="0">
                <a:solidFill>
                  <a:srgbClr val="FF0000"/>
                </a:solidFill>
                <a:latin typeface="XCCW Joined 6a" panose="03050602040000000000" pitchFamily="66" charset="0"/>
                <a:ea typeface="Calibri" panose="020F0502020204030204" pitchFamily="34" charset="0"/>
                <a:cs typeface="Times New Roman" panose="02020603050405020304" pitchFamily="18" charset="0"/>
              </a:rPr>
              <a:t>. (w)</a:t>
            </a:r>
            <a:endParaRPr lang="en-GB" sz="1200" b="1"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GB" sz="2400" b="1" dirty="0">
                <a:solidFill>
                  <a:srgbClr val="FF0000"/>
                </a:solidFill>
                <a:latin typeface="XCCW Joined 6a" panose="03050602040000000000" pitchFamily="66" charset="0"/>
                <a:ea typeface="Calibri" panose="020F0502020204030204" pitchFamily="34" charset="0"/>
                <a:cs typeface="Times New Roman" panose="02020603050405020304" pitchFamily="18" charset="0"/>
              </a:rPr>
              <a:t>What did Wally’s dog find?</a:t>
            </a:r>
            <a:endParaRPr lang="en-GB" sz="1200" b="1"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GB" sz="2400" b="1" dirty="0">
                <a:solidFill>
                  <a:srgbClr val="FF0000"/>
                </a:solidFill>
                <a:latin typeface="XCCW Joined 6a" panose="03050602040000000000" pitchFamily="66" charset="0"/>
                <a:ea typeface="Calibri" panose="020F0502020204030204" pitchFamily="34" charset="0"/>
                <a:cs typeface="Times New Roman" panose="02020603050405020304" pitchFamily="18" charset="0"/>
              </a:rPr>
              <a:t>How did Wally feel when he lost his whistle? </a:t>
            </a:r>
            <a:endParaRPr lang="en-GB" sz="12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5654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5022167" y="97664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0" i="0" u="none" strike="noStrike" cap="none" normalizeH="0" baseline="0" dirty="0" smtClean="0">
                <a:ln>
                  <a:noFill/>
                </a:ln>
                <a:solidFill>
                  <a:schemeClr val="tx1"/>
                </a:solidFill>
                <a:effectLst/>
                <a:latin typeface="XCCW Joined 6a" panose="03050602040000000000" pitchFamily="66" charset="0"/>
                <a:ea typeface="Calibri" panose="020F0502020204030204" pitchFamily="34" charset="0"/>
                <a:cs typeface="Times New Roman" panose="02020603050405020304" pitchFamily="18" charset="0"/>
              </a:rPr>
              <a:t>(</a:t>
            </a:r>
            <a:r>
              <a:rPr kumimoji="0" lang="en-GB" altLang="en-US" sz="2000" b="0" i="0" u="none" strike="noStrike" cap="none" normalizeH="0" baseline="0" dirty="0" err="1" smtClean="0">
                <a:ln>
                  <a:noFill/>
                </a:ln>
                <a:solidFill>
                  <a:schemeClr val="tx1"/>
                </a:solidFill>
                <a:effectLst/>
                <a:latin typeface="XCCW Joined 6a" panose="03050602040000000000" pitchFamily="66" charset="0"/>
                <a:ea typeface="Calibri" panose="020F0502020204030204" pitchFamily="34" charset="0"/>
                <a:cs typeface="Times New Roman" panose="02020603050405020304" pitchFamily="18" charset="0"/>
              </a:rPr>
              <a:t>wh</a:t>
            </a:r>
            <a:r>
              <a:rPr kumimoji="0" lang="en-GB" altLang="en-US" sz="2000" b="0" i="0" u="none" strike="noStrike" cap="none" normalizeH="0" baseline="0" dirty="0" smtClean="0">
                <a:ln>
                  <a:noFill/>
                </a:ln>
                <a:solidFill>
                  <a:schemeClr val="tx1"/>
                </a:solidFill>
                <a:effectLst/>
                <a:latin typeface="XCCW Joined 6a" panose="03050602040000000000" pitchFamily="66" charset="0"/>
                <a:ea typeface="Calibri" panose="020F0502020204030204" pitchFamily="34" charset="0"/>
                <a:cs typeface="Times New Roman" panose="02020603050405020304" pitchFamily="18" charset="0"/>
              </a:rPr>
              <a:t>, h)</a:t>
            </a:r>
            <a:endParaRPr kumimoji="0" lang="en-GB" altLang="en-US"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0" i="0" u="sng" strike="noStrike" cap="none" normalizeH="0" baseline="0" dirty="0" smtClean="0">
                <a:ln>
                  <a:noFill/>
                </a:ln>
                <a:solidFill>
                  <a:schemeClr val="tx1"/>
                </a:solidFill>
                <a:effectLst/>
                <a:latin typeface="XCCW Joined 6a" panose="03050602040000000000" pitchFamily="66" charset="0"/>
                <a:ea typeface="Calibri" panose="020F0502020204030204" pitchFamily="34" charset="0"/>
                <a:cs typeface="Times New Roman" panose="02020603050405020304" pitchFamily="18" charset="0"/>
              </a:rPr>
              <a:t>Who</a:t>
            </a:r>
            <a:r>
              <a:rPr kumimoji="0" lang="en-GB" altLang="en-US" sz="2000" b="0" i="0" u="sng"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GB" altLang="en-US" sz="2000" b="0" i="0" u="sng" strike="noStrike" cap="none" normalizeH="0" baseline="0" dirty="0" smtClean="0">
                <a:ln>
                  <a:noFill/>
                </a:ln>
                <a:solidFill>
                  <a:schemeClr val="tx1"/>
                </a:solidFill>
                <a:effectLst/>
                <a:latin typeface="XCCW Joined 6a" panose="03050602040000000000" pitchFamily="66" charset="0"/>
                <a:ea typeface="Calibri" panose="020F0502020204030204" pitchFamily="34" charset="0"/>
                <a:cs typeface="Times New Roman" panose="02020603050405020304" pitchFamily="18" charset="0"/>
              </a:rPr>
              <a:t>s lost?</a:t>
            </a:r>
            <a:endParaRPr kumimoji="0" lang="en-GB" altLang="en-US"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1025" name="Picture 6"/>
          <p:cNvPicPr>
            <a:picLocks noChangeAspect="1" noChangeArrowheads="1"/>
          </p:cNvPicPr>
          <p:nvPr/>
        </p:nvPicPr>
        <p:blipFill>
          <a:blip r:embed="rId2">
            <a:extLst>
              <a:ext uri="{28A0092B-C50C-407E-A947-70E740481C1C}">
                <a14:useLocalDpi xmlns:a14="http://schemas.microsoft.com/office/drawing/2010/main" val="0"/>
              </a:ext>
            </a:extLst>
          </a:blip>
          <a:srcRect l="2" r="-66" b="2036"/>
          <a:stretch>
            <a:fillRect/>
          </a:stretch>
        </p:blipFill>
        <p:spPr bwMode="auto">
          <a:xfrm>
            <a:off x="2022354" y="1600200"/>
            <a:ext cx="8693833" cy="3657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239152" y="5537760"/>
            <a:ext cx="575029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GB" altLang="en-US" sz="2000" b="0" i="0" u="none" strike="noStrike" cap="none" normalizeH="0" baseline="0" dirty="0" smtClean="0">
                <a:ln>
                  <a:noFill/>
                </a:ln>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Find the phoneme </a:t>
            </a:r>
            <a:r>
              <a:rPr kumimoji="0" lang="en-GB" altLang="en-US" sz="2000" b="0" i="0" u="none" strike="noStrike" cap="none" normalizeH="0" baseline="0" dirty="0" err="1" smtClean="0">
                <a:ln>
                  <a:noFill/>
                </a:ln>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wh</a:t>
            </a:r>
            <a:r>
              <a:rPr kumimoji="0" lang="en-GB" altLang="en-US" sz="2000" b="0" i="0" u="none" strike="noStrike" cap="none" normalizeH="0" baseline="0" dirty="0" smtClean="0">
                <a:ln>
                  <a:noFill/>
                </a:ln>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a:t>
            </a:r>
            <a:r>
              <a:rPr kumimoji="0" lang="en-GB" altLang="en-US" sz="2000" b="0" i="0" u="none" strike="noStrike" cap="none" normalizeH="0" dirty="0" smtClean="0">
                <a:ln>
                  <a:noFill/>
                </a:ln>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 (h)</a:t>
            </a:r>
            <a:endParaRPr kumimoji="0" lang="en-GB" altLang="en-US" sz="1100" b="0" i="0" u="none" strike="noStrike" cap="none" normalizeH="0" baseline="0" dirty="0" smtClean="0">
              <a:ln>
                <a:noFill/>
              </a:ln>
              <a:solidFill>
                <a:schemeClr val="tx1"/>
              </a:solidFill>
              <a:effectLst/>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GB" altLang="en-US" sz="2000" b="0" i="0" u="none" strike="noStrike" cap="none" normalizeH="0" baseline="0" dirty="0" smtClean="0">
                <a:ln>
                  <a:noFill/>
                </a:ln>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Who was lost?</a:t>
            </a:r>
            <a:endParaRPr kumimoji="0" lang="en-GB" altLang="en-US" sz="1100" b="0" i="0" u="none" strike="noStrike" cap="none" normalizeH="0" baseline="0" dirty="0" smtClean="0">
              <a:ln>
                <a:noFill/>
              </a:ln>
              <a:solidFill>
                <a:schemeClr val="tx1"/>
              </a:solidFill>
              <a:effectLst/>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GB" altLang="en-US" sz="2000" b="0" i="0" u="none" strike="noStrike" cap="none" normalizeH="0" baseline="0" dirty="0" smtClean="0">
                <a:ln>
                  <a:noFill/>
                </a:ln>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Change the ending of the story. </a:t>
            </a:r>
            <a:endParaRPr kumimoji="0" lang="en-GB"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 name="Rectangle 3"/>
          <p:cNvSpPr/>
          <p:nvPr/>
        </p:nvSpPr>
        <p:spPr>
          <a:xfrm>
            <a:off x="8287244" y="307988"/>
            <a:ext cx="3395481" cy="388696"/>
          </a:xfrm>
          <a:prstGeom prst="rect">
            <a:avLst/>
          </a:prstGeom>
        </p:spPr>
        <p:txBody>
          <a:bodyPr wrap="none">
            <a:spAutoFit/>
          </a:bodyPr>
          <a:lstStyle/>
          <a:p>
            <a:pPr>
              <a:lnSpc>
                <a:spcPct val="107000"/>
              </a:lnSpc>
              <a:spcAft>
                <a:spcPts val="800"/>
              </a:spcAft>
            </a:pPr>
            <a:r>
              <a:rPr lang="en-GB" b="1" u="sng" dirty="0" smtClean="0">
                <a:latin typeface="XCCW Joined 6a" panose="03050602040000000000" pitchFamily="66" charset="0"/>
                <a:ea typeface="Calibri" panose="020F0502020204030204" pitchFamily="34" charset="0"/>
                <a:cs typeface="Times New Roman" panose="02020603050405020304" pitchFamily="18" charset="0"/>
              </a:rPr>
              <a:t>Thursday 7</a:t>
            </a:r>
            <a:r>
              <a:rPr lang="en-GB" b="1" u="sng" baseline="30000" dirty="0" smtClean="0">
                <a:latin typeface="XCCW Joined 6a" panose="03050602040000000000" pitchFamily="66" charset="0"/>
                <a:ea typeface="Calibri" panose="020F0502020204030204" pitchFamily="34" charset="0"/>
                <a:cs typeface="Times New Roman" panose="02020603050405020304" pitchFamily="18" charset="0"/>
              </a:rPr>
              <a:t>th</a:t>
            </a:r>
            <a:r>
              <a:rPr lang="en-GB" b="1" u="sng" dirty="0" smtClean="0">
                <a:latin typeface="XCCW Joined 6a" panose="03050602040000000000" pitchFamily="66" charset="0"/>
                <a:ea typeface="Calibri" panose="020F0502020204030204" pitchFamily="34" charset="0"/>
                <a:cs typeface="Times New Roman" panose="02020603050405020304" pitchFamily="18" charset="0"/>
              </a:rPr>
              <a:t> January </a:t>
            </a:r>
            <a:endParaRPr lang="en-GB" sz="1050" b="1" u="sng" dirty="0" smtClean="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04669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8867" y="331905"/>
            <a:ext cx="9144000" cy="6403548"/>
          </a:xfrm>
          <a:prstGeom prst="rect">
            <a:avLst/>
          </a:prstGeom>
        </p:spPr>
        <p:txBody>
          <a:bodyPr wrap="square">
            <a:spAutoFit/>
          </a:bodyPr>
          <a:lstStyle/>
          <a:p>
            <a:pPr>
              <a:lnSpc>
                <a:spcPct val="107000"/>
              </a:lnSpc>
              <a:spcAft>
                <a:spcPts val="800"/>
              </a:spcAft>
              <a:tabLst>
                <a:tab pos="1940560" algn="l"/>
              </a:tabLst>
            </a:pPr>
            <a:r>
              <a:rPr lang="en-GB" b="1" dirty="0" smtClean="0">
                <a:effectLst/>
                <a:latin typeface="XCCW Joined 6a" panose="03050602040000000000" pitchFamily="66" charset="0"/>
                <a:ea typeface="Calibri" panose="020F0502020204030204" pitchFamily="34" charset="0"/>
                <a:cs typeface="Times New Roman" panose="02020603050405020304" pitchFamily="18" charset="0"/>
              </a:rPr>
              <a:t>(</a:t>
            </a:r>
            <a:r>
              <a:rPr lang="en-GB" b="1" dirty="0" err="1" smtClean="0">
                <a:effectLst/>
                <a:latin typeface="XCCW Joined 6a" panose="03050602040000000000" pitchFamily="66" charset="0"/>
                <a:ea typeface="Calibri" panose="020F0502020204030204" pitchFamily="34" charset="0"/>
                <a:cs typeface="Times New Roman" panose="02020603050405020304" pitchFamily="18" charset="0"/>
              </a:rPr>
              <a:t>ph</a:t>
            </a:r>
            <a:r>
              <a:rPr lang="en-GB" b="1" dirty="0" smtClean="0">
                <a:effectLst/>
                <a:latin typeface="XCCW Joined 6a" panose="03050602040000000000" pitchFamily="66" charset="0"/>
                <a:ea typeface="Calibri" panose="020F0502020204030204" pitchFamily="34" charset="0"/>
                <a:cs typeface="Times New Roman" panose="02020603050405020304" pitchFamily="18" charset="0"/>
              </a:rPr>
              <a:t>, f)</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600" b="1" dirty="0">
                <a:latin typeface="XCCW Joined 6a" panose="03050602040000000000" pitchFamily="66" charset="0"/>
                <a:ea typeface="Calibri" panose="020F0502020204030204" pitchFamily="34" charset="0"/>
                <a:cs typeface="Times New Roman" panose="02020603050405020304" pitchFamily="18" charset="0"/>
              </a:rPr>
              <a:t>Dear Steph,</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600" b="1" dirty="0">
                <a:latin typeface="XCCW Joined 6a" panose="03050602040000000000" pitchFamily="66" charset="0"/>
                <a:ea typeface="Calibri" panose="020F0502020204030204" pitchFamily="34" charset="0"/>
                <a:cs typeface="Times New Roman" panose="02020603050405020304" pitchFamily="18" charset="0"/>
              </a:rPr>
              <a:t> </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600" b="1" dirty="0">
                <a:latin typeface="XCCW Joined 6a" panose="03050602040000000000" pitchFamily="66" charset="0"/>
                <a:ea typeface="Calibri" panose="020F0502020204030204" pitchFamily="34" charset="0"/>
                <a:cs typeface="Times New Roman" panose="02020603050405020304" pitchFamily="18" charset="0"/>
              </a:rPr>
              <a:t>Did you hear that Phillis took her nephew to </a:t>
            </a:r>
            <a:r>
              <a:rPr lang="en-GB" sz="1600" b="1" dirty="0" err="1">
                <a:latin typeface="XCCW Joined 6a" panose="03050602040000000000" pitchFamily="66" charset="0"/>
                <a:ea typeface="Calibri" panose="020F0502020204030204" pitchFamily="34" charset="0"/>
                <a:cs typeface="Times New Roman" panose="02020603050405020304" pitchFamily="18" charset="0"/>
              </a:rPr>
              <a:t>Elphin</a:t>
            </a:r>
            <a:r>
              <a:rPr lang="en-GB" sz="1600" b="1" dirty="0">
                <a:latin typeface="XCCW Joined 6a" panose="03050602040000000000" pitchFamily="66" charset="0"/>
                <a:ea typeface="Calibri" panose="020F0502020204030204" pitchFamily="34" charset="0"/>
                <a:cs typeface="Times New Roman" panose="02020603050405020304" pitchFamily="18" charset="0"/>
              </a:rPr>
              <a:t> Zoo last week? They picked up a pamphlet in town and her nephew </a:t>
            </a:r>
            <a:r>
              <a:rPr lang="en-GB" sz="1600" b="1" dirty="0" err="1">
                <a:latin typeface="XCCW Joined 6a" panose="03050602040000000000" pitchFamily="66" charset="0"/>
                <a:ea typeface="Calibri" panose="020F0502020204030204" pitchFamily="34" charset="0"/>
                <a:cs typeface="Times New Roman" panose="02020603050405020304" pitchFamily="18" charset="0"/>
              </a:rPr>
              <a:t>Pharris</a:t>
            </a:r>
            <a:r>
              <a:rPr lang="en-GB" sz="1600" b="1" dirty="0">
                <a:latin typeface="XCCW Joined 6a" panose="03050602040000000000" pitchFamily="66" charset="0"/>
                <a:ea typeface="Calibri" panose="020F0502020204030204" pitchFamily="34" charset="0"/>
                <a:cs typeface="Times New Roman" panose="02020603050405020304" pitchFamily="18" charset="0"/>
              </a:rPr>
              <a:t> asked if he could go. </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600" b="1" dirty="0">
                <a:latin typeface="XCCW Joined 6a" panose="03050602040000000000" pitchFamily="66" charset="0"/>
                <a:ea typeface="Calibri" panose="020F0502020204030204" pitchFamily="34" charset="0"/>
                <a:cs typeface="Times New Roman" panose="02020603050405020304" pitchFamily="18" charset="0"/>
              </a:rPr>
              <a:t> </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600" b="1" dirty="0">
                <a:latin typeface="XCCW Joined 6a" panose="03050602040000000000" pitchFamily="66" charset="0"/>
                <a:ea typeface="Calibri" panose="020F0502020204030204" pitchFamily="34" charset="0"/>
                <a:cs typeface="Times New Roman" panose="02020603050405020304" pitchFamily="18" charset="0"/>
              </a:rPr>
              <a:t>They got there at 8 o’clock and looked at a graph to show them the number of animals they might see. They saw five elephants. One was an orphan but it was looked after by the other elephants. Then they saw a dolphin show at the pool. </a:t>
            </a:r>
            <a:r>
              <a:rPr lang="en-GB" sz="1600" b="1" dirty="0" err="1">
                <a:latin typeface="XCCW Joined 6a" panose="03050602040000000000" pitchFamily="66" charset="0"/>
                <a:ea typeface="Calibri" panose="020F0502020204030204" pitchFamily="34" charset="0"/>
                <a:cs typeface="Times New Roman" panose="02020603050405020304" pitchFamily="18" charset="0"/>
              </a:rPr>
              <a:t>Pharris</a:t>
            </a:r>
            <a:r>
              <a:rPr lang="en-GB" sz="1600" b="1" dirty="0">
                <a:latin typeface="XCCW Joined 6a" panose="03050602040000000000" pitchFamily="66" charset="0"/>
                <a:ea typeface="Calibri" panose="020F0502020204030204" pitchFamily="34" charset="0"/>
                <a:cs typeface="Times New Roman" panose="02020603050405020304" pitchFamily="18" charset="0"/>
              </a:rPr>
              <a:t> had a blast! </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600" b="1" dirty="0">
                <a:latin typeface="XCCW Joined 6a" panose="03050602040000000000" pitchFamily="66" charset="0"/>
                <a:ea typeface="Calibri" panose="020F0502020204030204" pitchFamily="34" charset="0"/>
                <a:cs typeface="Times New Roman" panose="02020603050405020304" pitchFamily="18" charset="0"/>
              </a:rPr>
              <a:t> </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600" b="1" dirty="0">
                <a:latin typeface="XCCW Joined 6a" panose="03050602040000000000" pitchFamily="66" charset="0"/>
                <a:ea typeface="Calibri" panose="020F0502020204030204" pitchFamily="34" charset="0"/>
                <a:cs typeface="Times New Roman" panose="02020603050405020304" pitchFamily="18" charset="0"/>
              </a:rPr>
              <a:t>Will you go to </a:t>
            </a:r>
            <a:r>
              <a:rPr lang="en-GB" sz="1600" b="1" dirty="0" err="1">
                <a:latin typeface="XCCW Joined 6a" panose="03050602040000000000" pitchFamily="66" charset="0"/>
                <a:ea typeface="Calibri" panose="020F0502020204030204" pitchFamily="34" charset="0"/>
                <a:cs typeface="Times New Roman" panose="02020603050405020304" pitchFamily="18" charset="0"/>
              </a:rPr>
              <a:t>Elphin</a:t>
            </a:r>
            <a:r>
              <a:rPr lang="en-GB" sz="1600" b="1" dirty="0">
                <a:latin typeface="XCCW Joined 6a" panose="03050602040000000000" pitchFamily="66" charset="0"/>
                <a:ea typeface="Calibri" panose="020F0502020204030204" pitchFamily="34" charset="0"/>
                <a:cs typeface="Times New Roman" panose="02020603050405020304" pitchFamily="18" charset="0"/>
              </a:rPr>
              <a:t> Zoo with me soon?</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600" b="1" dirty="0">
                <a:latin typeface="XCCW Joined 6a" panose="03050602040000000000" pitchFamily="66" charset="0"/>
                <a:ea typeface="Calibri" panose="020F0502020204030204" pitchFamily="34" charset="0"/>
                <a:cs typeface="Times New Roman" panose="02020603050405020304" pitchFamily="18" charset="0"/>
              </a:rPr>
              <a:t> </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600" b="1" dirty="0">
                <a:latin typeface="XCCW Joined 6a" panose="03050602040000000000" pitchFamily="66" charset="0"/>
                <a:ea typeface="Calibri" panose="020F0502020204030204" pitchFamily="34" charset="0"/>
                <a:cs typeface="Times New Roman" panose="02020603050405020304" pitchFamily="18" charset="0"/>
              </a:rPr>
              <a:t>Love from Phil </a:t>
            </a:r>
            <a:r>
              <a:rPr lang="en-GB" sz="1100" b="1" dirty="0" smtClean="0">
                <a:effectLst/>
                <a:latin typeface="XCCW Joined 6a" panose="03050602040000000000" pitchFamily="66" charset="0"/>
                <a:ea typeface="Calibri" panose="020F0502020204030204" pitchFamily="34" charset="0"/>
                <a:cs typeface="Times New Roman" panose="02020603050405020304" pitchFamily="18" charset="0"/>
              </a:rPr>
              <a:t>	</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1940560" algn="l"/>
              </a:tabLst>
            </a:pPr>
            <a:r>
              <a:rPr lang="en-GB" sz="1400" b="1" dirty="0" smtClean="0">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 </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tabLst>
                <a:tab pos="1940560" algn="l"/>
              </a:tabLst>
            </a:pPr>
            <a:r>
              <a:rPr lang="en-GB" sz="1400" b="1" dirty="0" smtClean="0">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Find the phoneme ph. </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tabLst>
                <a:tab pos="1940560" algn="l"/>
              </a:tabLst>
            </a:pPr>
            <a:r>
              <a:rPr lang="en-GB" sz="1400" b="1" dirty="0" smtClean="0">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At what time did they get to </a:t>
            </a:r>
            <a:r>
              <a:rPr lang="en-GB" sz="1400" b="1" dirty="0" err="1" smtClean="0">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Elphin</a:t>
            </a:r>
            <a:r>
              <a:rPr lang="en-GB" sz="1400" b="1" dirty="0" smtClean="0">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 Zoo?</a:t>
            </a:r>
            <a:endParaRPr lang="en-GB" sz="1100" b="1"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1940560" algn="l"/>
              </a:tabLst>
            </a:pPr>
            <a:r>
              <a:rPr lang="en-GB" sz="1400" b="1" dirty="0" smtClean="0">
                <a:solidFill>
                  <a:srgbClr val="FF0000"/>
                </a:solidFill>
                <a:effectLst/>
                <a:latin typeface="XCCW Joined 6a" panose="03050602040000000000" pitchFamily="66" charset="0"/>
                <a:ea typeface="Calibri" panose="020F0502020204030204" pitchFamily="34" charset="0"/>
                <a:cs typeface="Times New Roman" panose="02020603050405020304" pitchFamily="18" charset="0"/>
              </a:rPr>
              <a:t>What animals did they see?</a:t>
            </a:r>
          </a:p>
          <a:p>
            <a:pPr marL="342900" lvl="0" indent="-342900">
              <a:lnSpc>
                <a:spcPct val="107000"/>
              </a:lnSpc>
              <a:spcAft>
                <a:spcPts val="800"/>
              </a:spcAft>
              <a:buFont typeface="+mj-lt"/>
              <a:buAutoNum type="arabicPeriod"/>
              <a:tabLst>
                <a:tab pos="1940560" algn="l"/>
              </a:tabLst>
            </a:pPr>
            <a:r>
              <a:rPr lang="en-GB" sz="1400" b="1" dirty="0" smtClean="0">
                <a:solidFill>
                  <a:srgbClr val="FF0000"/>
                </a:solidFill>
                <a:latin typeface="XCCW Joined 6a" panose="03050602040000000000" pitchFamily="66" charset="0"/>
                <a:ea typeface="Calibri" panose="020F0502020204030204" pitchFamily="34" charset="0"/>
                <a:cs typeface="Times New Roman" panose="02020603050405020304" pitchFamily="18" charset="0"/>
              </a:rPr>
              <a:t>What type of text is this?</a:t>
            </a:r>
            <a:endParaRPr lang="en-GB" sz="11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8196536" y="331905"/>
            <a:ext cx="2964273" cy="388696"/>
          </a:xfrm>
          <a:prstGeom prst="rect">
            <a:avLst/>
          </a:prstGeom>
        </p:spPr>
        <p:txBody>
          <a:bodyPr wrap="none">
            <a:spAutoFit/>
          </a:bodyPr>
          <a:lstStyle/>
          <a:p>
            <a:pPr>
              <a:lnSpc>
                <a:spcPct val="107000"/>
              </a:lnSpc>
              <a:spcAft>
                <a:spcPts val="800"/>
              </a:spcAft>
            </a:pPr>
            <a:r>
              <a:rPr lang="en-GB" b="1" u="sng" dirty="0" smtClean="0">
                <a:latin typeface="XCCW Joined 6a" panose="03050602040000000000" pitchFamily="66" charset="0"/>
                <a:ea typeface="Calibri" panose="020F0502020204030204" pitchFamily="34" charset="0"/>
                <a:cs typeface="Times New Roman" panose="02020603050405020304" pitchFamily="18" charset="0"/>
              </a:rPr>
              <a:t>Friday 8</a:t>
            </a:r>
            <a:r>
              <a:rPr lang="en-GB" b="1" u="sng" baseline="30000" dirty="0" smtClean="0">
                <a:latin typeface="XCCW Joined 6a" panose="03050602040000000000" pitchFamily="66" charset="0"/>
                <a:ea typeface="Calibri" panose="020F0502020204030204" pitchFamily="34" charset="0"/>
                <a:cs typeface="Times New Roman" panose="02020603050405020304" pitchFamily="18" charset="0"/>
              </a:rPr>
              <a:t>th</a:t>
            </a:r>
            <a:r>
              <a:rPr lang="en-GB" b="1" u="sng" dirty="0" smtClean="0">
                <a:latin typeface="XCCW Joined 6a" panose="03050602040000000000" pitchFamily="66" charset="0"/>
                <a:ea typeface="Calibri" panose="020F0502020204030204" pitchFamily="34" charset="0"/>
                <a:cs typeface="Times New Roman" panose="02020603050405020304" pitchFamily="18" charset="0"/>
              </a:rPr>
              <a:t> January </a:t>
            </a:r>
            <a:endParaRPr lang="en-GB" sz="1050" b="1" u="sng" dirty="0" smtClean="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384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tretch>
            <a:fillRect/>
          </a:stretch>
        </p:blipFill>
        <p:spPr>
          <a:xfrm>
            <a:off x="2028361" y="956872"/>
            <a:ext cx="8275955" cy="5197475"/>
          </a:xfrm>
          <a:prstGeom prst="rect">
            <a:avLst/>
          </a:prstGeom>
        </p:spPr>
      </p:pic>
      <p:sp>
        <p:nvSpPr>
          <p:cNvPr id="3" name="Rectangle 2"/>
          <p:cNvSpPr/>
          <p:nvPr/>
        </p:nvSpPr>
        <p:spPr>
          <a:xfrm>
            <a:off x="8196536" y="331905"/>
            <a:ext cx="3297698" cy="388696"/>
          </a:xfrm>
          <a:prstGeom prst="rect">
            <a:avLst/>
          </a:prstGeom>
        </p:spPr>
        <p:txBody>
          <a:bodyPr wrap="none">
            <a:spAutoFit/>
          </a:bodyPr>
          <a:lstStyle/>
          <a:p>
            <a:pPr>
              <a:lnSpc>
                <a:spcPct val="107000"/>
              </a:lnSpc>
              <a:spcAft>
                <a:spcPts val="800"/>
              </a:spcAft>
            </a:pPr>
            <a:r>
              <a:rPr lang="en-GB" b="1" u="sng" dirty="0" smtClean="0">
                <a:latin typeface="XCCW Joined 6a" panose="03050602040000000000" pitchFamily="66" charset="0"/>
                <a:ea typeface="Calibri" panose="020F0502020204030204" pitchFamily="34" charset="0"/>
                <a:cs typeface="Times New Roman" panose="02020603050405020304" pitchFamily="18" charset="0"/>
              </a:rPr>
              <a:t>Monday 11th</a:t>
            </a:r>
            <a:r>
              <a:rPr lang="en-GB" b="1" u="sng" dirty="0" smtClean="0">
                <a:latin typeface="XCCW Joined 6a" panose="03050602040000000000" pitchFamily="66" charset="0"/>
                <a:ea typeface="Calibri" panose="020F0502020204030204" pitchFamily="34" charset="0"/>
                <a:cs typeface="Times New Roman" panose="02020603050405020304" pitchFamily="18" charset="0"/>
              </a:rPr>
              <a:t> January </a:t>
            </a:r>
            <a:endParaRPr lang="en-GB" sz="1050" b="1" u="sng" dirty="0" smtClean="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381656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311</Words>
  <Application>Microsoft Office PowerPoint</Application>
  <PresentationFormat>Widescreen</PresentationFormat>
  <Paragraphs>35</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Times New Roman</vt:lpstr>
      <vt:lpstr>XCCW Joined 6a</vt:lpstr>
      <vt:lpstr>Office Theme</vt:lpstr>
      <vt:lpstr>Reading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Reading </dc:title>
  <dc:creator>Chelsea Joy</dc:creator>
  <cp:lastModifiedBy>Chelsea Joy</cp:lastModifiedBy>
  <cp:revision>3</cp:revision>
  <dcterms:created xsi:type="dcterms:W3CDTF">2021-01-05T10:11:27Z</dcterms:created>
  <dcterms:modified xsi:type="dcterms:W3CDTF">2021-01-05T10:24:52Z</dcterms:modified>
</cp:coreProperties>
</file>