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6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B119E0-1BAC-47B3-A9FF-47F7DEC4D195}" type="datetimeFigureOut">
              <a:rPr lang="en-GB" smtClean="0"/>
              <a:t>10/01/2017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24FE0B-53A1-4C29-9600-6AAA617A08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6295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4FE0B-53A1-4C29-9600-6AAA617A086E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8501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4306-6118-4D7A-92B1-B76EB09D27DF}" type="datetimeFigureOut">
              <a:rPr lang="en-GB" smtClean="0"/>
              <a:t>10/01/2017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26935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4306-6118-4D7A-92B1-B76EB09D27DF}" type="datetimeFigureOut">
              <a:rPr lang="en-GB" smtClean="0"/>
              <a:t>10/01/2017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2238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4306-6118-4D7A-92B1-B76EB09D27DF}" type="datetimeFigureOut">
              <a:rPr lang="en-GB" smtClean="0"/>
              <a:t>10/01/2017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4129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4306-6118-4D7A-92B1-B76EB09D27DF}" type="datetimeFigureOut">
              <a:rPr lang="en-GB" smtClean="0"/>
              <a:t>10/01/2017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9899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4306-6118-4D7A-92B1-B76EB09D27DF}" type="datetimeFigureOut">
              <a:rPr lang="en-GB" smtClean="0"/>
              <a:t>10/01/2017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9710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4306-6118-4D7A-92B1-B76EB09D27DF}" type="datetimeFigureOut">
              <a:rPr lang="en-GB" smtClean="0"/>
              <a:t>10/01/2017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7390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4306-6118-4D7A-92B1-B76EB09D27DF}" type="datetimeFigureOut">
              <a:rPr lang="en-GB" smtClean="0"/>
              <a:t>10/01/2017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03192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4306-6118-4D7A-92B1-B76EB09D27DF}" type="datetimeFigureOut">
              <a:rPr lang="en-GB" smtClean="0"/>
              <a:t>10/01/2017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63526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4306-6118-4D7A-92B1-B76EB09D27DF}" type="datetimeFigureOut">
              <a:rPr lang="en-GB" smtClean="0"/>
              <a:t>10/01/2017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955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4306-6118-4D7A-92B1-B76EB09D27DF}" type="datetimeFigureOut">
              <a:rPr lang="en-GB" smtClean="0"/>
              <a:t>10/01/2017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7807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4306-6118-4D7A-92B1-B76EB09D27DF}" type="datetimeFigureOut">
              <a:rPr lang="en-GB" smtClean="0"/>
              <a:t>10/01/2017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1271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DB4306-6118-4D7A-92B1-B76EB09D27DF}" type="datetimeFigureOut">
              <a:rPr lang="en-GB" smtClean="0"/>
              <a:t>10/01/2017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9027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"/>
            <a:ext cx="9209273" cy="6858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1115616" y="332656"/>
            <a:ext cx="6624736" cy="187220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 HAVE </a:t>
            </a:r>
            <a:r>
              <a:rPr lang="en-GB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GB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MINUTES TO ANSWER AS MANY QUESTIONS AS POSSIBLE</a:t>
            </a:r>
          </a:p>
        </p:txBody>
      </p:sp>
    </p:spTree>
    <p:extLst>
      <p:ext uri="{BB962C8B-B14F-4D97-AF65-F5344CB8AC3E}">
        <p14:creationId xmlns:p14="http://schemas.microsoft.com/office/powerpoint/2010/main" val="1391818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6"/>
          <p:cNvPicPr>
            <a:picLocks noChangeAspect="1" noChangeArrowheads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"/>
            <a:ext cx="9209273" cy="6858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AutoShape 23" descr="Image result for data photo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73" name="MS900388269[1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499993" y="6493879"/>
            <a:ext cx="144016" cy="144016"/>
          </a:xfrm>
          <a:prstGeom prst="rect">
            <a:avLst/>
          </a:prstGeom>
        </p:spPr>
      </p:pic>
      <p:sp>
        <p:nvSpPr>
          <p:cNvPr id="174" name="Rectangle 173"/>
          <p:cNvSpPr>
            <a:spLocks noChangeArrowheads="1"/>
          </p:cNvSpPr>
          <p:nvPr/>
        </p:nvSpPr>
        <p:spPr bwMode="auto">
          <a:xfrm>
            <a:off x="1008063" y="6453336"/>
            <a:ext cx="6659562" cy="252413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100000">
                <a:srgbClr val="FF3300"/>
              </a:gs>
            </a:gsLst>
            <a:lin ang="0" scaled="1"/>
          </a:gradFill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175" name="Rectangle 174"/>
          <p:cNvSpPr>
            <a:spLocks noChangeArrowheads="1"/>
          </p:cNvSpPr>
          <p:nvPr/>
        </p:nvSpPr>
        <p:spPr bwMode="auto">
          <a:xfrm>
            <a:off x="1008063" y="6453336"/>
            <a:ext cx="6659562" cy="25241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3411286"/>
              </p:ext>
            </p:extLst>
          </p:nvPr>
        </p:nvGraphicFramePr>
        <p:xfrm>
          <a:off x="2051720" y="156308"/>
          <a:ext cx="4824536" cy="1760525"/>
        </p:xfrm>
        <a:graphic>
          <a:graphicData uri="http://schemas.openxmlformats.org/drawingml/2006/table">
            <a:tbl>
              <a:tblPr firstRow="1" firstCol="1" bandRow="1"/>
              <a:tblGrid>
                <a:gridCol w="2398414"/>
                <a:gridCol w="2426122"/>
              </a:tblGrid>
              <a:tr h="352105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  <a:latin typeface="Comic Sans MS"/>
                          <a:ea typeface="Calibri"/>
                          <a:cs typeface="Times New Roman"/>
                        </a:rPr>
                        <a:t>Opening Times for the London </a:t>
                      </a:r>
                      <a:r>
                        <a:rPr lang="en-GB" sz="1800" b="1" dirty="0" smtClean="0">
                          <a:effectLst/>
                          <a:latin typeface="Comic Sans MS"/>
                          <a:ea typeface="Calibri"/>
                          <a:cs typeface="Times New Roman"/>
                        </a:rPr>
                        <a:t>Zoo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5210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 dirty="0">
                          <a:effectLst/>
                          <a:latin typeface="Comic Sans MS"/>
                          <a:ea typeface="Calibri"/>
                          <a:cs typeface="Times New Roman"/>
                        </a:rPr>
                        <a:t>Monday</a:t>
                      </a:r>
                      <a:endParaRPr lang="en-GB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 dirty="0">
                          <a:solidFill>
                            <a:srgbClr val="7030A0"/>
                          </a:solidFill>
                          <a:effectLst/>
                          <a:latin typeface="Comic Sans MS"/>
                          <a:ea typeface="Calibri"/>
                          <a:cs typeface="Times New Roman"/>
                        </a:rPr>
                        <a:t>Closed</a:t>
                      </a:r>
                      <a:endParaRPr lang="en-GB" sz="1600" b="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10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 dirty="0">
                          <a:effectLst/>
                          <a:latin typeface="Comic Sans MS"/>
                          <a:ea typeface="Calibri"/>
                          <a:cs typeface="Times New Roman"/>
                        </a:rPr>
                        <a:t>Tuesday to Friday</a:t>
                      </a:r>
                      <a:endParaRPr lang="en-GB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 dirty="0">
                          <a:solidFill>
                            <a:srgbClr val="7030A0"/>
                          </a:solidFill>
                          <a:effectLst/>
                          <a:latin typeface="Comic Sans MS"/>
                          <a:ea typeface="Calibri"/>
                          <a:cs typeface="Times New Roman"/>
                        </a:rPr>
                        <a:t>10am to 7.30pm</a:t>
                      </a:r>
                      <a:endParaRPr lang="en-GB" sz="1600" b="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10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 dirty="0">
                          <a:effectLst/>
                          <a:latin typeface="Comic Sans MS"/>
                          <a:ea typeface="Calibri"/>
                          <a:cs typeface="Times New Roman"/>
                        </a:rPr>
                        <a:t>Saturday </a:t>
                      </a:r>
                      <a:endParaRPr lang="en-GB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 dirty="0">
                          <a:solidFill>
                            <a:srgbClr val="7030A0"/>
                          </a:solidFill>
                          <a:effectLst/>
                          <a:latin typeface="Comic Sans MS"/>
                          <a:ea typeface="Calibri"/>
                          <a:cs typeface="Times New Roman"/>
                        </a:rPr>
                        <a:t>8.30am to 9.00pm</a:t>
                      </a:r>
                      <a:endParaRPr lang="en-GB" sz="1600" b="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10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 dirty="0">
                          <a:effectLst/>
                          <a:latin typeface="Comic Sans MS"/>
                          <a:ea typeface="Calibri"/>
                          <a:cs typeface="Times New Roman"/>
                        </a:rPr>
                        <a:t>Sunday</a:t>
                      </a:r>
                      <a:endParaRPr lang="en-GB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 dirty="0">
                          <a:solidFill>
                            <a:srgbClr val="7030A0"/>
                          </a:solidFill>
                          <a:effectLst/>
                          <a:latin typeface="Comic Sans MS"/>
                          <a:ea typeface="Calibri"/>
                          <a:cs typeface="Times New Roman"/>
                        </a:rPr>
                        <a:t>11am to 4.30pm</a:t>
                      </a:r>
                      <a:endParaRPr lang="en-GB" sz="1600" b="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Rectangle 11"/>
          <p:cNvSpPr/>
          <p:nvPr/>
        </p:nvSpPr>
        <p:spPr>
          <a:xfrm>
            <a:off x="611560" y="1886580"/>
            <a:ext cx="7686600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GB" sz="1600" dirty="0">
                <a:ea typeface="Calibri"/>
                <a:cs typeface="Times New Roman"/>
              </a:rPr>
              <a:t>How many hours is the London </a:t>
            </a:r>
            <a:r>
              <a:rPr lang="en-GB" sz="1600" dirty="0" smtClean="0">
                <a:ea typeface="Calibri"/>
                <a:cs typeface="Times New Roman"/>
              </a:rPr>
              <a:t>Zoo </a:t>
            </a:r>
            <a:r>
              <a:rPr lang="en-GB" sz="1600" dirty="0">
                <a:ea typeface="Calibri"/>
                <a:cs typeface="Times New Roman"/>
              </a:rPr>
              <a:t>open on </a:t>
            </a:r>
            <a:r>
              <a:rPr lang="en-GB" sz="1600" dirty="0" smtClean="0">
                <a:ea typeface="Calibri"/>
                <a:cs typeface="Times New Roman"/>
              </a:rPr>
              <a:t>Wednesday?  </a:t>
            </a:r>
            <a:endParaRPr lang="en-GB" sz="1600" b="1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endParaRPr lang="en-GB" sz="1600" dirty="0" smtClean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GB" sz="1600" dirty="0" smtClean="0">
                <a:ea typeface="Calibri"/>
                <a:cs typeface="Times New Roman"/>
              </a:rPr>
              <a:t>If </a:t>
            </a:r>
            <a:r>
              <a:rPr lang="en-GB" sz="1600" dirty="0">
                <a:ea typeface="Calibri"/>
                <a:cs typeface="Times New Roman"/>
              </a:rPr>
              <a:t>I arrived at the London </a:t>
            </a:r>
            <a:r>
              <a:rPr lang="en-GB" sz="1600" dirty="0" smtClean="0">
                <a:ea typeface="Calibri"/>
                <a:cs typeface="Times New Roman"/>
              </a:rPr>
              <a:t>Zoo </a:t>
            </a:r>
            <a:r>
              <a:rPr lang="en-GB" sz="1600" dirty="0">
                <a:ea typeface="Calibri"/>
                <a:cs typeface="Times New Roman"/>
              </a:rPr>
              <a:t>at </a:t>
            </a:r>
            <a:r>
              <a:rPr lang="en-GB" sz="1600" dirty="0" smtClean="0">
                <a:ea typeface="Calibri"/>
                <a:cs typeface="Times New Roman"/>
              </a:rPr>
              <a:t>6.00pm </a:t>
            </a:r>
            <a:r>
              <a:rPr lang="en-GB" sz="1600" dirty="0">
                <a:ea typeface="Calibri"/>
                <a:cs typeface="Times New Roman"/>
              </a:rPr>
              <a:t>on a Thursday, how long have I got before it closes? </a:t>
            </a:r>
            <a:r>
              <a:rPr lang="en-GB" sz="1600" dirty="0" smtClean="0">
                <a:ea typeface="Calibri"/>
                <a:cs typeface="Times New Roman"/>
              </a:rPr>
              <a:t> </a:t>
            </a:r>
            <a:endParaRPr lang="en-GB" sz="1600" b="1" dirty="0">
              <a:solidFill>
                <a:srgbClr val="7030A0"/>
              </a:solidFill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endParaRPr lang="en-GB" sz="1600" dirty="0" smtClean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GB" sz="1600" dirty="0" smtClean="0">
                <a:ea typeface="Calibri"/>
                <a:cs typeface="Times New Roman"/>
              </a:rPr>
              <a:t>Which </a:t>
            </a:r>
            <a:r>
              <a:rPr lang="en-GB" sz="1600" dirty="0">
                <a:ea typeface="Calibri"/>
                <a:cs typeface="Times New Roman"/>
              </a:rPr>
              <a:t>day of the week is the London </a:t>
            </a:r>
            <a:r>
              <a:rPr lang="en-GB" sz="1600" dirty="0" smtClean="0">
                <a:ea typeface="Calibri"/>
                <a:cs typeface="Times New Roman"/>
              </a:rPr>
              <a:t>Zoo </a:t>
            </a:r>
            <a:r>
              <a:rPr lang="en-GB" sz="1600" dirty="0">
                <a:ea typeface="Calibri"/>
                <a:cs typeface="Times New Roman"/>
              </a:rPr>
              <a:t>open the longest? </a:t>
            </a:r>
            <a:endParaRPr lang="en-GB" sz="1600" b="1" dirty="0">
              <a:solidFill>
                <a:srgbClr val="7030A0"/>
              </a:solidFill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endParaRPr lang="en-GB" sz="1600" dirty="0" smtClean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GB" sz="1600" dirty="0" smtClean="0">
                <a:ea typeface="Calibri"/>
                <a:cs typeface="Times New Roman"/>
              </a:rPr>
              <a:t>Feeding the penguins starts at 10:55 on Saturday, I arrive at opening time. How long do I have to wait to feed them? </a:t>
            </a:r>
            <a:endParaRPr lang="en-GB" sz="1600" b="1" dirty="0">
              <a:solidFill>
                <a:srgbClr val="7030A0"/>
              </a:solidFill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endParaRPr lang="en-GB" sz="1600" dirty="0" smtClean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GB" sz="1600" dirty="0" smtClean="0">
                <a:ea typeface="Calibri"/>
                <a:cs typeface="Times New Roman"/>
              </a:rPr>
              <a:t>I </a:t>
            </a:r>
            <a:r>
              <a:rPr lang="en-GB" sz="1600" dirty="0">
                <a:ea typeface="Calibri"/>
                <a:cs typeface="Times New Roman"/>
              </a:rPr>
              <a:t>get the train to London on Sunday. My train arrives at the station at </a:t>
            </a:r>
            <a:r>
              <a:rPr lang="en-GB" sz="1600" dirty="0" smtClean="0">
                <a:ea typeface="Calibri"/>
                <a:cs typeface="Times New Roman"/>
              </a:rPr>
              <a:t>9.18am. </a:t>
            </a:r>
            <a:r>
              <a:rPr lang="en-GB" sz="1600" dirty="0">
                <a:ea typeface="Calibri"/>
                <a:cs typeface="Times New Roman"/>
              </a:rPr>
              <a:t>How long have I got to wait before the London </a:t>
            </a:r>
            <a:r>
              <a:rPr lang="en-GB" sz="1600" dirty="0" smtClean="0">
                <a:ea typeface="Calibri"/>
                <a:cs typeface="Times New Roman"/>
              </a:rPr>
              <a:t>Zoo </a:t>
            </a:r>
            <a:r>
              <a:rPr lang="en-GB" sz="1600" dirty="0">
                <a:ea typeface="Calibri"/>
                <a:cs typeface="Times New Roman"/>
              </a:rPr>
              <a:t>opens? </a:t>
            </a:r>
            <a:r>
              <a:rPr lang="en-GB" sz="1600" dirty="0" smtClean="0">
                <a:ea typeface="Calibri"/>
                <a:cs typeface="Times New Roman"/>
              </a:rPr>
              <a:t> </a:t>
            </a:r>
            <a:endParaRPr lang="en-GB" sz="1600" b="1" dirty="0">
              <a:solidFill>
                <a:srgbClr val="7030A0"/>
              </a:solidFill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endParaRPr lang="en-GB" sz="1600" dirty="0" smtClean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en-GB" sz="1600" dirty="0" smtClean="0">
                <a:ea typeface="Calibri"/>
                <a:cs typeface="Times New Roman"/>
              </a:rPr>
              <a:t>A family ticket is £10.25 more expensive at the weekend. A weekday family ticket costs £74.89. How much is a weekend family ticket?  </a:t>
            </a:r>
            <a:endParaRPr lang="en-GB" sz="1600" b="1" dirty="0">
              <a:solidFill>
                <a:srgbClr val="7030A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71807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0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048" fill="hold"/>
                                        <p:tgtEl>
                                          <p:spTgt spid="1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3"/>
                </p:tgtEl>
              </p:cMediaNode>
            </p:audio>
          </p:childTnLst>
        </p:cTn>
      </p:par>
    </p:tnLst>
    <p:bldLst>
      <p:bldP spid="17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6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"/>
            <a:ext cx="9209273" cy="6858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AutoShape 23" descr="Image result for data photo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8753642"/>
              </p:ext>
            </p:extLst>
          </p:nvPr>
        </p:nvGraphicFramePr>
        <p:xfrm>
          <a:off x="2051720" y="156308"/>
          <a:ext cx="4824536" cy="1760525"/>
        </p:xfrm>
        <a:graphic>
          <a:graphicData uri="http://schemas.openxmlformats.org/drawingml/2006/table">
            <a:tbl>
              <a:tblPr firstRow="1" firstCol="1" bandRow="1"/>
              <a:tblGrid>
                <a:gridCol w="2398414"/>
                <a:gridCol w="2426122"/>
              </a:tblGrid>
              <a:tr h="352105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  <a:latin typeface="Comic Sans MS"/>
                          <a:ea typeface="Calibri"/>
                          <a:cs typeface="Times New Roman"/>
                        </a:rPr>
                        <a:t>Opening Times for the London </a:t>
                      </a:r>
                      <a:r>
                        <a:rPr lang="en-GB" sz="1800" b="1" dirty="0" smtClean="0">
                          <a:effectLst/>
                          <a:latin typeface="Comic Sans MS"/>
                          <a:ea typeface="Calibri"/>
                          <a:cs typeface="Times New Roman"/>
                        </a:rPr>
                        <a:t>Zoo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5210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 dirty="0">
                          <a:effectLst/>
                          <a:latin typeface="Comic Sans MS"/>
                          <a:ea typeface="Calibri"/>
                          <a:cs typeface="Times New Roman"/>
                        </a:rPr>
                        <a:t>Monday</a:t>
                      </a:r>
                      <a:endParaRPr lang="en-GB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 dirty="0">
                          <a:solidFill>
                            <a:srgbClr val="7030A0"/>
                          </a:solidFill>
                          <a:effectLst/>
                          <a:latin typeface="Comic Sans MS"/>
                          <a:ea typeface="Calibri"/>
                          <a:cs typeface="Times New Roman"/>
                        </a:rPr>
                        <a:t>Closed</a:t>
                      </a:r>
                      <a:endParaRPr lang="en-GB" sz="1600" b="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10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 dirty="0">
                          <a:effectLst/>
                          <a:latin typeface="Comic Sans MS"/>
                          <a:ea typeface="Calibri"/>
                          <a:cs typeface="Times New Roman"/>
                        </a:rPr>
                        <a:t>Tuesday to Friday</a:t>
                      </a:r>
                      <a:endParaRPr lang="en-GB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 dirty="0">
                          <a:solidFill>
                            <a:srgbClr val="7030A0"/>
                          </a:solidFill>
                          <a:effectLst/>
                          <a:latin typeface="Comic Sans MS"/>
                          <a:ea typeface="Calibri"/>
                          <a:cs typeface="Times New Roman"/>
                        </a:rPr>
                        <a:t>10am to 7.30pm</a:t>
                      </a:r>
                      <a:endParaRPr lang="en-GB" sz="1600" b="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10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 dirty="0">
                          <a:effectLst/>
                          <a:latin typeface="Comic Sans MS"/>
                          <a:ea typeface="Calibri"/>
                          <a:cs typeface="Times New Roman"/>
                        </a:rPr>
                        <a:t>Saturday </a:t>
                      </a:r>
                      <a:endParaRPr lang="en-GB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 dirty="0">
                          <a:solidFill>
                            <a:srgbClr val="7030A0"/>
                          </a:solidFill>
                          <a:effectLst/>
                          <a:latin typeface="Comic Sans MS"/>
                          <a:ea typeface="Calibri"/>
                          <a:cs typeface="Times New Roman"/>
                        </a:rPr>
                        <a:t>8.30am to 9.00pm</a:t>
                      </a:r>
                      <a:endParaRPr lang="en-GB" sz="1600" b="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10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 dirty="0">
                          <a:effectLst/>
                          <a:latin typeface="Comic Sans MS"/>
                          <a:ea typeface="Calibri"/>
                          <a:cs typeface="Times New Roman"/>
                        </a:rPr>
                        <a:t>Sunday</a:t>
                      </a:r>
                      <a:endParaRPr lang="en-GB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 dirty="0" smtClean="0">
                          <a:solidFill>
                            <a:srgbClr val="7030A0"/>
                          </a:solidFill>
                          <a:effectLst/>
                          <a:latin typeface="Comic Sans MS"/>
                          <a:ea typeface="Calibri"/>
                          <a:cs typeface="Times New Roman"/>
                        </a:rPr>
                        <a:t>9.50am </a:t>
                      </a:r>
                      <a:r>
                        <a:rPr lang="en-GB" sz="1800" b="0" dirty="0">
                          <a:solidFill>
                            <a:srgbClr val="7030A0"/>
                          </a:solidFill>
                          <a:effectLst/>
                          <a:latin typeface="Comic Sans MS"/>
                          <a:ea typeface="Calibri"/>
                          <a:cs typeface="Times New Roman"/>
                        </a:rPr>
                        <a:t>to 4.30pm</a:t>
                      </a:r>
                      <a:endParaRPr lang="en-GB" sz="1600" b="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611560" y="1886580"/>
            <a:ext cx="7686600" cy="4574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GB" sz="1600" dirty="0">
                <a:ea typeface="Calibri"/>
                <a:cs typeface="Times New Roman"/>
              </a:rPr>
              <a:t>How many hours is the London </a:t>
            </a:r>
            <a:r>
              <a:rPr lang="en-GB" sz="1600" dirty="0" smtClean="0">
                <a:ea typeface="Calibri"/>
                <a:cs typeface="Times New Roman"/>
              </a:rPr>
              <a:t>Zoo </a:t>
            </a:r>
            <a:r>
              <a:rPr lang="en-GB" sz="1600" dirty="0">
                <a:ea typeface="Calibri"/>
                <a:cs typeface="Times New Roman"/>
              </a:rPr>
              <a:t>open on </a:t>
            </a:r>
            <a:r>
              <a:rPr lang="en-GB" sz="1600" dirty="0" smtClean="0">
                <a:ea typeface="Calibri"/>
                <a:cs typeface="Times New Roman"/>
              </a:rPr>
              <a:t>Wednesday?  </a:t>
            </a:r>
            <a:r>
              <a:rPr lang="en-GB" sz="1600" b="1" dirty="0">
                <a:solidFill>
                  <a:srgbClr val="7030A0"/>
                </a:solidFill>
                <a:ea typeface="Calibri"/>
                <a:cs typeface="Times New Roman"/>
              </a:rPr>
              <a:t>9</a:t>
            </a:r>
            <a:r>
              <a:rPr lang="en-GB" sz="1600" b="1" dirty="0" smtClean="0">
                <a:solidFill>
                  <a:srgbClr val="7030A0"/>
                </a:solidFill>
                <a:ea typeface="Calibri"/>
                <a:cs typeface="Times New Roman"/>
              </a:rPr>
              <a:t>½ hours</a:t>
            </a:r>
            <a:endParaRPr lang="en-GB" sz="1600" b="1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endParaRPr lang="en-GB" sz="1600" dirty="0" smtClean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GB" sz="1600" dirty="0" smtClean="0">
                <a:ea typeface="Calibri"/>
                <a:cs typeface="Times New Roman"/>
              </a:rPr>
              <a:t>If </a:t>
            </a:r>
            <a:r>
              <a:rPr lang="en-GB" sz="1600" dirty="0">
                <a:ea typeface="Calibri"/>
                <a:cs typeface="Times New Roman"/>
              </a:rPr>
              <a:t>I arrived at the London </a:t>
            </a:r>
            <a:r>
              <a:rPr lang="en-GB" sz="1600" dirty="0" smtClean="0">
                <a:ea typeface="Calibri"/>
                <a:cs typeface="Times New Roman"/>
              </a:rPr>
              <a:t>Zoo </a:t>
            </a:r>
            <a:r>
              <a:rPr lang="en-GB" sz="1600" dirty="0">
                <a:ea typeface="Calibri"/>
                <a:cs typeface="Times New Roman"/>
              </a:rPr>
              <a:t>at </a:t>
            </a:r>
            <a:r>
              <a:rPr lang="en-GB" sz="1600" dirty="0" smtClean="0">
                <a:ea typeface="Calibri"/>
                <a:cs typeface="Times New Roman"/>
              </a:rPr>
              <a:t>6.00pm </a:t>
            </a:r>
            <a:r>
              <a:rPr lang="en-GB" sz="1600" dirty="0">
                <a:ea typeface="Calibri"/>
                <a:cs typeface="Times New Roman"/>
              </a:rPr>
              <a:t>on a Thursday, how long have I got before it closes? </a:t>
            </a:r>
            <a:r>
              <a:rPr lang="en-GB" sz="1600" dirty="0" smtClean="0">
                <a:ea typeface="Calibri"/>
                <a:cs typeface="Times New Roman"/>
              </a:rPr>
              <a:t> </a:t>
            </a:r>
            <a:r>
              <a:rPr lang="en-GB" sz="1600" b="1" dirty="0" smtClean="0">
                <a:solidFill>
                  <a:srgbClr val="7030A0"/>
                </a:solidFill>
                <a:ea typeface="Calibri"/>
                <a:cs typeface="Times New Roman"/>
              </a:rPr>
              <a:t>1½ hours</a:t>
            </a:r>
            <a:endParaRPr lang="en-GB" sz="1600" b="1" dirty="0">
              <a:solidFill>
                <a:srgbClr val="7030A0"/>
              </a:solidFill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endParaRPr lang="en-GB" sz="1600" dirty="0" smtClean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GB" sz="1600" dirty="0" smtClean="0">
                <a:ea typeface="Calibri"/>
                <a:cs typeface="Times New Roman"/>
              </a:rPr>
              <a:t>Which </a:t>
            </a:r>
            <a:r>
              <a:rPr lang="en-GB" sz="1600" dirty="0">
                <a:ea typeface="Calibri"/>
                <a:cs typeface="Times New Roman"/>
              </a:rPr>
              <a:t>day of the week is the London </a:t>
            </a:r>
            <a:r>
              <a:rPr lang="en-GB" sz="1600" dirty="0" smtClean="0">
                <a:ea typeface="Calibri"/>
                <a:cs typeface="Times New Roman"/>
              </a:rPr>
              <a:t>Zoo </a:t>
            </a:r>
            <a:r>
              <a:rPr lang="en-GB" sz="1600" dirty="0">
                <a:ea typeface="Calibri"/>
                <a:cs typeface="Times New Roman"/>
              </a:rPr>
              <a:t>open the longest? </a:t>
            </a:r>
            <a:r>
              <a:rPr lang="en-GB" sz="1600" b="1" dirty="0" smtClean="0">
                <a:solidFill>
                  <a:srgbClr val="7030A0"/>
                </a:solidFill>
                <a:ea typeface="Calibri"/>
                <a:cs typeface="Times New Roman"/>
              </a:rPr>
              <a:t>Saturday</a:t>
            </a:r>
            <a:endParaRPr lang="en-GB" sz="1600" b="1" dirty="0">
              <a:solidFill>
                <a:srgbClr val="7030A0"/>
              </a:solidFill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endParaRPr lang="en-GB" sz="1600" dirty="0" smtClean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GB" sz="1600" dirty="0" smtClean="0">
                <a:ea typeface="Calibri"/>
                <a:cs typeface="Times New Roman"/>
              </a:rPr>
              <a:t>Feeding the penguins starts at 10:55 on Saturday, I arrive at opening time. How long do I have to wait to feed them? </a:t>
            </a:r>
            <a:r>
              <a:rPr lang="en-GB" sz="1600" b="1" dirty="0" smtClean="0">
                <a:solidFill>
                  <a:srgbClr val="7030A0"/>
                </a:solidFill>
                <a:ea typeface="Calibri"/>
                <a:cs typeface="Times New Roman"/>
              </a:rPr>
              <a:t>2 hours 25 minutes</a:t>
            </a:r>
            <a:endParaRPr lang="en-GB" sz="1600" b="1" dirty="0">
              <a:solidFill>
                <a:srgbClr val="7030A0"/>
              </a:solidFill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endParaRPr lang="en-GB" sz="1600" dirty="0" smtClean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GB" sz="1600" dirty="0" smtClean="0">
                <a:ea typeface="Calibri"/>
                <a:cs typeface="Times New Roman"/>
              </a:rPr>
              <a:t>I </a:t>
            </a:r>
            <a:r>
              <a:rPr lang="en-GB" sz="1600" dirty="0">
                <a:ea typeface="Calibri"/>
                <a:cs typeface="Times New Roman"/>
              </a:rPr>
              <a:t>get the train to London on Sunday. My train arrives at the station at </a:t>
            </a:r>
            <a:r>
              <a:rPr lang="en-GB" sz="1600" dirty="0" smtClean="0">
                <a:ea typeface="Calibri"/>
                <a:cs typeface="Times New Roman"/>
              </a:rPr>
              <a:t>9.18am. </a:t>
            </a:r>
            <a:r>
              <a:rPr lang="en-GB" sz="1600" dirty="0">
                <a:ea typeface="Calibri"/>
                <a:cs typeface="Times New Roman"/>
              </a:rPr>
              <a:t>How long have I got to wait before the London </a:t>
            </a:r>
            <a:r>
              <a:rPr lang="en-GB" sz="1600" dirty="0" smtClean="0">
                <a:ea typeface="Calibri"/>
                <a:cs typeface="Times New Roman"/>
              </a:rPr>
              <a:t>Zoo </a:t>
            </a:r>
            <a:r>
              <a:rPr lang="en-GB" sz="1600" dirty="0">
                <a:ea typeface="Calibri"/>
                <a:cs typeface="Times New Roman"/>
              </a:rPr>
              <a:t>opens? </a:t>
            </a:r>
            <a:r>
              <a:rPr lang="en-GB" sz="1600" dirty="0" smtClean="0">
                <a:ea typeface="Calibri"/>
                <a:cs typeface="Times New Roman"/>
              </a:rPr>
              <a:t> </a:t>
            </a:r>
            <a:r>
              <a:rPr lang="en-GB" sz="1600" b="1" dirty="0" smtClean="0">
                <a:solidFill>
                  <a:srgbClr val="7030A0"/>
                </a:solidFill>
                <a:ea typeface="Calibri"/>
                <a:cs typeface="Times New Roman"/>
              </a:rPr>
              <a:t>37 minutes</a:t>
            </a:r>
            <a:endParaRPr lang="en-GB" sz="1600" b="1" dirty="0">
              <a:solidFill>
                <a:srgbClr val="7030A0"/>
              </a:solidFill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endParaRPr lang="en-GB" sz="1600" dirty="0" smtClean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en-GB" sz="1600" dirty="0" smtClean="0">
                <a:ea typeface="Calibri"/>
                <a:cs typeface="Times New Roman"/>
              </a:rPr>
              <a:t>A family ticket is £10.25 more expensive at the weekend. A weekday family ticket costs £74.89. How much is a weekend family ticket?  </a:t>
            </a:r>
            <a:r>
              <a:rPr lang="en-GB" sz="1600" b="1" dirty="0" smtClean="0">
                <a:solidFill>
                  <a:srgbClr val="7030A0"/>
                </a:solidFill>
                <a:ea typeface="Calibri"/>
                <a:cs typeface="Times New Roman"/>
              </a:rPr>
              <a:t>£85.14</a:t>
            </a:r>
            <a:endParaRPr lang="en-GB" sz="1600" b="1" dirty="0">
              <a:solidFill>
                <a:srgbClr val="7030A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94319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1534</TotalTime>
  <Words>333</Words>
  <Application>Microsoft Office PowerPoint</Application>
  <PresentationFormat>On-screen Show (4:3)</PresentationFormat>
  <Paragraphs>42</Paragraphs>
  <Slides>3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Mark Webb</dc:creator>
  <cp:lastModifiedBy>Mark Webb</cp:lastModifiedBy>
  <cp:revision>16</cp:revision>
  <dcterms:created xsi:type="dcterms:W3CDTF">2017-01-05T08:41:54Z</dcterms:created>
  <dcterms:modified xsi:type="dcterms:W3CDTF">2017-01-10T09:44:16Z</dcterms:modified>
</cp:coreProperties>
</file>