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70" d="100"/>
          <a:sy n="70" d="100"/>
        </p:scale>
        <p:origin x="738"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B8949C83-F9FA-4E8D-80C7-0327DC7D9347}" type="datetimeFigureOut">
              <a:rPr lang="en-GB" smtClean="0"/>
              <a:t>19/01/2021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107514E-3957-4119-800D-B0471777DE56}" type="slidenum">
              <a:rPr lang="en-GB" smtClean="0"/>
              <a:t>‹#›</a:t>
            </a:fld>
            <a:endParaRPr lang="en-GB"/>
          </a:p>
        </p:txBody>
      </p:sp>
    </p:spTree>
    <p:extLst>
      <p:ext uri="{BB962C8B-B14F-4D97-AF65-F5344CB8AC3E}">
        <p14:creationId xmlns:p14="http://schemas.microsoft.com/office/powerpoint/2010/main" val="2343109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8949C83-F9FA-4E8D-80C7-0327DC7D9347}" type="datetimeFigureOut">
              <a:rPr lang="en-GB" smtClean="0"/>
              <a:t>19/01/2021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107514E-3957-4119-800D-B0471777DE56}" type="slidenum">
              <a:rPr lang="en-GB" smtClean="0"/>
              <a:t>‹#›</a:t>
            </a:fld>
            <a:endParaRPr lang="en-GB"/>
          </a:p>
        </p:txBody>
      </p:sp>
    </p:spTree>
    <p:extLst>
      <p:ext uri="{BB962C8B-B14F-4D97-AF65-F5344CB8AC3E}">
        <p14:creationId xmlns:p14="http://schemas.microsoft.com/office/powerpoint/2010/main" val="3552119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8949C83-F9FA-4E8D-80C7-0327DC7D9347}" type="datetimeFigureOut">
              <a:rPr lang="en-GB" smtClean="0"/>
              <a:t>19/01/2021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107514E-3957-4119-800D-B0471777DE56}" type="slidenum">
              <a:rPr lang="en-GB" smtClean="0"/>
              <a:t>‹#›</a:t>
            </a:fld>
            <a:endParaRPr lang="en-GB"/>
          </a:p>
        </p:txBody>
      </p:sp>
    </p:spTree>
    <p:extLst>
      <p:ext uri="{BB962C8B-B14F-4D97-AF65-F5344CB8AC3E}">
        <p14:creationId xmlns:p14="http://schemas.microsoft.com/office/powerpoint/2010/main" val="683205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8949C83-F9FA-4E8D-80C7-0327DC7D9347}" type="datetimeFigureOut">
              <a:rPr lang="en-GB" smtClean="0"/>
              <a:t>19/01/2021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107514E-3957-4119-800D-B0471777DE56}" type="slidenum">
              <a:rPr lang="en-GB" smtClean="0"/>
              <a:t>‹#›</a:t>
            </a:fld>
            <a:endParaRPr lang="en-GB"/>
          </a:p>
        </p:txBody>
      </p:sp>
    </p:spTree>
    <p:extLst>
      <p:ext uri="{BB962C8B-B14F-4D97-AF65-F5344CB8AC3E}">
        <p14:creationId xmlns:p14="http://schemas.microsoft.com/office/powerpoint/2010/main" val="3604268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8949C83-F9FA-4E8D-80C7-0327DC7D9347}" type="datetimeFigureOut">
              <a:rPr lang="en-GB" smtClean="0"/>
              <a:t>19/01/2021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107514E-3957-4119-800D-B0471777DE56}" type="slidenum">
              <a:rPr lang="en-GB" smtClean="0"/>
              <a:t>‹#›</a:t>
            </a:fld>
            <a:endParaRPr lang="en-GB"/>
          </a:p>
        </p:txBody>
      </p:sp>
    </p:spTree>
    <p:extLst>
      <p:ext uri="{BB962C8B-B14F-4D97-AF65-F5344CB8AC3E}">
        <p14:creationId xmlns:p14="http://schemas.microsoft.com/office/powerpoint/2010/main" val="4238108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B8949C83-F9FA-4E8D-80C7-0327DC7D9347}" type="datetimeFigureOut">
              <a:rPr lang="en-GB" smtClean="0"/>
              <a:t>19/01/2021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107514E-3957-4119-800D-B0471777DE56}" type="slidenum">
              <a:rPr lang="en-GB" smtClean="0"/>
              <a:t>‹#›</a:t>
            </a:fld>
            <a:endParaRPr lang="en-GB"/>
          </a:p>
        </p:txBody>
      </p:sp>
    </p:spTree>
    <p:extLst>
      <p:ext uri="{BB962C8B-B14F-4D97-AF65-F5344CB8AC3E}">
        <p14:creationId xmlns:p14="http://schemas.microsoft.com/office/powerpoint/2010/main" val="1343943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B8949C83-F9FA-4E8D-80C7-0327DC7D9347}" type="datetimeFigureOut">
              <a:rPr lang="en-GB" smtClean="0"/>
              <a:t>19/01/2021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107514E-3957-4119-800D-B0471777DE56}" type="slidenum">
              <a:rPr lang="en-GB" smtClean="0"/>
              <a:t>‹#›</a:t>
            </a:fld>
            <a:endParaRPr lang="en-GB"/>
          </a:p>
        </p:txBody>
      </p:sp>
    </p:spTree>
    <p:extLst>
      <p:ext uri="{BB962C8B-B14F-4D97-AF65-F5344CB8AC3E}">
        <p14:creationId xmlns:p14="http://schemas.microsoft.com/office/powerpoint/2010/main" val="1974080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B8949C83-F9FA-4E8D-80C7-0327DC7D9347}" type="datetimeFigureOut">
              <a:rPr lang="en-GB" smtClean="0"/>
              <a:t>19/01/2021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107514E-3957-4119-800D-B0471777DE56}" type="slidenum">
              <a:rPr lang="en-GB" smtClean="0"/>
              <a:t>‹#›</a:t>
            </a:fld>
            <a:endParaRPr lang="en-GB"/>
          </a:p>
        </p:txBody>
      </p:sp>
    </p:spTree>
    <p:extLst>
      <p:ext uri="{BB962C8B-B14F-4D97-AF65-F5344CB8AC3E}">
        <p14:creationId xmlns:p14="http://schemas.microsoft.com/office/powerpoint/2010/main" val="2877325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949C83-F9FA-4E8D-80C7-0327DC7D9347}" type="datetimeFigureOut">
              <a:rPr lang="en-GB" smtClean="0"/>
              <a:t>19/01/2021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107514E-3957-4119-800D-B0471777DE56}" type="slidenum">
              <a:rPr lang="en-GB" smtClean="0"/>
              <a:t>‹#›</a:t>
            </a:fld>
            <a:endParaRPr lang="en-GB"/>
          </a:p>
        </p:txBody>
      </p:sp>
    </p:spTree>
    <p:extLst>
      <p:ext uri="{BB962C8B-B14F-4D97-AF65-F5344CB8AC3E}">
        <p14:creationId xmlns:p14="http://schemas.microsoft.com/office/powerpoint/2010/main" val="1395098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8949C83-F9FA-4E8D-80C7-0327DC7D9347}" type="datetimeFigureOut">
              <a:rPr lang="en-GB" smtClean="0"/>
              <a:t>19/01/2021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107514E-3957-4119-800D-B0471777DE56}" type="slidenum">
              <a:rPr lang="en-GB" smtClean="0"/>
              <a:t>‹#›</a:t>
            </a:fld>
            <a:endParaRPr lang="en-GB"/>
          </a:p>
        </p:txBody>
      </p:sp>
    </p:spTree>
    <p:extLst>
      <p:ext uri="{BB962C8B-B14F-4D97-AF65-F5344CB8AC3E}">
        <p14:creationId xmlns:p14="http://schemas.microsoft.com/office/powerpoint/2010/main" val="1626035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8949C83-F9FA-4E8D-80C7-0327DC7D9347}" type="datetimeFigureOut">
              <a:rPr lang="en-GB" smtClean="0"/>
              <a:t>19/01/2021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107514E-3957-4119-800D-B0471777DE56}" type="slidenum">
              <a:rPr lang="en-GB" smtClean="0"/>
              <a:t>‹#›</a:t>
            </a:fld>
            <a:endParaRPr lang="en-GB"/>
          </a:p>
        </p:txBody>
      </p:sp>
    </p:spTree>
    <p:extLst>
      <p:ext uri="{BB962C8B-B14F-4D97-AF65-F5344CB8AC3E}">
        <p14:creationId xmlns:p14="http://schemas.microsoft.com/office/powerpoint/2010/main" val="39395524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949C83-F9FA-4E8D-80C7-0327DC7D9347}" type="datetimeFigureOut">
              <a:rPr lang="en-GB" smtClean="0"/>
              <a:t>19/01/2021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07514E-3957-4119-800D-B0471777DE56}" type="slidenum">
              <a:rPr lang="en-GB" smtClean="0"/>
              <a:t>‹#›</a:t>
            </a:fld>
            <a:endParaRPr lang="en-GB"/>
          </a:p>
        </p:txBody>
      </p:sp>
    </p:spTree>
    <p:extLst>
      <p:ext uri="{BB962C8B-B14F-4D97-AF65-F5344CB8AC3E}">
        <p14:creationId xmlns:p14="http://schemas.microsoft.com/office/powerpoint/2010/main" val="9012868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youtube.com/watch?v=VaR0eESHc54"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latin typeface="XCCW Joined 6a" panose="03050602040000000000" pitchFamily="66" charset="0"/>
              </a:rPr>
              <a:t>Holes</a:t>
            </a:r>
            <a:endParaRPr lang="en-GB" dirty="0">
              <a:latin typeface="XCCW Joined 6a" panose="03050602040000000000" pitchFamily="66" charset="0"/>
            </a:endParaRPr>
          </a:p>
        </p:txBody>
      </p:sp>
      <p:sp>
        <p:nvSpPr>
          <p:cNvPr id="3" name="Subtitle 2"/>
          <p:cNvSpPr>
            <a:spLocks noGrp="1"/>
          </p:cNvSpPr>
          <p:nvPr>
            <p:ph type="subTitle" idx="1"/>
          </p:nvPr>
        </p:nvSpPr>
        <p:spPr/>
        <p:txBody>
          <a:bodyPr>
            <a:normAutofit fontScale="92500" lnSpcReduction="10000"/>
          </a:bodyPr>
          <a:lstStyle/>
          <a:p>
            <a:r>
              <a:rPr lang="en-GB" dirty="0" smtClean="0">
                <a:latin typeface="XCCW Joined 6a" panose="03050602040000000000" pitchFamily="66" charset="0"/>
              </a:rPr>
              <a:t>Week 4 Day 2</a:t>
            </a:r>
          </a:p>
          <a:p>
            <a:r>
              <a:rPr lang="en-GB" dirty="0" smtClean="0">
                <a:latin typeface="XCCW Joined 6a" panose="03050602040000000000" pitchFamily="66" charset="0"/>
              </a:rPr>
              <a:t>Chapter 14</a:t>
            </a:r>
          </a:p>
          <a:p>
            <a:r>
              <a:rPr lang="en-GB" dirty="0" smtClean="0">
                <a:latin typeface="XCCW Joined 6a" panose="03050602040000000000" pitchFamily="66" charset="0"/>
                <a:hlinkClick r:id="rId2"/>
              </a:rPr>
              <a:t>https://www.youtube.com/watch?v=VaR0eESHc54</a:t>
            </a:r>
            <a:endParaRPr lang="en-GB" dirty="0" smtClean="0">
              <a:latin typeface="XCCW Joined 6a" panose="03050602040000000000" pitchFamily="66" charset="0"/>
            </a:endParaRPr>
          </a:p>
          <a:p>
            <a:r>
              <a:rPr lang="en-GB" dirty="0" smtClean="0">
                <a:latin typeface="XCCW Joined 6a" panose="03050602040000000000" pitchFamily="66" charset="0"/>
              </a:rPr>
              <a:t>Up to 6.17</a:t>
            </a:r>
            <a:endParaRPr lang="en-GB" dirty="0">
              <a:latin typeface="XCCW Joined 6a" panose="03050602040000000000" pitchFamily="66" charset="0"/>
            </a:endParaRPr>
          </a:p>
        </p:txBody>
      </p:sp>
    </p:spTree>
    <p:extLst>
      <p:ext uri="{BB962C8B-B14F-4D97-AF65-F5344CB8AC3E}">
        <p14:creationId xmlns:p14="http://schemas.microsoft.com/office/powerpoint/2010/main" val="32655800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Warden- Character Study</a:t>
            </a:r>
            <a:endParaRPr lang="en-GB" dirty="0"/>
          </a:p>
        </p:txBody>
      </p:sp>
      <p:sp>
        <p:nvSpPr>
          <p:cNvPr id="3" name="Content Placeholder 2"/>
          <p:cNvSpPr>
            <a:spLocks noGrp="1"/>
          </p:cNvSpPr>
          <p:nvPr>
            <p:ph idx="1"/>
          </p:nvPr>
        </p:nvSpPr>
        <p:spPr/>
        <p:txBody>
          <a:bodyPr>
            <a:normAutofit/>
          </a:bodyPr>
          <a:lstStyle/>
          <a:p>
            <a:pPr marL="0" indent="0">
              <a:buNone/>
            </a:pPr>
            <a:r>
              <a:rPr lang="en-GB" sz="2000" dirty="0">
                <a:latin typeface="Comic Sans MS" panose="030F0702030302020204" pitchFamily="66" charset="0"/>
              </a:rPr>
              <a:t>When X-Ray says, "I bet you always wanted to dig a big hole, right? Am I right?" you would suspect that he is confident and thinks he knows a lot.</a:t>
            </a:r>
          </a:p>
          <a:p>
            <a:pPr marL="0" indent="0">
              <a:buNone/>
            </a:pPr>
            <a:r>
              <a:rPr lang="en-GB" sz="2000" dirty="0">
                <a:latin typeface="Comic Sans MS" panose="030F0702030302020204" pitchFamily="66" charset="0"/>
              </a:rPr>
              <a:t>The Warden speaks softly, but says to the Mr. </a:t>
            </a:r>
            <a:r>
              <a:rPr lang="en-GB" sz="2000" dirty="0" err="1">
                <a:latin typeface="Comic Sans MS" panose="030F0702030302020204" pitchFamily="66" charset="0"/>
              </a:rPr>
              <a:t>Pedanski</a:t>
            </a:r>
            <a:r>
              <a:rPr lang="en-GB" sz="2000" dirty="0">
                <a:latin typeface="Comic Sans MS" panose="030F0702030302020204" pitchFamily="66" charset="0"/>
              </a:rPr>
              <a:t>: " Then fill it. And the next time I tell you to do something, I expect you to do it without questioning my authority. If it's too much trouble for you to fill a canteen, I'll give you a shovel. You can dig the hole, and the Caveman can fill your canteen."</a:t>
            </a:r>
          </a:p>
          <a:p>
            <a:pPr marL="0" indent="0">
              <a:buNone/>
            </a:pPr>
            <a:r>
              <a:rPr lang="en-GB" sz="2000" dirty="0">
                <a:latin typeface="Comic Sans MS" panose="030F0702030302020204" pitchFamily="66" charset="0"/>
              </a:rPr>
              <a:t>What does this tell you about the Warden? Is Mr. </a:t>
            </a:r>
            <a:r>
              <a:rPr lang="en-GB" sz="2000" dirty="0" err="1">
                <a:latin typeface="Comic Sans MS" panose="030F0702030302020204" pitchFamily="66" charset="0"/>
              </a:rPr>
              <a:t>Pedanski</a:t>
            </a:r>
            <a:r>
              <a:rPr lang="en-GB" sz="2000" dirty="0">
                <a:latin typeface="Comic Sans MS" panose="030F0702030302020204" pitchFamily="66" charset="0"/>
              </a:rPr>
              <a:t> in charge, or is she in charge? Is she an easy boss to work for?</a:t>
            </a:r>
          </a:p>
          <a:p>
            <a:pPr marL="0" indent="0">
              <a:buNone/>
            </a:pPr>
            <a:endParaRPr lang="en-GB" sz="2000" dirty="0">
              <a:latin typeface="Comic Sans MS" panose="030F0702030302020204" pitchFamily="66" charset="0"/>
            </a:endParaRPr>
          </a:p>
        </p:txBody>
      </p:sp>
    </p:spTree>
    <p:extLst>
      <p:ext uri="{BB962C8B-B14F-4D97-AF65-F5344CB8AC3E}">
        <p14:creationId xmlns:p14="http://schemas.microsoft.com/office/powerpoint/2010/main" val="3689261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7672"/>
            <a:ext cx="10515600" cy="5699291"/>
          </a:xfrm>
        </p:spPr>
        <p:txBody>
          <a:bodyPr>
            <a:normAutofit/>
          </a:bodyPr>
          <a:lstStyle/>
          <a:p>
            <a:pPr marL="0" indent="0">
              <a:buNone/>
            </a:pPr>
            <a:r>
              <a:rPr lang="en-GB" sz="2400" dirty="0">
                <a:latin typeface="Comic Sans MS" panose="030F0702030302020204" pitchFamily="66" charset="0"/>
              </a:rPr>
              <a:t>After Stanley gave X-Ray what he found in the hole, X-Ray told him to get in the water line in front of Zero. This tells you that X-Ray tells other people what to </a:t>
            </a:r>
            <a:r>
              <a:rPr lang="en-GB" sz="2400" dirty="0" smtClean="0">
                <a:latin typeface="Comic Sans MS" panose="030F0702030302020204" pitchFamily="66" charset="0"/>
              </a:rPr>
              <a:t>do </a:t>
            </a:r>
            <a:r>
              <a:rPr lang="en-GB" sz="2400" dirty="0">
                <a:latin typeface="Comic Sans MS" panose="030F0702030302020204" pitchFamily="66" charset="0"/>
              </a:rPr>
              <a:t>and they listen.</a:t>
            </a:r>
          </a:p>
          <a:p>
            <a:pPr marL="0" indent="0">
              <a:buNone/>
            </a:pPr>
            <a:r>
              <a:rPr lang="en-GB" sz="2400" dirty="0">
                <a:latin typeface="Comic Sans MS" panose="030F0702030302020204" pitchFamily="66" charset="0"/>
              </a:rPr>
              <a:t>The Warden walks right up to X-Ray and tells Mr. </a:t>
            </a:r>
            <a:r>
              <a:rPr lang="en-GB" sz="2400" dirty="0" err="1">
                <a:latin typeface="Comic Sans MS" panose="030F0702030302020204" pitchFamily="66" charset="0"/>
              </a:rPr>
              <a:t>Pedanski</a:t>
            </a:r>
            <a:r>
              <a:rPr lang="en-GB" sz="2400" dirty="0">
                <a:latin typeface="Comic Sans MS" panose="030F0702030302020204" pitchFamily="66" charset="0"/>
              </a:rPr>
              <a:t> to drive X-Ray back to camp. What do these actions tell you about her</a:t>
            </a:r>
            <a:r>
              <a:rPr lang="en-GB" sz="2400" dirty="0" smtClean="0">
                <a:latin typeface="Comic Sans MS" panose="030F0702030302020204" pitchFamily="66" charset="0"/>
              </a:rPr>
              <a:t>?</a:t>
            </a:r>
          </a:p>
          <a:p>
            <a:pPr marL="0" indent="0">
              <a:buNone/>
            </a:pPr>
            <a:endParaRPr lang="en-GB" sz="2400" dirty="0">
              <a:latin typeface="Comic Sans MS" panose="030F0702030302020204" pitchFamily="66" charset="0"/>
            </a:endParaRPr>
          </a:p>
          <a:p>
            <a:pPr marL="0" indent="0">
              <a:buNone/>
            </a:pPr>
            <a:endParaRPr lang="en-GB" sz="2400" dirty="0" smtClean="0">
              <a:latin typeface="Comic Sans MS" panose="030F0702030302020204" pitchFamily="66" charset="0"/>
            </a:endParaRPr>
          </a:p>
          <a:p>
            <a:pPr marL="0" indent="0">
              <a:buNone/>
            </a:pPr>
            <a:endParaRPr lang="en-GB" sz="2400" dirty="0">
              <a:latin typeface="Comic Sans MS" panose="030F0702030302020204" pitchFamily="66" charset="0"/>
            </a:endParaRPr>
          </a:p>
          <a:p>
            <a:pPr marL="0" indent="0">
              <a:buNone/>
            </a:pPr>
            <a:endParaRPr lang="en-GB" sz="2400" dirty="0">
              <a:latin typeface="Comic Sans MS" panose="030F0702030302020204" pitchFamily="66" charset="0"/>
            </a:endParaRPr>
          </a:p>
          <a:p>
            <a:pPr marL="0" indent="0">
              <a:buNone/>
            </a:pPr>
            <a:endParaRPr lang="en-GB" sz="2400" dirty="0">
              <a:latin typeface="Comic Sans MS" panose="030F0702030302020204" pitchFamily="66" charset="0"/>
            </a:endParaRPr>
          </a:p>
        </p:txBody>
      </p:sp>
    </p:spTree>
    <p:extLst>
      <p:ext uri="{BB962C8B-B14F-4D97-AF65-F5344CB8AC3E}">
        <p14:creationId xmlns:p14="http://schemas.microsoft.com/office/powerpoint/2010/main" val="11956143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7672"/>
            <a:ext cx="10515600" cy="5699291"/>
          </a:xfrm>
        </p:spPr>
        <p:txBody>
          <a:bodyPr>
            <a:normAutofit/>
          </a:bodyPr>
          <a:lstStyle/>
          <a:p>
            <a:pPr marL="0" indent="0">
              <a:buNone/>
            </a:pPr>
            <a:r>
              <a:rPr lang="en-GB" sz="2400" dirty="0">
                <a:latin typeface="Comic Sans MS" panose="030F0702030302020204" pitchFamily="66" charset="0"/>
              </a:rPr>
              <a:t>After Stanley gave X-Ray what he found in the hole, X-Ray told him to get in the water line in front of Zero. This tells you that X-Ray tells other people what to </a:t>
            </a:r>
            <a:r>
              <a:rPr lang="en-GB" sz="2400" dirty="0" smtClean="0">
                <a:latin typeface="Comic Sans MS" panose="030F0702030302020204" pitchFamily="66" charset="0"/>
              </a:rPr>
              <a:t>do </a:t>
            </a:r>
            <a:r>
              <a:rPr lang="en-GB" sz="2400" dirty="0">
                <a:latin typeface="Comic Sans MS" panose="030F0702030302020204" pitchFamily="66" charset="0"/>
              </a:rPr>
              <a:t>and they listen.</a:t>
            </a:r>
          </a:p>
          <a:p>
            <a:pPr marL="0" indent="0">
              <a:buNone/>
            </a:pPr>
            <a:r>
              <a:rPr lang="en-GB" sz="2400" dirty="0">
                <a:latin typeface="Comic Sans MS" panose="030F0702030302020204" pitchFamily="66" charset="0"/>
              </a:rPr>
              <a:t>The Warden walks right up to X-Ray and tells Mr. </a:t>
            </a:r>
            <a:r>
              <a:rPr lang="en-GB" sz="2400" dirty="0" err="1">
                <a:latin typeface="Comic Sans MS" panose="030F0702030302020204" pitchFamily="66" charset="0"/>
              </a:rPr>
              <a:t>Pedanski</a:t>
            </a:r>
            <a:r>
              <a:rPr lang="en-GB" sz="2400" dirty="0">
                <a:latin typeface="Comic Sans MS" panose="030F0702030302020204" pitchFamily="66" charset="0"/>
              </a:rPr>
              <a:t> to drive X-Ray back to camp. What do these actions tell you about her</a:t>
            </a:r>
            <a:r>
              <a:rPr lang="en-GB" sz="2400" dirty="0" smtClean="0">
                <a:latin typeface="Comic Sans MS" panose="030F0702030302020204" pitchFamily="66" charset="0"/>
              </a:rPr>
              <a:t>?</a:t>
            </a:r>
          </a:p>
          <a:p>
            <a:pPr marL="0" indent="0">
              <a:buNone/>
            </a:pPr>
            <a:endParaRPr lang="en-GB" sz="2400" dirty="0">
              <a:latin typeface="Comic Sans MS" panose="030F0702030302020204" pitchFamily="66" charset="0"/>
            </a:endParaRPr>
          </a:p>
          <a:p>
            <a:pPr marL="0" indent="0">
              <a:buNone/>
            </a:pPr>
            <a:r>
              <a:rPr lang="en-GB" sz="2400" dirty="0" smtClean="0">
                <a:solidFill>
                  <a:srgbClr val="FF0000"/>
                </a:solidFill>
                <a:latin typeface="Comic Sans MS" panose="030F0702030302020204" pitchFamily="66" charset="0"/>
              </a:rPr>
              <a:t>The Warden knows that X-Ray is the leader of the camp so wants to show that she is respectful to him so that the others in the camp think she is ‘cool’. </a:t>
            </a:r>
          </a:p>
          <a:p>
            <a:pPr marL="0" indent="0">
              <a:buNone/>
            </a:pPr>
            <a:r>
              <a:rPr lang="en-GB" sz="2400" dirty="0" smtClean="0">
                <a:solidFill>
                  <a:srgbClr val="FF0000"/>
                </a:solidFill>
                <a:latin typeface="Comic Sans MS" panose="030F0702030302020204" pitchFamily="66" charset="0"/>
              </a:rPr>
              <a:t>She may see similarities in herself and X-Ray- they both tell people what to do and people just do it. </a:t>
            </a:r>
          </a:p>
          <a:p>
            <a:pPr marL="0" indent="0">
              <a:buNone/>
            </a:pPr>
            <a:endParaRPr lang="en-GB" sz="2400" dirty="0">
              <a:latin typeface="Comic Sans MS" panose="030F0702030302020204" pitchFamily="66" charset="0"/>
            </a:endParaRPr>
          </a:p>
          <a:p>
            <a:pPr marL="0" indent="0">
              <a:buNone/>
            </a:pPr>
            <a:endParaRPr lang="en-GB" sz="2400" dirty="0">
              <a:latin typeface="Comic Sans MS" panose="030F0702030302020204" pitchFamily="66" charset="0"/>
            </a:endParaRPr>
          </a:p>
          <a:p>
            <a:pPr marL="0" indent="0">
              <a:buNone/>
            </a:pPr>
            <a:endParaRPr lang="en-GB" sz="2400" dirty="0">
              <a:latin typeface="Comic Sans MS" panose="030F0702030302020204" pitchFamily="66" charset="0"/>
            </a:endParaRPr>
          </a:p>
        </p:txBody>
      </p:sp>
    </p:spTree>
    <p:extLst>
      <p:ext uri="{BB962C8B-B14F-4D97-AF65-F5344CB8AC3E}">
        <p14:creationId xmlns:p14="http://schemas.microsoft.com/office/powerpoint/2010/main" val="1483508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91319"/>
            <a:ext cx="10515600" cy="5685644"/>
          </a:xfrm>
        </p:spPr>
        <p:txBody>
          <a:bodyPr>
            <a:normAutofit/>
          </a:bodyPr>
          <a:lstStyle/>
          <a:p>
            <a:pPr marL="0" indent="0">
              <a:buNone/>
            </a:pPr>
            <a:r>
              <a:rPr lang="en-GB" sz="2400" dirty="0" smtClean="0">
                <a:latin typeface="Comic Sans MS" panose="030F0702030302020204" pitchFamily="66" charset="0"/>
              </a:rPr>
              <a:t>X-Ray </a:t>
            </a:r>
            <a:r>
              <a:rPr lang="en-GB" sz="2400" dirty="0">
                <a:latin typeface="Comic Sans MS" panose="030F0702030302020204" pitchFamily="66" charset="0"/>
              </a:rPr>
              <a:t>has thick glasses, and is "except for Zero, X-Ray was the smallest." This tells you that while he's the leader of the group, it's not because he is the biggest or toughest. (It doesn't tell you why he's the leader -- just that it's not by being big and tough.)</a:t>
            </a:r>
          </a:p>
          <a:p>
            <a:pPr marL="0" indent="0">
              <a:buNone/>
            </a:pPr>
            <a:r>
              <a:rPr lang="en-GB" sz="2400" dirty="0">
                <a:latin typeface="Comic Sans MS" panose="030F0702030302020204" pitchFamily="66" charset="0"/>
              </a:rPr>
              <a:t>The Warden is a tall woman, with black cowboy boots and a black cowboy hat, with a lot of freckles. What would you think if you saw her?</a:t>
            </a:r>
          </a:p>
          <a:p>
            <a:pPr marL="0" indent="0">
              <a:buNone/>
            </a:pPr>
            <a:endParaRPr lang="en-GB" sz="2400" dirty="0">
              <a:latin typeface="Comic Sans MS" panose="030F0702030302020204" pitchFamily="66" charset="0"/>
            </a:endParaRPr>
          </a:p>
        </p:txBody>
      </p:sp>
    </p:spTree>
    <p:extLst>
      <p:ext uri="{BB962C8B-B14F-4D97-AF65-F5344CB8AC3E}">
        <p14:creationId xmlns:p14="http://schemas.microsoft.com/office/powerpoint/2010/main" val="3923985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7672"/>
            <a:ext cx="10515600" cy="5699291"/>
          </a:xfrm>
        </p:spPr>
        <p:txBody>
          <a:bodyPr/>
          <a:lstStyle/>
          <a:p>
            <a:pPr marL="0" indent="0">
              <a:buNone/>
            </a:pPr>
            <a:r>
              <a:rPr lang="en-GB" dirty="0">
                <a:latin typeface="Comic Sans MS" panose="030F0702030302020204" pitchFamily="66" charset="0"/>
              </a:rPr>
              <a:t>Draw the Warden, doing something that she does in this chapter.</a:t>
            </a:r>
            <a:endParaRPr lang="en-GB" dirty="0">
              <a:latin typeface="Comic Sans MS" panose="030F0702030302020204" pitchFamily="66" charset="0"/>
            </a:endParaRPr>
          </a:p>
        </p:txBody>
      </p:sp>
    </p:spTree>
    <p:extLst>
      <p:ext uri="{BB962C8B-B14F-4D97-AF65-F5344CB8AC3E}">
        <p14:creationId xmlns:p14="http://schemas.microsoft.com/office/powerpoint/2010/main" val="3873018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390314" y="0"/>
            <a:ext cx="4695986" cy="6858000"/>
          </a:xfrm>
          <a:prstGeom prst="rect">
            <a:avLst/>
          </a:prstGeom>
        </p:spPr>
      </p:pic>
    </p:spTree>
    <p:extLst>
      <p:ext uri="{BB962C8B-B14F-4D97-AF65-F5344CB8AC3E}">
        <p14:creationId xmlns:p14="http://schemas.microsoft.com/office/powerpoint/2010/main" val="33480363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756074" y="0"/>
            <a:ext cx="4469423" cy="6858000"/>
          </a:xfrm>
          <a:prstGeom prst="rect">
            <a:avLst/>
          </a:prstGeom>
        </p:spPr>
      </p:pic>
    </p:spTree>
    <p:extLst>
      <p:ext uri="{BB962C8B-B14F-4D97-AF65-F5344CB8AC3E}">
        <p14:creationId xmlns:p14="http://schemas.microsoft.com/office/powerpoint/2010/main" val="871427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461971" y="0"/>
            <a:ext cx="4068990" cy="6858000"/>
          </a:xfrm>
          <a:prstGeom prst="rect">
            <a:avLst/>
          </a:prstGeom>
        </p:spPr>
      </p:pic>
    </p:spTree>
    <p:extLst>
      <p:ext uri="{BB962C8B-B14F-4D97-AF65-F5344CB8AC3E}">
        <p14:creationId xmlns:p14="http://schemas.microsoft.com/office/powerpoint/2010/main" val="1789210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892427" y="1"/>
            <a:ext cx="4421579" cy="6858000"/>
          </a:xfrm>
          <a:prstGeom prst="rect">
            <a:avLst/>
          </a:prstGeom>
        </p:spPr>
      </p:pic>
    </p:spTree>
    <p:extLst>
      <p:ext uri="{BB962C8B-B14F-4D97-AF65-F5344CB8AC3E}">
        <p14:creationId xmlns:p14="http://schemas.microsoft.com/office/powerpoint/2010/main" val="31913428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023674" y="723020"/>
            <a:ext cx="5853039" cy="3455409"/>
          </a:xfrm>
          <a:prstGeom prst="rect">
            <a:avLst/>
          </a:prstGeom>
        </p:spPr>
      </p:pic>
    </p:spTree>
    <p:extLst>
      <p:ext uri="{BB962C8B-B14F-4D97-AF65-F5344CB8AC3E}">
        <p14:creationId xmlns:p14="http://schemas.microsoft.com/office/powerpoint/2010/main" val="2165954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Comic Sans MS" panose="030F0702030302020204" pitchFamily="66" charset="0"/>
              </a:rPr>
              <a:t>Vocabulary Starter</a:t>
            </a:r>
            <a:endParaRPr lang="en-GB" dirty="0">
              <a:latin typeface="Comic Sans MS" panose="030F0702030302020204" pitchFamily="66" charset="0"/>
            </a:endParaRPr>
          </a:p>
        </p:txBody>
      </p:sp>
      <p:sp>
        <p:nvSpPr>
          <p:cNvPr id="3" name="Content Placeholder 2"/>
          <p:cNvSpPr>
            <a:spLocks noGrp="1"/>
          </p:cNvSpPr>
          <p:nvPr>
            <p:ph idx="1"/>
          </p:nvPr>
        </p:nvSpPr>
        <p:spPr/>
        <p:txBody>
          <a:bodyPr>
            <a:normAutofit/>
          </a:bodyPr>
          <a:lstStyle/>
          <a:p>
            <a:pPr marL="0" indent="0">
              <a:buNone/>
            </a:pPr>
            <a:r>
              <a:rPr lang="en-GB" dirty="0">
                <a:latin typeface="Comic Sans MS" panose="030F0702030302020204" pitchFamily="66" charset="0"/>
              </a:rPr>
              <a:t>Be creative with your responses - have fun! Answer in complete sentences that reflect the question, such as "Large dogs are left on your skin when sweat </a:t>
            </a:r>
            <a:r>
              <a:rPr lang="en-GB" dirty="0" smtClean="0">
                <a:latin typeface="Comic Sans MS" panose="030F0702030302020204" pitchFamily="66" charset="0"/>
              </a:rPr>
              <a:t>evaporates“. </a:t>
            </a:r>
            <a:r>
              <a:rPr lang="en-GB" dirty="0">
                <a:latin typeface="Comic Sans MS" panose="030F0702030302020204" pitchFamily="66" charset="0"/>
              </a:rPr>
              <a:t>O</a:t>
            </a:r>
            <a:r>
              <a:rPr lang="en-GB" dirty="0" smtClean="0">
                <a:latin typeface="Comic Sans MS" panose="030F0702030302020204" pitchFamily="66" charset="0"/>
              </a:rPr>
              <a:t>nly </a:t>
            </a:r>
            <a:r>
              <a:rPr lang="en-GB" dirty="0">
                <a:latin typeface="Comic Sans MS" panose="030F0702030302020204" pitchFamily="66" charset="0"/>
              </a:rPr>
              <a:t>answer with something that makes sense</a:t>
            </a:r>
            <a:r>
              <a:rPr lang="en-GB" dirty="0" smtClean="0">
                <a:latin typeface="Comic Sans MS" panose="030F0702030302020204" pitchFamily="66" charset="0"/>
              </a:rPr>
              <a:t>!</a:t>
            </a:r>
          </a:p>
          <a:p>
            <a:r>
              <a:rPr lang="en-GB" dirty="0">
                <a:latin typeface="Comic Sans MS" panose="030F0702030302020204" pitchFamily="66" charset="0"/>
              </a:rPr>
              <a:t>1. What is left on your skin when sweat evaporates?</a:t>
            </a:r>
          </a:p>
          <a:p>
            <a:r>
              <a:rPr lang="en-GB" dirty="0" smtClean="0">
                <a:latin typeface="Comic Sans MS" panose="030F0702030302020204" pitchFamily="66" charset="0"/>
              </a:rPr>
              <a:t>2</a:t>
            </a:r>
            <a:r>
              <a:rPr lang="en-GB" dirty="0">
                <a:latin typeface="Comic Sans MS" panose="030F0702030302020204" pitchFamily="66" charset="0"/>
              </a:rPr>
              <a:t>. How would you sing if you sang with intensity?</a:t>
            </a:r>
          </a:p>
          <a:p>
            <a:r>
              <a:rPr lang="en-GB" dirty="0" smtClean="0">
                <a:latin typeface="Comic Sans MS" panose="030F0702030302020204" pitchFamily="66" charset="0"/>
              </a:rPr>
              <a:t>3</a:t>
            </a:r>
            <a:r>
              <a:rPr lang="en-GB" dirty="0">
                <a:latin typeface="Comic Sans MS" panose="030F0702030302020204" pitchFamily="66" charset="0"/>
              </a:rPr>
              <a:t>. Draw a low-intensity snowfall and a high-intensity snowstorm.</a:t>
            </a:r>
          </a:p>
          <a:p>
            <a:r>
              <a:rPr lang="en-GB" dirty="0">
                <a:latin typeface="Comic Sans MS" panose="030F0702030302020204" pitchFamily="66" charset="0"/>
              </a:rPr>
              <a:t>4. Draw a person whose energy has evaporated.</a:t>
            </a: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p:txBody>
      </p:sp>
    </p:spTree>
    <p:extLst>
      <p:ext uri="{BB962C8B-B14F-4D97-AF65-F5344CB8AC3E}">
        <p14:creationId xmlns:p14="http://schemas.microsoft.com/office/powerpoint/2010/main" val="1469483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14149"/>
            <a:ext cx="10515600" cy="5562814"/>
          </a:xfrm>
        </p:spPr>
        <p:txBody>
          <a:bodyPr/>
          <a:lstStyle/>
          <a:p>
            <a:pPr marL="0" indent="0">
              <a:buNone/>
            </a:pPr>
            <a:r>
              <a:rPr lang="en-GB" dirty="0" smtClean="0">
                <a:latin typeface="XCCW Joined 6a" panose="03050602040000000000" pitchFamily="66" charset="0"/>
              </a:rPr>
              <a:t>At the beginning of this chapter, X-Ray does something that Stanley doesn’t understand. What question is probably in Stanley’s mind?	</a:t>
            </a:r>
            <a:endParaRPr lang="en-GB" dirty="0">
              <a:latin typeface="XCCW Joined 6a" panose="03050602040000000000" pitchFamily="66" charset="0"/>
            </a:endParaRPr>
          </a:p>
        </p:txBody>
      </p:sp>
    </p:spTree>
    <p:extLst>
      <p:ext uri="{BB962C8B-B14F-4D97-AF65-F5344CB8AC3E}">
        <p14:creationId xmlns:p14="http://schemas.microsoft.com/office/powerpoint/2010/main" val="2026107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14149"/>
            <a:ext cx="10515600" cy="5562814"/>
          </a:xfrm>
        </p:spPr>
        <p:txBody>
          <a:bodyPr/>
          <a:lstStyle/>
          <a:p>
            <a:pPr marL="0" indent="0">
              <a:buNone/>
            </a:pPr>
            <a:r>
              <a:rPr lang="en-GB" dirty="0" smtClean="0">
                <a:latin typeface="XCCW Joined 6a" panose="03050602040000000000" pitchFamily="66" charset="0"/>
              </a:rPr>
              <a:t>At the beginning of this chapter, X-Ray does something that Stanley doesn’t understand. What question is probably in Stanley’s mind?</a:t>
            </a:r>
          </a:p>
          <a:p>
            <a:pPr marL="0" indent="0">
              <a:buNone/>
            </a:pPr>
            <a:r>
              <a:rPr lang="en-GB" dirty="0" smtClean="0">
                <a:solidFill>
                  <a:srgbClr val="FF0000"/>
                </a:solidFill>
                <a:latin typeface="XCCW Joined 6a" panose="03050602040000000000" pitchFamily="66" charset="0"/>
              </a:rPr>
              <a:t>He snapped at Stanley. He would be wondering what he had done to annoy him. He may also be asking where the gold tube was as X-Ray said he didn’t know what he was talking about.</a:t>
            </a:r>
            <a:r>
              <a:rPr lang="en-GB" dirty="0" smtClean="0">
                <a:latin typeface="XCCW Joined 6a" panose="03050602040000000000" pitchFamily="66" charset="0"/>
              </a:rPr>
              <a:t>	</a:t>
            </a:r>
            <a:endParaRPr lang="en-GB" dirty="0">
              <a:latin typeface="XCCW Joined 6a" panose="03050602040000000000" pitchFamily="66" charset="0"/>
            </a:endParaRPr>
          </a:p>
        </p:txBody>
      </p:sp>
    </p:spTree>
    <p:extLst>
      <p:ext uri="{BB962C8B-B14F-4D97-AF65-F5344CB8AC3E}">
        <p14:creationId xmlns:p14="http://schemas.microsoft.com/office/powerpoint/2010/main" val="16803510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TotalTime>
  <Words>625</Words>
  <Application>Microsoft Office PowerPoint</Application>
  <PresentationFormat>Widescreen</PresentationFormat>
  <Paragraphs>32</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Comic Sans MS</vt:lpstr>
      <vt:lpstr>XCCW Joined 6a</vt:lpstr>
      <vt:lpstr>Office Theme</vt:lpstr>
      <vt:lpstr>Holes</vt:lpstr>
      <vt:lpstr>PowerPoint Presentation</vt:lpstr>
      <vt:lpstr>PowerPoint Presentation</vt:lpstr>
      <vt:lpstr>PowerPoint Presentation</vt:lpstr>
      <vt:lpstr>PowerPoint Presentation</vt:lpstr>
      <vt:lpstr>PowerPoint Presentation</vt:lpstr>
      <vt:lpstr>Vocabulary Starter</vt:lpstr>
      <vt:lpstr>PowerPoint Presentation</vt:lpstr>
      <vt:lpstr>PowerPoint Presentation</vt:lpstr>
      <vt:lpstr>The Warden- Character Study</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Holes</dc:title>
  <dc:creator>Robyn Britten</dc:creator>
  <cp:lastModifiedBy>Robyn Britten</cp:lastModifiedBy>
  <cp:revision>7</cp:revision>
  <dcterms:created xsi:type="dcterms:W3CDTF">2021-01-18T14:40:44Z</dcterms:created>
  <dcterms:modified xsi:type="dcterms:W3CDTF">2021-01-19T12:14:23Z</dcterms:modified>
</cp:coreProperties>
</file>