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7" r:id="rId4"/>
    <p:sldId id="268" r:id="rId5"/>
    <p:sldId id="275" r:id="rId6"/>
    <p:sldId id="260" r:id="rId7"/>
    <p:sldId id="271" r:id="rId8"/>
    <p:sldId id="272" r:id="rId9"/>
    <p:sldId id="270" r:id="rId10"/>
    <p:sldId id="276" r:id="rId11"/>
    <p:sldId id="27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04/02/2021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967483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04/02/2021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691110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04/02/2021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81931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04/02/2021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346507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36CDF1-8D77-4A6E-92B2-97221CCD8C34}" type="datetimeFigureOut">
              <a:rPr lang="en-GB" smtClean="0"/>
              <a:t>04/02/2021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38795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F36CDF1-8D77-4A6E-92B2-97221CCD8C34}" type="datetimeFigureOut">
              <a:rPr lang="en-GB" smtClean="0"/>
              <a:t>04/02/2021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232851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F36CDF1-8D77-4A6E-92B2-97221CCD8C34}" type="datetimeFigureOut">
              <a:rPr lang="en-GB" smtClean="0"/>
              <a:t>04/02/2021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581504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F36CDF1-8D77-4A6E-92B2-97221CCD8C34}" type="datetimeFigureOut">
              <a:rPr lang="en-GB" smtClean="0"/>
              <a:t>04/02/2021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4011405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36CDF1-8D77-4A6E-92B2-97221CCD8C34}" type="datetimeFigureOut">
              <a:rPr lang="en-GB" smtClean="0"/>
              <a:t>04/02/2021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193649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36CDF1-8D77-4A6E-92B2-97221CCD8C34}" type="datetimeFigureOut">
              <a:rPr lang="en-GB" smtClean="0"/>
              <a:t>04/02/2021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697603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36CDF1-8D77-4A6E-92B2-97221CCD8C34}" type="datetimeFigureOut">
              <a:rPr lang="en-GB" smtClean="0"/>
              <a:t>04/02/2021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6584431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36CDF1-8D77-4A6E-92B2-97221CCD8C34}" type="datetimeFigureOut">
              <a:rPr lang="en-GB" smtClean="0"/>
              <a:t>04/02/2021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DF98B6-BB58-4525-ABD1-EC3BFE1F75CF}" type="slidenum">
              <a:rPr lang="en-GB" smtClean="0"/>
              <a:t>‹#›</a:t>
            </a:fld>
            <a:endParaRPr lang="en-GB"/>
          </a:p>
        </p:txBody>
      </p:sp>
    </p:spTree>
    <p:extLst>
      <p:ext uri="{BB962C8B-B14F-4D97-AF65-F5344CB8AC3E}">
        <p14:creationId xmlns:p14="http://schemas.microsoft.com/office/powerpoint/2010/main" val="2354306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latin typeface="XCCW Joined 6a" panose="03050602040000000000" pitchFamily="66" charset="0"/>
              </a:rPr>
              <a:t>Holes</a:t>
            </a:r>
          </a:p>
        </p:txBody>
      </p:sp>
      <p:sp>
        <p:nvSpPr>
          <p:cNvPr id="3" name="Subtitle 2"/>
          <p:cNvSpPr>
            <a:spLocks noGrp="1"/>
          </p:cNvSpPr>
          <p:nvPr>
            <p:ph type="subTitle" idx="1"/>
          </p:nvPr>
        </p:nvSpPr>
        <p:spPr/>
        <p:txBody>
          <a:bodyPr>
            <a:normAutofit/>
          </a:bodyPr>
          <a:lstStyle/>
          <a:p>
            <a:r>
              <a:rPr lang="en-GB" dirty="0">
                <a:latin typeface="XCCW Joined 6a" panose="03050602040000000000" pitchFamily="66" charset="0"/>
              </a:rPr>
              <a:t>Week 6 Day 4</a:t>
            </a:r>
          </a:p>
          <a:p>
            <a:r>
              <a:rPr lang="en-GB" dirty="0">
                <a:latin typeface="XCCW Joined 6a" panose="03050602040000000000" pitchFamily="66" charset="0"/>
              </a:rPr>
              <a:t>Chapter 23 </a:t>
            </a:r>
          </a:p>
        </p:txBody>
      </p:sp>
    </p:spTree>
    <p:extLst>
      <p:ext uri="{BB962C8B-B14F-4D97-AF65-F5344CB8AC3E}">
        <p14:creationId xmlns:p14="http://schemas.microsoft.com/office/powerpoint/2010/main" val="21659353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D7AD079-73CC-6C4F-B2C1-FDC0B728C24C}"/>
              </a:ext>
            </a:extLst>
          </p:cNvPr>
          <p:cNvSpPr>
            <a:spLocks noGrp="1"/>
          </p:cNvSpPr>
          <p:nvPr>
            <p:ph idx="1"/>
          </p:nvPr>
        </p:nvSpPr>
        <p:spPr>
          <a:xfrm>
            <a:off x="411126" y="593737"/>
            <a:ext cx="11780874" cy="5670526"/>
          </a:xfrm>
        </p:spPr>
        <p:txBody>
          <a:bodyPr>
            <a:normAutofit/>
          </a:bodyPr>
          <a:lstStyle/>
          <a:p>
            <a:pPr marL="0" indent="0">
              <a:buNone/>
            </a:pPr>
            <a:r>
              <a:rPr lang="en-GB" dirty="0">
                <a:latin typeface="Comic Sans MS" panose="030F0902030302020204" pitchFamily="66" charset="0"/>
              </a:rPr>
              <a:t>8. Why did everyone expect Trout to marry Katherine Barlow?</a:t>
            </a:r>
          </a:p>
          <a:p>
            <a:pPr marL="0" indent="0">
              <a:buNone/>
            </a:pPr>
            <a:r>
              <a:rPr lang="en-GB" dirty="0">
                <a:solidFill>
                  <a:srgbClr val="FF0000"/>
                </a:solidFill>
                <a:latin typeface="Comic Sans MS" panose="030F0902030302020204" pitchFamily="66" charset="0"/>
              </a:rPr>
              <a:t>He was very rich, and his family owned most of the peach trees in town and all the land on the east side of the lake.</a:t>
            </a: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9. Why did a lot of men in the town not get an education?</a:t>
            </a:r>
          </a:p>
          <a:p>
            <a:pPr marL="0" indent="0">
              <a:buNone/>
            </a:pPr>
            <a:r>
              <a:rPr lang="en-GB" dirty="0">
                <a:solidFill>
                  <a:srgbClr val="FF0000"/>
                </a:solidFill>
                <a:latin typeface="Comic Sans MS" panose="030F0902030302020204" pitchFamily="66" charset="0"/>
              </a:rPr>
              <a:t>They spent most of their lives working on farms and ranches, and didn’t have much schooling.</a:t>
            </a: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10. True or false: Katherine Barlow was not interested in Trout Walker.</a:t>
            </a:r>
          </a:p>
          <a:p>
            <a:pPr marL="0" indent="0">
              <a:buNone/>
            </a:pPr>
            <a:r>
              <a:rPr lang="en-GB" dirty="0">
                <a:solidFill>
                  <a:srgbClr val="FF0000"/>
                </a:solidFill>
                <a:latin typeface="Comic Sans MS" panose="030F0702030302020204" pitchFamily="66" charset="0"/>
              </a:rPr>
              <a:t>True</a:t>
            </a:r>
          </a:p>
        </p:txBody>
      </p:sp>
    </p:spTree>
    <p:extLst>
      <p:ext uri="{BB962C8B-B14F-4D97-AF65-F5344CB8AC3E}">
        <p14:creationId xmlns:p14="http://schemas.microsoft.com/office/powerpoint/2010/main" val="40327626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98093"/>
            <a:ext cx="10515600" cy="5670526"/>
          </a:xfrm>
        </p:spPr>
        <p:txBody>
          <a:bodyPr>
            <a:normAutofit/>
          </a:bodyPr>
          <a:lstStyle/>
          <a:p>
            <a:pPr marL="0" indent="0" algn="ctr">
              <a:buNone/>
            </a:pPr>
            <a:r>
              <a:rPr lang="en-GB" sz="3600" u="sng" dirty="0">
                <a:latin typeface="Comic Sans MS" panose="030F0702030302020204" pitchFamily="66" charset="0"/>
              </a:rPr>
              <a:t>Character profile</a:t>
            </a:r>
          </a:p>
          <a:p>
            <a:pPr marL="0" indent="0">
              <a:buNone/>
            </a:pPr>
            <a:endParaRPr lang="en-GB" dirty="0">
              <a:latin typeface="Comic Sans MS" panose="030F0702030302020204" pitchFamily="66" charset="0"/>
            </a:endParaRPr>
          </a:p>
          <a:p>
            <a:pPr marL="0" indent="0">
              <a:buNone/>
            </a:pPr>
            <a:r>
              <a:rPr lang="en-GB" dirty="0">
                <a:latin typeface="Comic Sans MS" panose="030F0702030302020204" pitchFamily="66" charset="0"/>
              </a:rPr>
              <a:t>We’ve been introduced to a new character, Trout Walker, in this chapter. How do you picture Trout in your mind? Draw a picture of him, and write some words to describe him around your drawing.</a:t>
            </a:r>
          </a:p>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p:txBody>
      </p:sp>
    </p:spTree>
    <p:extLst>
      <p:ext uri="{BB962C8B-B14F-4D97-AF65-F5344CB8AC3E}">
        <p14:creationId xmlns:p14="http://schemas.microsoft.com/office/powerpoint/2010/main" val="1188750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411174" y="0"/>
            <a:ext cx="4988243" cy="6522262"/>
          </a:xfrm>
          <a:prstGeom prst="rect">
            <a:avLst/>
          </a:prstGeom>
        </p:spPr>
      </p:pic>
    </p:spTree>
    <p:extLst>
      <p:ext uri="{BB962C8B-B14F-4D97-AF65-F5344CB8AC3E}">
        <p14:creationId xmlns:p14="http://schemas.microsoft.com/office/powerpoint/2010/main" val="2733501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727267" y="0"/>
            <a:ext cx="4555770" cy="6858000"/>
          </a:xfrm>
          <a:prstGeom prst="rect">
            <a:avLst/>
          </a:prstGeom>
        </p:spPr>
      </p:pic>
    </p:spTree>
    <p:extLst>
      <p:ext uri="{BB962C8B-B14F-4D97-AF65-F5344CB8AC3E}">
        <p14:creationId xmlns:p14="http://schemas.microsoft.com/office/powerpoint/2010/main" val="396125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442471" y="95793"/>
            <a:ext cx="5205140" cy="6763059"/>
          </a:xfrm>
          <a:prstGeom prst="rect">
            <a:avLst/>
          </a:prstGeom>
        </p:spPr>
      </p:pic>
    </p:spTree>
    <p:extLst>
      <p:ext uri="{BB962C8B-B14F-4D97-AF65-F5344CB8AC3E}">
        <p14:creationId xmlns:p14="http://schemas.microsoft.com/office/powerpoint/2010/main" val="2090210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5BFF1F7-8A30-4F40-BB9A-E87F5FB33E87}"/>
              </a:ext>
            </a:extLst>
          </p:cNvPr>
          <p:cNvSpPr>
            <a:spLocks noGrp="1"/>
          </p:cNvSpPr>
          <p:nvPr>
            <p:ph idx="1"/>
          </p:nvPr>
        </p:nvSpPr>
        <p:spPr>
          <a:xfrm>
            <a:off x="593651" y="815532"/>
            <a:ext cx="11353800" cy="4351338"/>
          </a:xfrm>
        </p:spPr>
        <p:txBody>
          <a:bodyPr>
            <a:normAutofit/>
          </a:bodyPr>
          <a:lstStyle/>
          <a:p>
            <a:pPr marL="0" indent="0">
              <a:buNone/>
            </a:pPr>
            <a:r>
              <a:rPr lang="en-GB" dirty="0">
                <a:latin typeface="Comic Sans MS" panose="030F0902030302020204" pitchFamily="66" charset="0"/>
              </a:rPr>
              <a:t>1. How does the description of Camp Green lake in this chapter differ from the Camp Green Lake that Stanley stays in?</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2. Why did no one else try to make spiced peaches for a prize?</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3. True of false: the spiced peaches could be eaten all winter</a:t>
            </a:r>
          </a:p>
        </p:txBody>
      </p:sp>
    </p:spTree>
    <p:extLst>
      <p:ext uri="{BB962C8B-B14F-4D97-AF65-F5344CB8AC3E}">
        <p14:creationId xmlns:p14="http://schemas.microsoft.com/office/powerpoint/2010/main" val="35021307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2E893CE-1BC2-C24A-91A9-327751753995}"/>
              </a:ext>
            </a:extLst>
          </p:cNvPr>
          <p:cNvSpPr>
            <a:spLocks noGrp="1"/>
          </p:cNvSpPr>
          <p:nvPr>
            <p:ph idx="1"/>
          </p:nvPr>
        </p:nvSpPr>
        <p:spPr>
          <a:xfrm>
            <a:off x="593651" y="815532"/>
            <a:ext cx="11353800" cy="4351338"/>
          </a:xfrm>
        </p:spPr>
        <p:txBody>
          <a:bodyPr>
            <a:normAutofit fontScale="92500" lnSpcReduction="20000"/>
          </a:bodyPr>
          <a:lstStyle/>
          <a:p>
            <a:pPr marL="0" indent="0">
              <a:buNone/>
            </a:pPr>
            <a:r>
              <a:rPr lang="en-GB" dirty="0">
                <a:latin typeface="Comic Sans MS" panose="030F0902030302020204" pitchFamily="66" charset="0"/>
              </a:rPr>
              <a:t>1. How does the description of Camp Green lake in this chapter differ from the Camp Green Lake that Stanley stays in?</a:t>
            </a:r>
          </a:p>
          <a:p>
            <a:pPr marL="0" indent="0">
              <a:buNone/>
            </a:pPr>
            <a:r>
              <a:rPr lang="en-GB" dirty="0">
                <a:solidFill>
                  <a:srgbClr val="FF0000"/>
                </a:solidFill>
                <a:latin typeface="Comic Sans MS" panose="030F0902030302020204" pitchFamily="66" charset="0"/>
              </a:rPr>
              <a:t>It used to be the largest lake in Texas, with cool clear water. It was beautiful especially in the Spring when peach trees and blossoms grew. When Stanley arrived, it was nothing by dry desert. </a:t>
            </a: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2. Why did no one else try to make spiced peaches for a prize?</a:t>
            </a:r>
          </a:p>
          <a:p>
            <a:pPr marL="0" indent="0">
              <a:buNone/>
            </a:pPr>
            <a:r>
              <a:rPr lang="en-GB" dirty="0">
                <a:solidFill>
                  <a:srgbClr val="FF0000"/>
                </a:solidFill>
                <a:latin typeface="Comic Sans MS" panose="030F0902030302020204" pitchFamily="66" charset="0"/>
              </a:rPr>
              <a:t>Everyone knew that no one could make more delicious spiced peaches than Katherine Barlow, so they didn’t even bother trying. </a:t>
            </a: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3. True of false: the spiced peaches could be eaten all winter</a:t>
            </a:r>
          </a:p>
          <a:p>
            <a:pPr marL="0" indent="0">
              <a:buNone/>
            </a:pPr>
            <a:r>
              <a:rPr lang="en-GB" dirty="0">
                <a:solidFill>
                  <a:srgbClr val="FF0000"/>
                </a:solidFill>
                <a:latin typeface="Comic Sans MS" panose="030F0902030302020204" pitchFamily="66" charset="0"/>
              </a:rPr>
              <a:t>True, they could probably last even longer.</a:t>
            </a:r>
          </a:p>
        </p:txBody>
      </p:sp>
    </p:spTree>
    <p:extLst>
      <p:ext uri="{BB962C8B-B14F-4D97-AF65-F5344CB8AC3E}">
        <p14:creationId xmlns:p14="http://schemas.microsoft.com/office/powerpoint/2010/main" val="4119995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7328" y="593737"/>
            <a:ext cx="11357344" cy="5670526"/>
          </a:xfrm>
        </p:spPr>
        <p:txBody>
          <a:bodyPr>
            <a:normAutofit lnSpcReduction="10000"/>
          </a:bodyPr>
          <a:lstStyle/>
          <a:p>
            <a:pPr marL="0" indent="0">
              <a:buNone/>
            </a:pPr>
            <a:r>
              <a:rPr lang="en-GB" dirty="0">
                <a:latin typeface="Comic Sans MS" panose="030F0902030302020204" pitchFamily="66" charset="0"/>
              </a:rPr>
              <a:t>4. What was Katherine Barlow’s job? </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5. What does the line “But all they ever got was an education” mean? (clue, read the line before it for context!)</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6. Is Trout Walker a clean person? How do you know?</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7.True or false: Trout was a good student. Use examples from the text to support your answer.</a:t>
            </a:r>
          </a:p>
          <a:p>
            <a:pPr marL="0" indent="0">
              <a:buNone/>
            </a:pPr>
            <a:endParaRPr lang="en-GB" dirty="0">
              <a:latin typeface="Comic Sans MS" panose="030F0902030302020204" pitchFamily="66" charset="0"/>
            </a:endParaRPr>
          </a:p>
        </p:txBody>
      </p:sp>
    </p:spTree>
    <p:extLst>
      <p:ext uri="{BB962C8B-B14F-4D97-AF65-F5344CB8AC3E}">
        <p14:creationId xmlns:p14="http://schemas.microsoft.com/office/powerpoint/2010/main" val="3849047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1699F955-837A-A84A-AE41-40EEE9AC725E}"/>
              </a:ext>
            </a:extLst>
          </p:cNvPr>
          <p:cNvSpPr>
            <a:spLocks noGrp="1"/>
          </p:cNvSpPr>
          <p:nvPr>
            <p:ph idx="1"/>
          </p:nvPr>
        </p:nvSpPr>
        <p:spPr>
          <a:xfrm>
            <a:off x="417328" y="593737"/>
            <a:ext cx="11357344" cy="5670526"/>
          </a:xfrm>
        </p:spPr>
        <p:txBody>
          <a:bodyPr>
            <a:normAutofit fontScale="77500" lnSpcReduction="20000"/>
          </a:bodyPr>
          <a:lstStyle/>
          <a:p>
            <a:pPr marL="0" indent="0">
              <a:buNone/>
            </a:pPr>
            <a:r>
              <a:rPr lang="en-GB" dirty="0">
                <a:latin typeface="Comic Sans MS" panose="030F0902030302020204" pitchFamily="66" charset="0"/>
              </a:rPr>
              <a:t>4. What was Katherine Barlow’s job? </a:t>
            </a:r>
            <a:r>
              <a:rPr lang="en-GB" dirty="0">
                <a:solidFill>
                  <a:srgbClr val="FF0000"/>
                </a:solidFill>
                <a:latin typeface="Comic Sans MS" panose="030F0902030302020204" pitchFamily="66" charset="0"/>
              </a:rPr>
              <a:t>School teacher</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5. What does the line “But all they ever got was an education” mean? (clue, read the line before it for context!)</a:t>
            </a:r>
          </a:p>
          <a:p>
            <a:pPr marL="0" indent="0">
              <a:buNone/>
            </a:pPr>
            <a:r>
              <a:rPr lang="en-GB" dirty="0">
                <a:solidFill>
                  <a:srgbClr val="FF0000"/>
                </a:solidFill>
                <a:latin typeface="Comic Sans MS" panose="030F0902030302020204" pitchFamily="66" charset="0"/>
              </a:rPr>
              <a:t>Lots of young men used to go to Miss Katherine’s classes, and many of them were more interested in her than they were about learning. But Miss Katherine never showed any interest back, she only educated them.</a:t>
            </a: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6. Is Trout Walker a clean person? How do you know?</a:t>
            </a:r>
          </a:p>
          <a:p>
            <a:pPr marL="0" indent="0">
              <a:buNone/>
            </a:pPr>
            <a:r>
              <a:rPr lang="en-GB" dirty="0">
                <a:solidFill>
                  <a:srgbClr val="FF0000"/>
                </a:solidFill>
                <a:latin typeface="Comic Sans MS" panose="030F0902030302020204" pitchFamily="66" charset="0"/>
              </a:rPr>
              <a:t>- No he is not. His feet smell so bad, like dead fish, that he is nicknamed Trout.</a:t>
            </a:r>
          </a:p>
          <a:p>
            <a:pPr marL="0" indent="0">
              <a:buNone/>
            </a:pPr>
            <a:r>
              <a:rPr lang="en-GB" dirty="0">
                <a:solidFill>
                  <a:srgbClr val="FF0000"/>
                </a:solidFill>
                <a:latin typeface="Comic Sans MS" panose="030F0902030302020204" pitchFamily="66" charset="0"/>
              </a:rPr>
              <a:t>- He only showers once a week, on Sundays.</a:t>
            </a: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7.True or false: Trout was a good student. Use examples from the text to support your answer.</a:t>
            </a:r>
          </a:p>
          <a:p>
            <a:pPr marL="0" indent="0">
              <a:buNone/>
            </a:pPr>
            <a:r>
              <a:rPr lang="en-GB" dirty="0">
                <a:solidFill>
                  <a:srgbClr val="FF0000"/>
                </a:solidFill>
                <a:latin typeface="Comic Sans MS" panose="030F0902030302020204" pitchFamily="66" charset="0"/>
              </a:rPr>
              <a:t>False. He never paid attention, he talked in class, was disrespectful to other students, and was loud and stupid.</a:t>
            </a:r>
          </a:p>
        </p:txBody>
      </p:sp>
    </p:spTree>
    <p:extLst>
      <p:ext uri="{BB962C8B-B14F-4D97-AF65-F5344CB8AC3E}">
        <p14:creationId xmlns:p14="http://schemas.microsoft.com/office/powerpoint/2010/main" val="3626126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1126" y="593737"/>
            <a:ext cx="11780874" cy="5670526"/>
          </a:xfrm>
        </p:spPr>
        <p:txBody>
          <a:bodyPr>
            <a:normAutofit/>
          </a:bodyPr>
          <a:lstStyle/>
          <a:p>
            <a:pPr marL="0" indent="0">
              <a:buNone/>
            </a:pPr>
            <a:r>
              <a:rPr lang="en-GB" dirty="0">
                <a:latin typeface="Comic Sans MS" panose="030F0902030302020204" pitchFamily="66" charset="0"/>
              </a:rPr>
              <a:t>8. Why did everyone expect Trout to marry Katherine Barlow?</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9. Why did a lot of men in the town not get an education?</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10. True or false: Katherine Barlow was not interested in Trout Walker.</a:t>
            </a:r>
          </a:p>
          <a:p>
            <a:pPr marL="0" indent="0">
              <a:buNone/>
            </a:pPr>
            <a:endParaRPr lang="en-GB" dirty="0">
              <a:latin typeface="Comic Sans MS" panose="030F0702030302020204" pitchFamily="66" charset="0"/>
            </a:endParaRPr>
          </a:p>
        </p:txBody>
      </p:sp>
    </p:spTree>
    <p:extLst>
      <p:ext uri="{BB962C8B-B14F-4D97-AF65-F5344CB8AC3E}">
        <p14:creationId xmlns:p14="http://schemas.microsoft.com/office/powerpoint/2010/main" val="1581569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TotalTime>
  <Words>604</Words>
  <Application>Microsoft Office PowerPoint</Application>
  <PresentationFormat>Widescreen</PresentationFormat>
  <Paragraphs>58</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Calibri Light</vt:lpstr>
      <vt:lpstr>Comic Sans MS</vt:lpstr>
      <vt:lpstr>XCCW Joined 6a</vt:lpstr>
      <vt:lpstr>Office Theme</vt:lpstr>
      <vt:lpstr>Holes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Holes</dc:title>
  <dc:creator>Microsoft Office User</dc:creator>
  <cp:lastModifiedBy>Robyn Britten</cp:lastModifiedBy>
  <cp:revision>13</cp:revision>
  <dcterms:created xsi:type="dcterms:W3CDTF">2021-01-29T13:26:59Z</dcterms:created>
  <dcterms:modified xsi:type="dcterms:W3CDTF">2021-02-04T13:05:36Z</dcterms:modified>
</cp:coreProperties>
</file>