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66" r:id="rId6"/>
    <p:sldId id="267" r:id="rId7"/>
    <p:sldId id="269" r:id="rId8"/>
    <p:sldId id="258" r:id="rId9"/>
    <p:sldId id="268" r:id="rId10"/>
    <p:sldId id="260" r:id="rId11"/>
    <p:sldId id="259" r:id="rId12"/>
    <p:sldId id="26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483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1110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1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6507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795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285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1504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1405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649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7603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CDF1-8D77-4A6E-92B2-97221CCD8C34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8443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6CDF1-8D77-4A6E-92B2-97221CCD8C34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F98B6-BB58-4525-ABD1-EC3BFE1F75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4306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Ll1SiALTfgw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Holes</a:t>
            </a:r>
            <a:endParaRPr lang="en-GB" dirty="0">
              <a:latin typeface="XCCW Joined 6a" panose="03050602040000000000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>
                <a:latin typeface="XCCW Joined 6a" panose="03050602040000000000" pitchFamily="66" charset="0"/>
              </a:rPr>
              <a:t>Week 4 Day </a:t>
            </a:r>
            <a:r>
              <a:rPr lang="en-GB" dirty="0" smtClean="0">
                <a:latin typeface="XCCW Joined 6a" panose="03050602040000000000" pitchFamily="66" charset="0"/>
              </a:rPr>
              <a:t>4</a:t>
            </a:r>
            <a:endParaRPr lang="en-GB" dirty="0" smtClean="0">
              <a:latin typeface="XCCW Joined 6a" panose="03050602040000000000" pitchFamily="66" charset="0"/>
            </a:endParaRPr>
          </a:p>
          <a:p>
            <a:r>
              <a:rPr lang="en-GB" dirty="0" smtClean="0">
                <a:latin typeface="XCCW Joined 6a" panose="03050602040000000000" pitchFamily="66" charset="0"/>
              </a:rPr>
              <a:t>Chapter </a:t>
            </a:r>
            <a:r>
              <a:rPr lang="en-GB" dirty="0" smtClean="0">
                <a:latin typeface="XCCW Joined 6a" panose="03050602040000000000" pitchFamily="66" charset="0"/>
              </a:rPr>
              <a:t>16</a:t>
            </a:r>
          </a:p>
          <a:p>
            <a:r>
              <a:rPr lang="en-GB" dirty="0">
                <a:latin typeface="XCCW Joined 6a" panose="03050602040000000000" pitchFamily="66" charset="0"/>
                <a:hlinkClick r:id="rId2"/>
              </a:rPr>
              <a:t>https://</a:t>
            </a:r>
            <a:r>
              <a:rPr lang="en-GB" dirty="0" smtClean="0">
                <a:latin typeface="XCCW Joined 6a" panose="03050602040000000000" pitchFamily="66" charset="0"/>
                <a:hlinkClick r:id="rId2"/>
              </a:rPr>
              <a:t>www.youtube.com/watch?v=Ll1SiALTfgw</a:t>
            </a:r>
            <a:endParaRPr lang="en-GB" dirty="0" smtClean="0">
              <a:latin typeface="XCCW Joined 6a" panose="03050602040000000000" pitchFamily="66" charset="0"/>
            </a:endParaRPr>
          </a:p>
          <a:p>
            <a:r>
              <a:rPr lang="en-GB" dirty="0" smtClean="0">
                <a:latin typeface="XCCW Joined 6a" panose="03050602040000000000" pitchFamily="66" charset="0"/>
              </a:rPr>
              <a:t>Up to 5:57</a:t>
            </a:r>
            <a:endParaRPr lang="en-GB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9353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06437"/>
            <a:ext cx="10515600" cy="5670526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How do you know that the Warden is desperate to find something else in the hole? Use evidence from the text to back up your answer.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>
              <a:buFontTx/>
              <a:buChar char="-"/>
            </a:pP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She was only focusing on one hole so she thought there was something else connected to the gold tube</a:t>
            </a:r>
          </a:p>
          <a:p>
            <a:pPr>
              <a:buFontTx/>
              <a:buChar char="-"/>
            </a:pP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She had 7 people digging in that one spot</a:t>
            </a:r>
          </a:p>
          <a:p>
            <a:pPr>
              <a:buFontTx/>
              <a:buChar char="-"/>
            </a:pP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After lunch she started to lose her patience which show that she was getting more desperate</a:t>
            </a:r>
          </a:p>
          <a:p>
            <a:pPr>
              <a:buFontTx/>
              <a:buChar char="-"/>
            </a:pP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She was being nice to the boys at first, giving them more water </a:t>
            </a:r>
            <a:r>
              <a:rPr lang="en-GB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etc</a:t>
            </a: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, because she wanted them to keep digging. Normally she wouldn’t do that</a:t>
            </a:r>
            <a:endParaRPr lang="en-GB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995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1354"/>
            <a:ext cx="10515600" cy="58956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/>
              <a:t>What does Stanley learn about his dads project?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</a:rPr>
              <a:t>That it’s close to a breakthrough, but the family are close to being evicted because it smells so badly in the house.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206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1354"/>
            <a:ext cx="10515600" cy="5895609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What do you think of Zero’s reaction to Stanley’s question about the nursey rhyme? Why?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071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8272" y="0"/>
            <a:ext cx="51538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099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4893" y="1"/>
            <a:ext cx="42848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835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2123" y="0"/>
            <a:ext cx="416378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760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2423" y="0"/>
            <a:ext cx="4747806" cy="687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602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2437" y="635317"/>
            <a:ext cx="5321481" cy="386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74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463" y="796834"/>
            <a:ext cx="10724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The questions today will be 2/3 mark questions. This will require you to get evidence from the text and think about some of the strategies we have looked at for these. 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0709" y="2207622"/>
            <a:ext cx="2252540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XCCW Joined 6a" panose="03050602040000000000" pitchFamily="66" charset="0"/>
              </a:rPr>
              <a:t>Point </a:t>
            </a:r>
          </a:p>
          <a:p>
            <a:r>
              <a:rPr lang="en-GB" sz="3200" dirty="0" smtClean="0">
                <a:latin typeface="XCCW Joined 6a" panose="03050602040000000000" pitchFamily="66" charset="0"/>
              </a:rPr>
              <a:t>Evidence</a:t>
            </a:r>
          </a:p>
          <a:p>
            <a:r>
              <a:rPr lang="en-GB" sz="3200" dirty="0" smtClean="0">
                <a:latin typeface="XCCW Joined 6a" panose="03050602040000000000" pitchFamily="66" charset="0"/>
              </a:rPr>
              <a:t>Point </a:t>
            </a:r>
          </a:p>
          <a:p>
            <a:r>
              <a:rPr lang="en-GB" sz="3200" dirty="0" smtClean="0">
                <a:latin typeface="XCCW Joined 6a" panose="03050602040000000000" pitchFamily="66" charset="0"/>
              </a:rPr>
              <a:t>Evidence</a:t>
            </a:r>
            <a:endParaRPr lang="en-GB" sz="3200" dirty="0">
              <a:latin typeface="XCCW Joined 6a" panose="03050602040000000000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67201" y="2207622"/>
            <a:ext cx="225254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XCCW Joined 6a" panose="03050602040000000000" pitchFamily="66" charset="0"/>
              </a:rPr>
              <a:t>Point </a:t>
            </a:r>
          </a:p>
          <a:p>
            <a:r>
              <a:rPr lang="en-GB" sz="3200" dirty="0" smtClean="0">
                <a:latin typeface="XCCW Joined 6a" panose="03050602040000000000" pitchFamily="66" charset="0"/>
              </a:rPr>
              <a:t>Evidence</a:t>
            </a:r>
          </a:p>
          <a:p>
            <a:r>
              <a:rPr lang="en-GB" sz="3200" dirty="0" smtClean="0">
                <a:latin typeface="XCCW Joined 6a" panose="03050602040000000000" pitchFamily="66" charset="0"/>
              </a:rPr>
              <a:t>Evidence</a:t>
            </a:r>
            <a:endParaRPr lang="en-GB" sz="3200" dirty="0">
              <a:latin typeface="XCCW Joined 6a" panose="03050602040000000000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51372" y="2059576"/>
            <a:ext cx="225254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XCCW Joined 6a" panose="03050602040000000000" pitchFamily="66" charset="0"/>
              </a:rPr>
              <a:t>Point </a:t>
            </a:r>
          </a:p>
          <a:p>
            <a:r>
              <a:rPr lang="en-GB" sz="3200" dirty="0" smtClean="0">
                <a:latin typeface="XCCW Joined 6a" panose="03050602040000000000" pitchFamily="66" charset="0"/>
              </a:rPr>
              <a:t>Evidence</a:t>
            </a:r>
          </a:p>
          <a:p>
            <a:r>
              <a:rPr lang="en-GB" sz="3200" dirty="0" smtClean="0">
                <a:latin typeface="XCCW Joined 6a" panose="03050602040000000000" pitchFamily="66" charset="0"/>
              </a:rPr>
              <a:t>Explain</a:t>
            </a:r>
            <a:endParaRPr lang="en-GB" sz="3200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046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06437"/>
            <a:ext cx="10515600" cy="56705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 dirty="0" smtClean="0">
                <a:latin typeface="Comic Sans MS" panose="030F0702030302020204" pitchFamily="66" charset="0"/>
              </a:rPr>
              <a:t>What do you understand by this sentence?</a:t>
            </a:r>
          </a:p>
          <a:p>
            <a:pPr marL="0" indent="0">
              <a:buNone/>
            </a:pPr>
            <a:endParaRPr lang="en-GB" sz="32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3200" dirty="0" smtClean="0">
                <a:latin typeface="Comic Sans MS" panose="030F0702030302020204" pitchFamily="66" charset="0"/>
              </a:rPr>
              <a:t>‘The other bodies in the room were little more than bags of flesh and bones, dumped across broken chairs and couches.’</a:t>
            </a:r>
          </a:p>
          <a:p>
            <a:pPr marL="0" indent="0">
              <a:buNone/>
            </a:pPr>
            <a:endParaRPr lang="en-GB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8970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06437"/>
            <a:ext cx="10515600" cy="56705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 smtClean="0">
                <a:latin typeface="Comic Sans MS" panose="030F0702030302020204" pitchFamily="66" charset="0"/>
              </a:rPr>
              <a:t>What do you understand by this sentence?</a:t>
            </a:r>
          </a:p>
          <a:p>
            <a:pPr marL="0" indent="0">
              <a:buNone/>
            </a:pPr>
            <a:endParaRPr lang="en-GB" sz="24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2400" dirty="0" smtClean="0">
                <a:latin typeface="Comic Sans MS" panose="030F0702030302020204" pitchFamily="66" charset="0"/>
              </a:rPr>
              <a:t>‘The other bodies in the room were little more than bags of flesh and bones, dumped across broken chairs and couches.’</a:t>
            </a:r>
          </a:p>
          <a:p>
            <a:pPr marL="0" indent="0">
              <a:buNone/>
            </a:pPr>
            <a:endParaRPr lang="en-GB" sz="24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You may have said…</a:t>
            </a:r>
          </a:p>
          <a:p>
            <a:pPr>
              <a:buFontTx/>
              <a:buChar char="-"/>
            </a:pPr>
            <a:r>
              <a:rPr lang="en-GB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They had lost so much weight they looked like a bag of bones</a:t>
            </a:r>
          </a:p>
          <a:p>
            <a:pPr>
              <a:buFontTx/>
              <a:buChar char="-"/>
            </a:pPr>
            <a:r>
              <a:rPr lang="en-GB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Authors says they were dumped across the chairs, that shows that because they are in prison they are like rubbish that is being dumped.</a:t>
            </a:r>
          </a:p>
          <a:p>
            <a:pPr>
              <a:buFontTx/>
              <a:buChar char="-"/>
            </a:pPr>
            <a:r>
              <a:rPr lang="en-GB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They are so tired that they couldn’t just sit down on the chairs normally, they were laying all over them. </a:t>
            </a:r>
            <a:endParaRPr lang="en-GB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307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337</Words>
  <Application>Microsoft Office PowerPoint</Application>
  <PresentationFormat>Widescreen</PresentationFormat>
  <Paragraphs>37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Comic Sans MS</vt:lpstr>
      <vt:lpstr>XCCW Joined 6a</vt:lpstr>
      <vt:lpstr>Office Theme</vt:lpstr>
      <vt:lpstr>Holes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Holes</dc:title>
  <dc:creator>Robyn Britten</dc:creator>
  <cp:lastModifiedBy>Robyn Britten</cp:lastModifiedBy>
  <cp:revision>13</cp:revision>
  <dcterms:created xsi:type="dcterms:W3CDTF">2021-01-19T14:15:53Z</dcterms:created>
  <dcterms:modified xsi:type="dcterms:W3CDTF">2021-01-20T12:17:07Z</dcterms:modified>
</cp:coreProperties>
</file>