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71" r:id="rId6"/>
    <p:sldId id="260" r:id="rId7"/>
    <p:sldId id="272" r:id="rId8"/>
    <p:sldId id="270" r:id="rId9"/>
    <p:sldId id="259" r:id="rId10"/>
    <p:sldId id="275" r:id="rId11"/>
    <p:sldId id="273" r:id="rId12"/>
    <p:sldId id="274" r:id="rId13"/>
    <p:sldId id="276" r:id="rId14"/>
    <p:sldId id="27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01/02/2021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01/02/2021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01/02/2021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01/02/2021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latin typeface="XCCW Joined 6a" panose="03050602040000000000" pitchFamily="66" charset="0"/>
              </a:rPr>
              <a:t>Holes</a:t>
            </a:r>
          </a:p>
        </p:txBody>
      </p:sp>
      <p:sp>
        <p:nvSpPr>
          <p:cNvPr id="3" name="Subtitle 2"/>
          <p:cNvSpPr>
            <a:spLocks noGrp="1"/>
          </p:cNvSpPr>
          <p:nvPr>
            <p:ph type="subTitle" idx="1"/>
          </p:nvPr>
        </p:nvSpPr>
        <p:spPr/>
        <p:txBody>
          <a:bodyPr>
            <a:normAutofit/>
          </a:bodyPr>
          <a:lstStyle/>
          <a:p>
            <a:r>
              <a:rPr lang="en-GB" dirty="0">
                <a:latin typeface="XCCW Joined 6a" panose="03050602040000000000" pitchFamily="66" charset="0"/>
              </a:rPr>
              <a:t>Week 6 Day 2</a:t>
            </a:r>
          </a:p>
          <a:p>
            <a:r>
              <a:rPr lang="en-GB" dirty="0">
                <a:latin typeface="XCCW Joined 6a" panose="03050602040000000000" pitchFamily="66" charset="0"/>
              </a:rPr>
              <a:t>Chapter 22</a:t>
            </a:r>
          </a:p>
        </p:txBody>
      </p:sp>
    </p:spTree>
    <p:extLst>
      <p:ext uri="{BB962C8B-B14F-4D97-AF65-F5344CB8AC3E}">
        <p14:creationId xmlns:p14="http://schemas.microsoft.com/office/powerpoint/2010/main" val="216593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6E2D95-CDD1-D148-A4FA-DC144E442034}"/>
              </a:ext>
            </a:extLst>
          </p:cNvPr>
          <p:cNvSpPr/>
          <p:nvPr/>
        </p:nvSpPr>
        <p:spPr>
          <a:xfrm>
            <a:off x="310116" y="487025"/>
            <a:ext cx="11571768" cy="6370975"/>
          </a:xfrm>
          <a:prstGeom prst="rect">
            <a:avLst/>
          </a:prstGeom>
        </p:spPr>
        <p:txBody>
          <a:bodyPr wrap="square">
            <a:spAutoFit/>
          </a:bodyPr>
          <a:lstStyle/>
          <a:p>
            <a:r>
              <a:rPr lang="en-GB" sz="2400" dirty="0">
                <a:latin typeface="Comic Sans MS" panose="030F0702030302020204" pitchFamily="66" charset="0"/>
              </a:rPr>
              <a:t>4. In the text it says </a:t>
            </a:r>
            <a:r>
              <a:rPr lang="en-GB" sz="2400" dirty="0">
                <a:latin typeface="Comic Sans MS" panose="030F0902030302020204" pitchFamily="66" charset="0"/>
              </a:rPr>
              <a:t>“Zero stared at him. His eyes seemed to expand, and it was almost as if Zero were looking right through him.” What do you think this means?</a:t>
            </a:r>
          </a:p>
          <a:p>
            <a:r>
              <a:rPr lang="en-GB" sz="2400" dirty="0">
                <a:solidFill>
                  <a:srgbClr val="FF0000"/>
                </a:solidFill>
                <a:latin typeface="Comic Sans MS" panose="030F0902030302020204" pitchFamily="66" charset="0"/>
              </a:rPr>
              <a:t>Zero is looking at Stanley very intensely, and Stanley feels like Zero can see into him and his mind, and see the truth. </a:t>
            </a:r>
          </a:p>
          <a:p>
            <a:endParaRPr lang="en-GB" sz="2400" dirty="0">
              <a:solidFill>
                <a:srgbClr val="FF0000"/>
              </a:solidFill>
              <a:latin typeface="Comic Sans MS" panose="030F0902030302020204" pitchFamily="66" charset="0"/>
            </a:endParaRPr>
          </a:p>
          <a:p>
            <a:endParaRPr lang="en-GB" sz="2400" dirty="0">
              <a:solidFill>
                <a:srgbClr val="FF0000"/>
              </a:solidFill>
              <a:latin typeface="Comic Sans MS" panose="030F0902030302020204" pitchFamily="66" charset="0"/>
            </a:endParaRPr>
          </a:p>
          <a:p>
            <a:r>
              <a:rPr lang="en-GB" sz="2400" dirty="0">
                <a:latin typeface="Comic Sans MS" panose="030F0902030302020204" pitchFamily="66" charset="0"/>
              </a:rPr>
              <a:t>5. True or false: Zero knows that Stanley didn’t steal the shoes. </a:t>
            </a:r>
            <a:r>
              <a:rPr lang="en-GB" sz="2400" dirty="0">
                <a:solidFill>
                  <a:srgbClr val="FF0000"/>
                </a:solidFill>
                <a:latin typeface="Comic Sans MS" panose="030F0902030302020204" pitchFamily="66" charset="0"/>
              </a:rPr>
              <a:t>True</a:t>
            </a: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r>
              <a:rPr lang="en-GB" sz="2400" dirty="0">
                <a:latin typeface="Comic Sans MS" panose="030F0902030302020204" pitchFamily="66" charset="0"/>
              </a:rPr>
              <a:t>6. </a:t>
            </a:r>
            <a:r>
              <a:rPr lang="en-GB" sz="2400" dirty="0">
                <a:latin typeface="Comic Sans MS" panose="030F0702030302020204" pitchFamily="66" charset="0"/>
              </a:rPr>
              <a:t>(a) True or False: Zero is good at Maths. </a:t>
            </a:r>
            <a:r>
              <a:rPr lang="en-GB" sz="2400" dirty="0">
                <a:solidFill>
                  <a:srgbClr val="FF0000"/>
                </a:solidFill>
                <a:latin typeface="Comic Sans MS" panose="030F0702030302020204" pitchFamily="66" charset="0"/>
              </a:rPr>
              <a:t>True</a:t>
            </a:r>
          </a:p>
          <a:p>
            <a:r>
              <a:rPr lang="en-GB" sz="2400" dirty="0">
                <a:latin typeface="Comic Sans MS" panose="030F0702030302020204" pitchFamily="66" charset="0"/>
              </a:rPr>
              <a:t>   </a:t>
            </a:r>
          </a:p>
          <a:p>
            <a:r>
              <a:rPr lang="en-GB" sz="2400" dirty="0">
                <a:latin typeface="Comic Sans MS" panose="030F0702030302020204" pitchFamily="66" charset="0"/>
              </a:rPr>
              <a:t>    (b) How do you know?</a:t>
            </a:r>
            <a:r>
              <a:rPr lang="en-GB" sz="2400" dirty="0">
                <a:solidFill>
                  <a:srgbClr val="FF0000"/>
                </a:solidFill>
                <a:latin typeface="Comic Sans MS" panose="030F0702030302020204" pitchFamily="66" charset="0"/>
              </a:rPr>
              <a:t> Zero counted the letters of the alphabet easily, and worked out how many days it would take to learn all of the letters. Even Stanley did not know how he figured this out. </a:t>
            </a:r>
          </a:p>
          <a:p>
            <a:endParaRPr lang="en-GB" sz="2400" dirty="0">
              <a:solidFill>
                <a:srgbClr val="FF0000"/>
              </a:solidFill>
              <a:latin typeface="Comic Sans MS" panose="030F0902030302020204" pitchFamily="66" charset="0"/>
            </a:endParaRPr>
          </a:p>
        </p:txBody>
      </p:sp>
    </p:spTree>
    <p:extLst>
      <p:ext uri="{BB962C8B-B14F-4D97-AF65-F5344CB8AC3E}">
        <p14:creationId xmlns:p14="http://schemas.microsoft.com/office/powerpoint/2010/main" val="1004444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a:buFontTx/>
              <a:buChar char="-"/>
            </a:pPr>
            <a:endParaRPr lang="en-GB" dirty="0">
              <a:solidFill>
                <a:srgbClr val="FF0000"/>
              </a:solidFill>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
        <p:nvSpPr>
          <p:cNvPr id="4" name="Content Placeholder 2">
            <a:extLst>
              <a:ext uri="{FF2B5EF4-FFF2-40B4-BE49-F238E27FC236}">
                <a16:creationId xmlns:a16="http://schemas.microsoft.com/office/drawing/2014/main" id="{95708076-65F5-4D4A-85D7-40C198EDC58E}"/>
              </a:ext>
            </a:extLst>
          </p:cNvPr>
          <p:cNvSpPr txBox="1">
            <a:spLocks/>
          </p:cNvSpPr>
          <p:nvPr/>
        </p:nvSpPr>
        <p:spPr>
          <a:xfrm>
            <a:off x="283535" y="339860"/>
            <a:ext cx="11802140" cy="56705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r>
              <a:rPr lang="en-GB" dirty="0">
                <a:latin typeface="Comic Sans MS" panose="030F0702030302020204" pitchFamily="66" charset="0"/>
              </a:rPr>
              <a:t>7. What deal does Zero make with Stanley?</a:t>
            </a:r>
          </a:p>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r>
              <a:rPr lang="en-GB" dirty="0">
                <a:latin typeface="Comic Sans MS" panose="030F0702030302020204" pitchFamily="66" charset="0"/>
              </a:rPr>
              <a:t>8. Why does Stanley think X-ray won’t like the deal he made with Zero? </a:t>
            </a:r>
          </a:p>
          <a:p>
            <a:pPr marL="0" indent="0">
              <a:buNone/>
            </a:pPr>
            <a:endParaRPr lang="en-GB" dirty="0">
              <a:latin typeface="Comic Sans MS" panose="030F0902030302020204" pitchFamily="66" charset="0"/>
            </a:endParaRP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8. Stanley realises that he has seen the gold tube (that he found in his hole) earlier. Where had he seen it, and what is the tube? </a:t>
            </a:r>
          </a:p>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188750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B56B5D-61E8-974E-BEF7-2EE1FF467ACF}"/>
              </a:ext>
            </a:extLst>
          </p:cNvPr>
          <p:cNvSpPr txBox="1">
            <a:spLocks/>
          </p:cNvSpPr>
          <p:nvPr/>
        </p:nvSpPr>
        <p:spPr>
          <a:xfrm>
            <a:off x="189613" y="265433"/>
            <a:ext cx="11812773" cy="567052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r>
              <a:rPr lang="en-GB" dirty="0">
                <a:latin typeface="Comic Sans MS" panose="030F0702030302020204" pitchFamily="66" charset="0"/>
              </a:rPr>
              <a:t>7. What deal does Zero make with Stanley?</a:t>
            </a:r>
          </a:p>
          <a:p>
            <a:pPr marL="0" indent="0">
              <a:buFont typeface="Arial" panose="020B0604020202020204" pitchFamily="34" charset="0"/>
              <a:buNone/>
            </a:pPr>
            <a:r>
              <a:rPr lang="en-GB" dirty="0">
                <a:solidFill>
                  <a:srgbClr val="FF0000"/>
                </a:solidFill>
                <a:latin typeface="Comic Sans MS" panose="030F0702030302020204" pitchFamily="66" charset="0"/>
              </a:rPr>
              <a:t>Zero agrees to help Stanley dig his hole for one hour a day. This means that they will finish at the same time, and in return, Stanley can spend one hour with Zero to teach him how to read.</a:t>
            </a:r>
          </a:p>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r>
              <a:rPr lang="en-GB" dirty="0">
                <a:latin typeface="Comic Sans MS" panose="030F0702030302020204" pitchFamily="66" charset="0"/>
              </a:rPr>
              <a:t>8. Why does Stanley think X-ray won’t like the deal he made with Zero? </a:t>
            </a:r>
          </a:p>
          <a:p>
            <a:pPr marL="0" indent="0">
              <a:buNone/>
            </a:pPr>
            <a:r>
              <a:rPr lang="en-GB" dirty="0">
                <a:solidFill>
                  <a:srgbClr val="FF0000"/>
                </a:solidFill>
                <a:latin typeface="Comic Sans MS" panose="030F0902030302020204" pitchFamily="66" charset="0"/>
              </a:rPr>
              <a:t>X-ray is the leader of the group, and it he might think it is unfair that Zero helps Stanley with his hole. Everyone else is expected to dig their own hole with no help, so they might get jealous.</a:t>
            </a:r>
          </a:p>
          <a:p>
            <a:pPr marL="0" indent="0">
              <a:buNone/>
            </a:pPr>
            <a:endParaRPr lang="en-GB" dirty="0">
              <a:latin typeface="Comic Sans MS" panose="030F0902030302020204" pitchFamily="66" charset="0"/>
            </a:endParaRPr>
          </a:p>
          <a:p>
            <a:pPr marL="0" indent="0">
              <a:buNone/>
            </a:pPr>
            <a:r>
              <a:rPr lang="en-GB" dirty="0">
                <a:latin typeface="Comic Sans MS" panose="030F0902030302020204" pitchFamily="66" charset="0"/>
              </a:rPr>
              <a:t>9. Stanley realises that he has seen the gold tube (that he found in his hole) earlier. Where had he seen it, and what is the tube? </a:t>
            </a:r>
          </a:p>
          <a:p>
            <a:pPr marL="0" indent="0">
              <a:buNone/>
            </a:pPr>
            <a:r>
              <a:rPr lang="en-GB" dirty="0">
                <a:solidFill>
                  <a:srgbClr val="FF0000"/>
                </a:solidFill>
                <a:latin typeface="Comic Sans MS" panose="030F0902030302020204" pitchFamily="66" charset="0"/>
              </a:rPr>
              <a:t>He’d seen it in his mother’s bathroom. It was half a lipstick container.</a:t>
            </a:r>
          </a:p>
          <a:p>
            <a:pPr marL="0" indent="0">
              <a:buFont typeface="Arial" panose="020B0604020202020204" pitchFamily="34" charset="0"/>
              <a:buNone/>
            </a:pPr>
            <a:endParaRPr lang="en-GB" dirty="0">
              <a:latin typeface="Comic Sans MS" panose="030F0702030302020204" pitchFamily="66" charset="0"/>
            </a:endParaRPr>
          </a:p>
          <a:p>
            <a:pPr marL="0" indent="0">
              <a:buFont typeface="Arial" panose="020B0604020202020204" pitchFamily="34" charse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3900705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649D01-4F80-1947-8F3E-F84071D51288}"/>
              </a:ext>
            </a:extLst>
          </p:cNvPr>
          <p:cNvSpPr txBox="1"/>
          <p:nvPr/>
        </p:nvSpPr>
        <p:spPr>
          <a:xfrm>
            <a:off x="563526" y="329610"/>
            <a:ext cx="10728251" cy="1569660"/>
          </a:xfrm>
          <a:prstGeom prst="rect">
            <a:avLst/>
          </a:prstGeom>
          <a:noFill/>
        </p:spPr>
        <p:txBody>
          <a:bodyPr wrap="square" rtlCol="0">
            <a:spAutoFit/>
          </a:bodyPr>
          <a:lstStyle/>
          <a:p>
            <a:r>
              <a:rPr lang="en-GB" sz="3200" dirty="0">
                <a:latin typeface="Comic Sans MS" panose="030F0902030302020204" pitchFamily="66" charset="0"/>
              </a:rPr>
              <a:t>Character study: We found out more about Zero’s character in this chapter. How has your view changed about him since the beginning of the book versus now?</a:t>
            </a:r>
          </a:p>
        </p:txBody>
      </p:sp>
    </p:spTree>
    <p:extLst>
      <p:ext uri="{BB962C8B-B14F-4D97-AF65-F5344CB8AC3E}">
        <p14:creationId xmlns:p14="http://schemas.microsoft.com/office/powerpoint/2010/main" val="2196358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E70E6-2295-3841-85AD-FA145ADC6A92}"/>
              </a:ext>
            </a:extLst>
          </p:cNvPr>
          <p:cNvSpPr>
            <a:spLocks noGrp="1"/>
          </p:cNvSpPr>
          <p:nvPr>
            <p:ph type="title"/>
          </p:nvPr>
        </p:nvSpPr>
        <p:spPr/>
        <p:txBody>
          <a:bodyPr>
            <a:normAutofit/>
          </a:bodyPr>
          <a:lstStyle/>
          <a:p>
            <a:r>
              <a:rPr lang="en-GB" sz="4000" dirty="0">
                <a:latin typeface="Comic Sans MS" panose="030F0902030302020204" pitchFamily="66" charset="0"/>
              </a:rPr>
              <a:t>Did you think of….?</a:t>
            </a:r>
          </a:p>
        </p:txBody>
      </p:sp>
      <p:sp>
        <p:nvSpPr>
          <p:cNvPr id="4" name="TextBox 3">
            <a:extLst>
              <a:ext uri="{FF2B5EF4-FFF2-40B4-BE49-F238E27FC236}">
                <a16:creationId xmlns:a16="http://schemas.microsoft.com/office/drawing/2014/main" id="{3B6501E9-E25F-414A-8262-FEE1ACAD1F0D}"/>
              </a:ext>
            </a:extLst>
          </p:cNvPr>
          <p:cNvSpPr txBox="1"/>
          <p:nvPr/>
        </p:nvSpPr>
        <p:spPr>
          <a:xfrm>
            <a:off x="754911" y="1690688"/>
            <a:ext cx="10439400" cy="4154984"/>
          </a:xfrm>
          <a:prstGeom prst="rect">
            <a:avLst/>
          </a:prstGeom>
          <a:noFill/>
        </p:spPr>
        <p:txBody>
          <a:bodyPr wrap="square" rtlCol="0">
            <a:spAutoFit/>
          </a:bodyPr>
          <a:lstStyle/>
          <a:p>
            <a:r>
              <a:rPr lang="en-GB" sz="2400" dirty="0">
                <a:solidFill>
                  <a:srgbClr val="FF0000"/>
                </a:solidFill>
                <a:latin typeface="Comic Sans MS" panose="030F0902030302020204" pitchFamily="66" charset="0"/>
              </a:rPr>
              <a:t>When we first meet Zero, he is very quiet and shy. He does not talk to the other boys in the group, and he doesn’t speak to Mr Pendanski either. He always has a scowl on his face. He doesn’t seem very friendly. </a:t>
            </a:r>
          </a:p>
          <a:p>
            <a:r>
              <a:rPr lang="en-GB" sz="2400" dirty="0">
                <a:solidFill>
                  <a:srgbClr val="FF0000"/>
                </a:solidFill>
                <a:latin typeface="Comic Sans MS" panose="030F0902030302020204" pitchFamily="66" charset="0"/>
              </a:rPr>
              <a:t>The other boys make fun of him, even Mr Pendanski teases him.</a:t>
            </a:r>
          </a:p>
          <a:p>
            <a:endParaRPr lang="en-GB" sz="2400" dirty="0">
              <a:solidFill>
                <a:srgbClr val="FF0000"/>
              </a:solidFill>
              <a:latin typeface="Comic Sans MS" panose="030F0902030302020204" pitchFamily="66" charset="0"/>
            </a:endParaRPr>
          </a:p>
          <a:p>
            <a:endParaRPr lang="en-GB" sz="2400" dirty="0">
              <a:solidFill>
                <a:srgbClr val="FF0000"/>
              </a:solidFill>
              <a:latin typeface="Comic Sans MS" panose="030F0902030302020204" pitchFamily="66" charset="0"/>
            </a:endParaRPr>
          </a:p>
          <a:p>
            <a:r>
              <a:rPr lang="en-GB" sz="2400" dirty="0">
                <a:solidFill>
                  <a:srgbClr val="FF0000"/>
                </a:solidFill>
                <a:latin typeface="Comic Sans MS" panose="030F0902030302020204" pitchFamily="66" charset="0"/>
              </a:rPr>
              <a:t>In this chapter, Zero starts to become friendly with Stanley, and we learn that he stays silent because he does not like answering questions. </a:t>
            </a:r>
          </a:p>
          <a:p>
            <a:r>
              <a:rPr lang="en-GB" sz="2400" dirty="0">
                <a:solidFill>
                  <a:srgbClr val="FF0000"/>
                </a:solidFill>
                <a:latin typeface="Comic Sans MS" panose="030F0902030302020204" pitchFamily="66" charset="0"/>
              </a:rPr>
              <a:t>We also find out that he is clever, and good at maths. So our impression of him is changing.  </a:t>
            </a:r>
          </a:p>
          <a:p>
            <a:endParaRPr lang="en-GB" sz="2400" dirty="0">
              <a:latin typeface="Comic Sans MS" panose="030F0902030302020204" pitchFamily="66" charset="0"/>
            </a:endParaRPr>
          </a:p>
        </p:txBody>
      </p:sp>
    </p:spTree>
    <p:extLst>
      <p:ext uri="{BB962C8B-B14F-4D97-AF65-F5344CB8AC3E}">
        <p14:creationId xmlns:p14="http://schemas.microsoft.com/office/powerpoint/2010/main" val="875326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549422" y="0"/>
            <a:ext cx="5607641" cy="6858000"/>
          </a:xfrm>
          <a:prstGeom prst="rect">
            <a:avLst/>
          </a:prstGeom>
        </p:spPr>
      </p:pic>
    </p:spTree>
    <p:extLst>
      <p:ext uri="{BB962C8B-B14F-4D97-AF65-F5344CB8AC3E}">
        <p14:creationId xmlns:p14="http://schemas.microsoft.com/office/powerpoint/2010/main" val="2733501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87176" y="0"/>
            <a:ext cx="4312240" cy="6858000"/>
          </a:xfrm>
          <a:prstGeom prst="rect">
            <a:avLst/>
          </a:prstGeom>
        </p:spPr>
      </p:pic>
    </p:spTree>
    <p:extLst>
      <p:ext uri="{BB962C8B-B14F-4D97-AF65-F5344CB8AC3E}">
        <p14:creationId xmlns:p14="http://schemas.microsoft.com/office/powerpoint/2010/main" val="39612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136025" y="-1"/>
            <a:ext cx="4681403" cy="6874777"/>
          </a:xfrm>
          <a:prstGeom prst="rect">
            <a:avLst/>
          </a:prstGeom>
        </p:spPr>
      </p:pic>
    </p:spTree>
    <p:extLst>
      <p:ext uri="{BB962C8B-B14F-4D97-AF65-F5344CB8AC3E}">
        <p14:creationId xmlns:p14="http://schemas.microsoft.com/office/powerpoint/2010/main" val="209021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72320" y="1"/>
            <a:ext cx="4736103" cy="6858000"/>
          </a:xfrm>
          <a:prstGeom prst="rect">
            <a:avLst/>
          </a:prstGeom>
        </p:spPr>
      </p:pic>
    </p:spTree>
    <p:extLst>
      <p:ext uri="{BB962C8B-B14F-4D97-AF65-F5344CB8AC3E}">
        <p14:creationId xmlns:p14="http://schemas.microsoft.com/office/powerpoint/2010/main" val="3849047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85643" y="0"/>
            <a:ext cx="4470083" cy="6870929"/>
          </a:xfrm>
          <a:prstGeom prst="rect">
            <a:avLst/>
          </a:prstGeom>
        </p:spPr>
      </p:pic>
    </p:spTree>
    <p:extLst>
      <p:ext uri="{BB962C8B-B14F-4D97-AF65-F5344CB8AC3E}">
        <p14:creationId xmlns:p14="http://schemas.microsoft.com/office/powerpoint/2010/main" val="4119995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10474"/>
            <a:ext cx="10515600" cy="5670526"/>
          </a:xfrm>
        </p:spPr>
        <p:txBody>
          <a:bodyPr>
            <a:normAutofit/>
          </a:bodyPr>
          <a:lstStyle/>
          <a:p>
            <a:pPr marL="0" indent="0">
              <a:buNone/>
            </a:pPr>
            <a:r>
              <a:rPr lang="en-GB" dirty="0">
                <a:latin typeface="Comic Sans MS" panose="030F0702030302020204" pitchFamily="66" charset="0"/>
              </a:rPr>
              <a:t>1. Why do you think Zero dug Stanley’s hole for him?</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2. Why does Stanley agree to teach Zero how to read?</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3. Why do you think Zero never learnt how to read?</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3626126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marL="0" indent="0">
              <a:buNone/>
            </a:pPr>
            <a:r>
              <a:rPr lang="en-GB" sz="2400" dirty="0">
                <a:latin typeface="Comic Sans MS" panose="030F0702030302020204" pitchFamily="66" charset="0"/>
              </a:rPr>
              <a:t>1. Why do you think Zero dug Stanley’s hole for him?</a:t>
            </a:r>
            <a:endParaRPr lang="en-GB" sz="2400" dirty="0">
              <a:solidFill>
                <a:srgbClr val="FF0000"/>
              </a:solidFill>
              <a:latin typeface="Comic Sans MS" panose="030F0702030302020204" pitchFamily="66" charset="0"/>
            </a:endParaRPr>
          </a:p>
          <a:p>
            <a:pPr marL="0" indent="0">
              <a:buNone/>
            </a:pPr>
            <a:r>
              <a:rPr lang="en-GB" sz="2400" dirty="0">
                <a:solidFill>
                  <a:srgbClr val="FF0000"/>
                </a:solidFill>
                <a:latin typeface="Comic Sans MS" panose="030F0702030302020204" pitchFamily="66" charset="0"/>
              </a:rPr>
              <a:t>Zero might have felt sorry for Stanley because he took the blame for something he didn’t do, and Zero thought he would get punished by the Warden for it. So maybe he dug the hole to make Stanley feel better.</a:t>
            </a:r>
          </a:p>
          <a:p>
            <a:pPr marL="0" indent="0">
              <a:buNone/>
            </a:pPr>
            <a:endParaRPr lang="en-GB" sz="2400" dirty="0">
              <a:latin typeface="Comic Sans MS" panose="030F0702030302020204" pitchFamily="66" charset="0"/>
            </a:endParaRPr>
          </a:p>
          <a:p>
            <a:pPr marL="0" indent="0">
              <a:buNone/>
            </a:pPr>
            <a:r>
              <a:rPr lang="en-GB" sz="2400" dirty="0">
                <a:latin typeface="Comic Sans MS" panose="030F0702030302020204" pitchFamily="66" charset="0"/>
              </a:rPr>
              <a:t>2. Why does Stanley agree to teach Zero how to read?</a:t>
            </a:r>
          </a:p>
          <a:p>
            <a:pPr>
              <a:buFontTx/>
              <a:buChar char="-"/>
            </a:pPr>
            <a:r>
              <a:rPr lang="en-GB" sz="2400" dirty="0">
                <a:solidFill>
                  <a:srgbClr val="FF0000"/>
                </a:solidFill>
                <a:latin typeface="Comic Sans MS" panose="030F0702030302020204" pitchFamily="66" charset="0"/>
              </a:rPr>
              <a:t>Zero dug Stanley’s hole for him, so it is way to say thank you.</a:t>
            </a:r>
          </a:p>
          <a:p>
            <a:pPr>
              <a:buFontTx/>
              <a:buChar char="-"/>
            </a:pPr>
            <a:r>
              <a:rPr lang="en-GB" sz="2400" dirty="0">
                <a:solidFill>
                  <a:srgbClr val="FF0000"/>
                </a:solidFill>
                <a:latin typeface="Comic Sans MS" panose="030F0702030302020204" pitchFamily="66" charset="0"/>
              </a:rPr>
              <a:t>Stanley is less tired since Zero dug his hole for him, so he has more energy to teach Zero.</a:t>
            </a:r>
          </a:p>
          <a:p>
            <a:pPr marL="0" indent="0">
              <a:buNone/>
            </a:pPr>
            <a:endParaRPr lang="en-GB" dirty="0">
              <a:latin typeface="Comic Sans MS" panose="030F0702030302020204" pitchFamily="66" charset="0"/>
            </a:endParaRPr>
          </a:p>
          <a:p>
            <a:pPr marL="0" indent="0">
              <a:buNone/>
            </a:pPr>
            <a:r>
              <a:rPr lang="en-GB" sz="2400" dirty="0">
                <a:latin typeface="Comic Sans MS" panose="030F0702030302020204" pitchFamily="66" charset="0"/>
              </a:rPr>
              <a:t>3. Why do you think Zero never learnt how to read?</a:t>
            </a:r>
          </a:p>
          <a:p>
            <a:pPr>
              <a:buFontTx/>
              <a:buChar char="-"/>
            </a:pPr>
            <a:r>
              <a:rPr lang="en-GB" sz="2400" dirty="0">
                <a:solidFill>
                  <a:srgbClr val="FF0000"/>
                </a:solidFill>
                <a:latin typeface="Comic Sans MS" panose="030F0702030302020204" pitchFamily="66" charset="0"/>
              </a:rPr>
              <a:t>Maybe he did not pay attention in school.</a:t>
            </a:r>
          </a:p>
          <a:p>
            <a:pPr>
              <a:buFontTx/>
              <a:buChar char="-"/>
            </a:pPr>
            <a:r>
              <a:rPr lang="en-GB" sz="2400" dirty="0">
                <a:solidFill>
                  <a:srgbClr val="FF0000"/>
                </a:solidFill>
                <a:latin typeface="Comic Sans MS" panose="030F0702030302020204" pitchFamily="66" charset="0"/>
              </a:rPr>
              <a:t>Maybe he never went to school.</a:t>
            </a: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5815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5895609"/>
          </a:xfrm>
        </p:spPr>
        <p:txBody>
          <a:bodyPr>
            <a:normAutofit/>
          </a:bodyPr>
          <a:lstStyle/>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
        <p:nvSpPr>
          <p:cNvPr id="4" name="Rectangle 3">
            <a:extLst>
              <a:ext uri="{FF2B5EF4-FFF2-40B4-BE49-F238E27FC236}">
                <a16:creationId xmlns:a16="http://schemas.microsoft.com/office/drawing/2014/main" id="{AD809C34-3901-5443-ACAD-287A72BAB57D}"/>
              </a:ext>
            </a:extLst>
          </p:cNvPr>
          <p:cNvSpPr/>
          <p:nvPr/>
        </p:nvSpPr>
        <p:spPr>
          <a:xfrm>
            <a:off x="276447" y="681037"/>
            <a:ext cx="11802139" cy="7109639"/>
          </a:xfrm>
          <a:prstGeom prst="rect">
            <a:avLst/>
          </a:prstGeom>
        </p:spPr>
        <p:txBody>
          <a:bodyPr wrap="square">
            <a:spAutoFit/>
          </a:bodyPr>
          <a:lstStyle/>
          <a:p>
            <a:r>
              <a:rPr lang="en-GB" sz="2400" dirty="0">
                <a:latin typeface="Comic Sans MS" panose="030F0702030302020204" pitchFamily="66" charset="0"/>
              </a:rPr>
              <a:t>4. In the text it says </a:t>
            </a:r>
            <a:r>
              <a:rPr lang="en-GB" sz="2400" dirty="0">
                <a:latin typeface="Comic Sans MS" panose="030F0902030302020204" pitchFamily="66" charset="0"/>
              </a:rPr>
              <a:t>“Zero stared at him. His eyes seemed to expand, and it was almost as if Zero were looking right through him.” What do you think this means?</a:t>
            </a: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r>
              <a:rPr lang="en-GB" sz="2400" dirty="0">
                <a:latin typeface="Comic Sans MS" panose="030F0902030302020204" pitchFamily="66" charset="0"/>
              </a:rPr>
              <a:t>5. True or false: Zero knows that Stanley didn’t steal the shoes.</a:t>
            </a: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r>
              <a:rPr lang="en-GB" sz="2400" dirty="0">
                <a:latin typeface="Comic Sans MS" panose="030F0702030302020204" pitchFamily="66" charset="0"/>
              </a:rPr>
              <a:t>6 (a) True or False: Zero is good at Maths.</a:t>
            </a:r>
          </a:p>
          <a:p>
            <a:r>
              <a:rPr lang="en-GB" sz="2400" dirty="0">
                <a:latin typeface="Comic Sans MS" panose="030F0702030302020204" pitchFamily="66" charset="0"/>
              </a:rPr>
              <a:t>   </a:t>
            </a:r>
          </a:p>
          <a:p>
            <a:r>
              <a:rPr lang="en-GB" sz="2400" dirty="0">
                <a:latin typeface="Comic Sans MS" panose="030F0702030302020204" pitchFamily="66" charset="0"/>
              </a:rPr>
              <a:t>    (b) How do you know? </a:t>
            </a: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a:p>
            <a:endParaRPr lang="en-GB" sz="2400" dirty="0">
              <a:latin typeface="Comic Sans MS" panose="030F0902030302020204" pitchFamily="66" charset="0"/>
            </a:endParaRPr>
          </a:p>
        </p:txBody>
      </p:sp>
    </p:spTree>
    <p:extLst>
      <p:ext uri="{BB962C8B-B14F-4D97-AF65-F5344CB8AC3E}">
        <p14:creationId xmlns:p14="http://schemas.microsoft.com/office/powerpoint/2010/main" val="118620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TotalTime>
  <Words>768</Words>
  <Application>Microsoft Office PowerPoint</Application>
  <PresentationFormat>Widescreen</PresentationFormat>
  <Paragraphs>78</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Comic Sans MS</vt:lpstr>
      <vt:lpstr>XCCW Joined 6a</vt:lpstr>
      <vt:lpstr>Office Theme</vt:lpstr>
      <vt:lpstr>Holes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Did you think of….?</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Robyn Britten</dc:creator>
  <cp:lastModifiedBy>Robyn Britten</cp:lastModifiedBy>
  <cp:revision>45</cp:revision>
  <dcterms:created xsi:type="dcterms:W3CDTF">2021-01-19T14:15:53Z</dcterms:created>
  <dcterms:modified xsi:type="dcterms:W3CDTF">2021-02-01T14:35:01Z</dcterms:modified>
</cp:coreProperties>
</file>