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60" d="100"/>
          <a:sy n="60" d="100"/>
        </p:scale>
        <p:origin x="414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72FA4-0589-4492-B330-D20E1B2396B8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6C47C-A4EA-4764-B04F-DF82FCC1A2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3618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72FA4-0589-4492-B330-D20E1B2396B8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6C47C-A4EA-4764-B04F-DF82FCC1A2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2262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72FA4-0589-4492-B330-D20E1B2396B8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6C47C-A4EA-4764-B04F-DF82FCC1A2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15435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72FA4-0589-4492-B330-D20E1B2396B8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6C47C-A4EA-4764-B04F-DF82FCC1A2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310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72FA4-0589-4492-B330-D20E1B2396B8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6C47C-A4EA-4764-B04F-DF82FCC1A2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6754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72FA4-0589-4492-B330-D20E1B2396B8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6C47C-A4EA-4764-B04F-DF82FCC1A2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9962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72FA4-0589-4492-B330-D20E1B2396B8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6C47C-A4EA-4764-B04F-DF82FCC1A2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78363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72FA4-0589-4492-B330-D20E1B2396B8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6C47C-A4EA-4764-B04F-DF82FCC1A2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31602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72FA4-0589-4492-B330-D20E1B2396B8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6C47C-A4EA-4764-B04F-DF82FCC1A2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8170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72FA4-0589-4492-B330-D20E1B2396B8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6C47C-A4EA-4764-B04F-DF82FCC1A2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7575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72FA4-0589-4492-B330-D20E1B2396B8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6C47C-A4EA-4764-B04F-DF82FCC1A2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7121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33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E72FA4-0589-4492-B330-D20E1B2396B8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86C47C-A4EA-4764-B04F-DF82FCC1A2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6096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3NOzgR1ANc4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z1bseW0nI2k" TargetMode="External"/><Relationship Id="rId2" Type="http://schemas.openxmlformats.org/officeDocument/2006/relationships/hyperlink" Target="https://www.youtube.com/watch?v=b6Keu6eiptc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8800" dirty="0" smtClean="0">
                <a:latin typeface="XCCW Joined 6a" panose="03050602040000000000" pitchFamily="66" charset="0"/>
              </a:rPr>
              <a:t>Phonics </a:t>
            </a:r>
            <a:endParaRPr lang="en-GB" sz="8800" dirty="0">
              <a:latin typeface="XCCW Joined 6a" panose="03050602040000000000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58190" y="4330366"/>
            <a:ext cx="9144000" cy="1655762"/>
          </a:xfrm>
        </p:spPr>
        <p:txBody>
          <a:bodyPr>
            <a:noAutofit/>
          </a:bodyPr>
          <a:lstStyle/>
          <a:p>
            <a:r>
              <a:rPr lang="en-GB" sz="3600" dirty="0" smtClean="0">
                <a:latin typeface="XCCW Joined 6a" panose="03050602040000000000" pitchFamily="66" charset="0"/>
              </a:rPr>
              <a:t>Hello Year 1!</a:t>
            </a:r>
          </a:p>
          <a:p>
            <a:r>
              <a:rPr lang="en-GB" sz="3600" dirty="0" smtClean="0">
                <a:latin typeface="XCCW Joined 6a" panose="03050602040000000000" pitchFamily="66" charset="0"/>
              </a:rPr>
              <a:t>Welcome to your Phonics home learning!</a:t>
            </a:r>
            <a:endParaRPr lang="en-GB" sz="3600" dirty="0">
              <a:latin typeface="XCCW Joined 6a" panose="03050602040000000000" pitchFamily="66" charset="0"/>
            </a:endParaRPr>
          </a:p>
        </p:txBody>
      </p:sp>
      <p:pic>
        <p:nvPicPr>
          <p:cNvPr id="5" name="Picture 2" descr="Geraldine the Giraffe (@The1Geraldine) | Twit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25" b="100000" l="4883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9612" y="5975308"/>
            <a:ext cx="871872" cy="87187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0262" b="99538" l="1060" r="1021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2599" r="88593"/>
          <a:stretch/>
        </p:blipFill>
        <p:spPr bwMode="auto">
          <a:xfrm>
            <a:off x="32127" y="4648492"/>
            <a:ext cx="1471115" cy="2209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2560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07812" y="0"/>
            <a:ext cx="5886157" cy="1140118"/>
          </a:xfrm>
        </p:spPr>
        <p:txBody>
          <a:bodyPr>
            <a:normAutofit/>
          </a:bodyPr>
          <a:lstStyle/>
          <a:p>
            <a:r>
              <a:rPr lang="en-GB" sz="1800" u="sng" dirty="0" smtClean="0">
                <a:latin typeface="XCCW Joined 6a" panose="03050602040000000000" pitchFamily="66" charset="0"/>
              </a:rPr>
              <a:t>Thursday 7</a:t>
            </a:r>
            <a:r>
              <a:rPr lang="en-GB" sz="1800" u="sng" baseline="30000" dirty="0" smtClean="0">
                <a:latin typeface="XCCW Joined 6a" panose="03050602040000000000" pitchFamily="66" charset="0"/>
              </a:rPr>
              <a:t>th</a:t>
            </a:r>
            <a:r>
              <a:rPr lang="en-GB" sz="1800" u="sng" dirty="0" smtClean="0">
                <a:latin typeface="XCCW Joined 6a" panose="03050602040000000000" pitchFamily="66" charset="0"/>
              </a:rPr>
              <a:t> January 2020 </a:t>
            </a:r>
            <a:endParaRPr lang="en-GB" sz="1800" u="sng" dirty="0">
              <a:latin typeface="XCCW Joined 6a" panose="03050602040000000000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883" y="689951"/>
            <a:ext cx="10515600" cy="5422091"/>
          </a:xfrm>
        </p:spPr>
        <p:txBody>
          <a:bodyPr>
            <a:normAutofit/>
          </a:bodyPr>
          <a:lstStyle/>
          <a:p>
            <a:endParaRPr lang="en-GB" sz="4000" dirty="0" smtClean="0"/>
          </a:p>
          <a:p>
            <a:pPr marL="0" indent="0">
              <a:buNone/>
            </a:pPr>
            <a:r>
              <a:rPr lang="en-GB" sz="2400" dirty="0" smtClean="0">
                <a:latin typeface="XCCW Joined 6a" panose="03050602040000000000" pitchFamily="66" charset="0"/>
              </a:rPr>
              <a:t>New sound: </a:t>
            </a:r>
            <a:r>
              <a:rPr lang="en-GB" sz="2400" dirty="0" err="1" smtClean="0">
                <a:latin typeface="XCCW Joined 6a" panose="03050602040000000000" pitchFamily="66" charset="0"/>
              </a:rPr>
              <a:t>wh</a:t>
            </a:r>
            <a:r>
              <a:rPr lang="en-GB" sz="2400" dirty="0" smtClean="0">
                <a:latin typeface="XCCW Joined 6a" panose="03050602040000000000" pitchFamily="66" charset="0"/>
              </a:rPr>
              <a:t> (h)</a:t>
            </a:r>
          </a:p>
          <a:p>
            <a:pPr marL="0" indent="0">
              <a:buNone/>
            </a:pPr>
            <a:r>
              <a:rPr lang="en-GB" sz="2400" dirty="0" smtClean="0">
                <a:latin typeface="XCCW Joined 6a" panose="03050602040000000000" pitchFamily="66" charset="0"/>
              </a:rPr>
              <a:t>Read:</a:t>
            </a:r>
          </a:p>
          <a:p>
            <a:pPr marL="0" indent="0">
              <a:buNone/>
            </a:pPr>
            <a:endParaRPr lang="en-GB" sz="2400" dirty="0">
              <a:latin typeface="XCCW Joined 6a" panose="03050602040000000000" pitchFamily="66" charset="0"/>
            </a:endParaRPr>
          </a:p>
          <a:p>
            <a:pPr marL="0" indent="0">
              <a:buNone/>
            </a:pPr>
            <a:r>
              <a:rPr lang="en-GB" sz="4000" dirty="0" smtClean="0">
                <a:latin typeface="XCCW Joined 6a" panose="03050602040000000000" pitchFamily="66" charset="0"/>
              </a:rPr>
              <a:t>Who </a:t>
            </a:r>
            <a:r>
              <a:rPr lang="en-GB" sz="4000" dirty="0">
                <a:latin typeface="XCCW Joined 6a" panose="03050602040000000000" pitchFamily="66" charset="0"/>
              </a:rPr>
              <a:t>is it? </a:t>
            </a:r>
            <a:endParaRPr lang="en-GB" sz="4000" dirty="0" smtClean="0">
              <a:latin typeface="XCCW Joined 6a" panose="03050602040000000000" pitchFamily="66" charset="0"/>
            </a:endParaRPr>
          </a:p>
          <a:p>
            <a:pPr marL="0" indent="0">
              <a:buNone/>
            </a:pPr>
            <a:r>
              <a:rPr lang="en-GB" sz="4000" dirty="0" smtClean="0">
                <a:latin typeface="XCCW Joined 6a" panose="03050602040000000000" pitchFamily="66" charset="0"/>
              </a:rPr>
              <a:t>The </a:t>
            </a:r>
            <a:r>
              <a:rPr lang="en-GB" sz="4000" dirty="0">
                <a:latin typeface="XCCW Joined 6a" panose="03050602040000000000" pitchFamily="66" charset="0"/>
              </a:rPr>
              <a:t>whole cake</a:t>
            </a:r>
            <a:r>
              <a:rPr lang="en-GB" sz="4000" dirty="0"/>
              <a:t>. </a:t>
            </a:r>
            <a:endParaRPr lang="en-GB" sz="4000" dirty="0">
              <a:latin typeface="XCCW Joined 6a" panose="03050602040000000000" pitchFamily="66" charset="0"/>
            </a:endParaRPr>
          </a:p>
          <a:p>
            <a:pPr marL="0" indent="0">
              <a:buNone/>
            </a:pPr>
            <a:endParaRPr lang="en-GB" sz="4000" dirty="0" smtClean="0">
              <a:latin typeface="XCCW Joined 6a" panose="03050602040000000000" pitchFamily="66" charset="0"/>
            </a:endParaRPr>
          </a:p>
          <a:p>
            <a:pPr marL="0" indent="0">
              <a:buNone/>
            </a:pPr>
            <a:r>
              <a:rPr lang="en-GB" sz="4000" dirty="0" smtClean="0">
                <a:latin typeface="XCCW Joined 6a" panose="03050602040000000000" pitchFamily="66" charset="0"/>
              </a:rPr>
              <a:t>Can you write your own sentence?</a:t>
            </a:r>
            <a:endParaRPr lang="en-GB" sz="4000" dirty="0"/>
          </a:p>
        </p:txBody>
      </p:sp>
      <p:pic>
        <p:nvPicPr>
          <p:cNvPr id="2050" name="Picture 2" descr="Geraldine the Giraffe (@The1Geraldine) | Twit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25" b="100000" l="4883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2837" y="4696063"/>
            <a:ext cx="2161937" cy="216193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0" y="3077961"/>
            <a:ext cx="9822010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GB" sz="1050" dirty="0">
              <a:solidFill>
                <a:prstClr val="black"/>
              </a:solidFill>
              <a:latin typeface="Segoe UI" panose="020B0502040204020203" pitchFamily="34" charset="0"/>
            </a:endParaRPr>
          </a:p>
          <a:p>
            <a:endParaRPr lang="en-GB" sz="2400" dirty="0">
              <a:solidFill>
                <a:srgbClr val="000000"/>
              </a:solidFill>
              <a:latin typeface="CCW Cursive Writing 6" panose="0305060204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67089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u="sng" dirty="0" smtClean="0">
                <a:latin typeface="XCCW Joined 6a" panose="03050602040000000000" pitchFamily="66" charset="0"/>
              </a:rPr>
              <a:t>Friday 8</a:t>
            </a:r>
            <a:r>
              <a:rPr lang="en-GB" sz="3200" u="sng" baseline="30000" dirty="0" smtClean="0">
                <a:latin typeface="XCCW Joined 6a" panose="03050602040000000000" pitchFamily="66" charset="0"/>
              </a:rPr>
              <a:t>th</a:t>
            </a:r>
            <a:r>
              <a:rPr lang="en-GB" sz="3200" u="sng" dirty="0" smtClean="0">
                <a:latin typeface="XCCW Joined 6a" panose="03050602040000000000" pitchFamily="66" charset="0"/>
              </a:rPr>
              <a:t> January </a:t>
            </a:r>
            <a:r>
              <a:rPr lang="en-GB" sz="3200" u="sng" dirty="0">
                <a:latin typeface="XCCW Joined 6a" panose="03050602040000000000" pitchFamily="66" charset="0"/>
              </a:rPr>
              <a:t>2020 </a:t>
            </a:r>
            <a:r>
              <a:rPr lang="en-GB" i="1" u="sng" dirty="0">
                <a:latin typeface="XCCW Joined 6a" panose="03050602040000000000" pitchFamily="66" charset="0"/>
              </a:rPr>
              <a:t/>
            </a:r>
            <a:br>
              <a:rPr lang="en-GB" i="1" u="sng" dirty="0">
                <a:latin typeface="XCCW Joined 6a" panose="03050602040000000000" pitchFamily="66" charset="0"/>
              </a:rPr>
            </a:br>
            <a:endParaRPr lang="en-GB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GB" dirty="0" smtClean="0">
                <a:latin typeface="XCCW Joined 6a" panose="03050602040000000000" pitchFamily="66" charset="0"/>
              </a:rPr>
              <a:t>Quick Read! How quick can you read these words! </a:t>
            </a:r>
          </a:p>
          <a:p>
            <a:pPr marL="0" indent="0">
              <a:buNone/>
            </a:pPr>
            <a:endParaRPr lang="en-GB" dirty="0">
              <a:latin typeface="XCCW Joined 6a" panose="03050602040000000000" pitchFamily="66" charset="0"/>
            </a:endParaRPr>
          </a:p>
          <a:p>
            <a:pPr marL="0" indent="0">
              <a:buNone/>
            </a:pPr>
            <a:r>
              <a:rPr lang="en-GB" b="1" dirty="0">
                <a:latin typeface="XCCW Joined 6a" panose="03050602040000000000" pitchFamily="66" charset="0"/>
              </a:rPr>
              <a:t>Mr </a:t>
            </a:r>
          </a:p>
          <a:p>
            <a:pPr marL="0" indent="0">
              <a:buNone/>
            </a:pPr>
            <a:r>
              <a:rPr lang="en-GB" b="1" dirty="0">
                <a:latin typeface="XCCW Joined 6a" panose="03050602040000000000" pitchFamily="66" charset="0"/>
              </a:rPr>
              <a:t>Mrs</a:t>
            </a:r>
          </a:p>
          <a:p>
            <a:pPr marL="0" indent="0">
              <a:buNone/>
            </a:pPr>
            <a:r>
              <a:rPr lang="en-GB" b="1" dirty="0">
                <a:latin typeface="XCCW Joined 6a" panose="03050602040000000000" pitchFamily="66" charset="0"/>
              </a:rPr>
              <a:t>don't</a:t>
            </a:r>
          </a:p>
          <a:p>
            <a:pPr marL="0" indent="0">
              <a:buNone/>
            </a:pPr>
            <a:r>
              <a:rPr lang="en-GB" b="1" dirty="0">
                <a:latin typeface="XCCW Joined 6a" panose="03050602040000000000" pitchFamily="66" charset="0"/>
              </a:rPr>
              <a:t>b</a:t>
            </a:r>
            <a:r>
              <a:rPr lang="en-GB" b="1" dirty="0" smtClean="0">
                <a:latin typeface="XCCW Joined 6a" panose="03050602040000000000" pitchFamily="66" charset="0"/>
              </a:rPr>
              <a:t>y</a:t>
            </a:r>
          </a:p>
          <a:p>
            <a:pPr marL="0" indent="0">
              <a:buNone/>
            </a:pPr>
            <a:endParaRPr lang="en-GB" b="1" dirty="0">
              <a:latin typeface="XCCW Joined 6a" panose="03050602040000000000" pitchFamily="66" charset="0"/>
            </a:endParaRPr>
          </a:p>
          <a:p>
            <a:pPr marL="0" indent="0">
              <a:buNone/>
            </a:pPr>
            <a:r>
              <a:rPr lang="en-GB" b="1" dirty="0" smtClean="0">
                <a:latin typeface="XCCW Joined 6a" panose="03050602040000000000" pitchFamily="66" charset="0"/>
                <a:hlinkClick r:id="rId2"/>
              </a:rPr>
              <a:t>https://www.youtube.com/watch?v=3NOzgR1ANc4</a:t>
            </a:r>
            <a:r>
              <a:rPr lang="en-GB" b="1" dirty="0" smtClean="0">
                <a:latin typeface="XCCW Joined 6a" panose="03050602040000000000" pitchFamily="66" charset="0"/>
              </a:rPr>
              <a:t> </a:t>
            </a:r>
          </a:p>
          <a:p>
            <a:pPr marL="0" indent="0">
              <a:buNone/>
            </a:pPr>
            <a:endParaRPr lang="en-GB" b="1" dirty="0">
              <a:latin typeface="XCCW Joined 6a" panose="03050602040000000000" pitchFamily="66" charset="0"/>
            </a:endParaRPr>
          </a:p>
          <a:p>
            <a:pPr marL="0" indent="0">
              <a:buNone/>
            </a:pPr>
            <a:endParaRPr lang="en-GB" dirty="0">
              <a:latin typeface="XCCW Joined 6a" panose="0305060204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81753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u="sng" dirty="0" smtClean="0">
                <a:latin typeface="XCCW Joined 6a" panose="03050602040000000000" pitchFamily="66" charset="0"/>
              </a:rPr>
              <a:t>Friday 8</a:t>
            </a:r>
            <a:r>
              <a:rPr lang="en-GB" sz="3200" u="sng" baseline="30000" dirty="0" smtClean="0">
                <a:latin typeface="XCCW Joined 6a" panose="03050602040000000000" pitchFamily="66" charset="0"/>
              </a:rPr>
              <a:t>th</a:t>
            </a:r>
            <a:r>
              <a:rPr lang="en-GB" sz="3200" u="sng" dirty="0" smtClean="0">
                <a:latin typeface="XCCW Joined 6a" panose="03050602040000000000" pitchFamily="66" charset="0"/>
              </a:rPr>
              <a:t> January </a:t>
            </a:r>
            <a:r>
              <a:rPr lang="en-GB" sz="3200" u="sng" dirty="0">
                <a:latin typeface="XCCW Joined 6a" panose="03050602040000000000" pitchFamily="66" charset="0"/>
              </a:rPr>
              <a:t>2020 </a:t>
            </a:r>
            <a:r>
              <a:rPr lang="en-GB" i="1" u="sng" dirty="0">
                <a:latin typeface="XCCW Joined 6a" panose="03050602040000000000" pitchFamily="66" charset="0"/>
              </a:rPr>
              <a:t/>
            </a:r>
            <a:br>
              <a:rPr lang="en-GB" i="1" u="sng" dirty="0">
                <a:latin typeface="XCCW Joined 6a" panose="03050602040000000000" pitchFamily="66" charset="0"/>
              </a:rPr>
            </a:br>
            <a:endParaRPr lang="en-GB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 smtClean="0">
                <a:latin typeface="XCCW Joined 6a" panose="03050602040000000000" pitchFamily="66" charset="0"/>
              </a:rPr>
              <a:t>Can you spot our new sound?</a:t>
            </a:r>
          </a:p>
          <a:p>
            <a:pPr marL="0" indent="0">
              <a:buNone/>
            </a:pPr>
            <a:endParaRPr lang="en-GB" dirty="0">
              <a:latin typeface="XCCW Joined 6a" panose="03050602040000000000" pitchFamily="66" charset="0"/>
            </a:endParaRPr>
          </a:p>
          <a:p>
            <a:pPr marL="0" indent="0">
              <a:buNone/>
            </a:pPr>
            <a:endParaRPr lang="en-GB" dirty="0" smtClean="0">
              <a:latin typeface="XCCW Joined 6a" panose="03050602040000000000" pitchFamily="66" charset="0"/>
            </a:endParaRPr>
          </a:p>
          <a:p>
            <a:pPr marL="0" indent="0">
              <a:buNone/>
            </a:pPr>
            <a:r>
              <a:rPr lang="en-GB" sz="1600" dirty="0" smtClean="0">
                <a:latin typeface="XCCW Joined 6a" panose="03050602040000000000" pitchFamily="66" charset="0"/>
              </a:rPr>
              <a:t>                                          </a:t>
            </a:r>
            <a:r>
              <a:rPr lang="en-GB" sz="1600" dirty="0" err="1" smtClean="0">
                <a:latin typeface="XCCW Joined 6a" panose="03050602040000000000" pitchFamily="66" charset="0"/>
              </a:rPr>
              <a:t>ph</a:t>
            </a:r>
            <a:endParaRPr lang="en-GB" sz="1600" dirty="0">
              <a:latin typeface="XCCW Joined 6a" panose="03050602040000000000" pitchFamily="66" charset="0"/>
            </a:endParaRPr>
          </a:p>
          <a:p>
            <a:pPr marL="0" indent="0">
              <a:buNone/>
            </a:pPr>
            <a:endParaRPr lang="en-GB" b="1" dirty="0" smtClean="0">
              <a:latin typeface="XCCW Joined 6a" panose="03050602040000000000" pitchFamily="66" charset="0"/>
            </a:endParaRPr>
          </a:p>
          <a:p>
            <a:pPr marL="0" indent="0">
              <a:buNone/>
            </a:pPr>
            <a:endParaRPr lang="en-GB" b="1" dirty="0">
              <a:latin typeface="XCCW Joined 6a" panose="03050602040000000000" pitchFamily="66" charset="0"/>
            </a:endParaRPr>
          </a:p>
          <a:p>
            <a:pPr marL="0" indent="0">
              <a:buNone/>
            </a:pPr>
            <a:r>
              <a:rPr lang="en-GB" b="1" dirty="0" smtClean="0">
                <a:latin typeface="XCCW Joined 6a" panose="03050602040000000000" pitchFamily="66" charset="0"/>
              </a:rPr>
              <a:t>Can you tell your caregiver our new sound?</a:t>
            </a:r>
          </a:p>
          <a:p>
            <a:pPr marL="0" indent="0">
              <a:buNone/>
            </a:pPr>
            <a:endParaRPr lang="en-GB" b="1" dirty="0">
              <a:latin typeface="XCCW Joined 6a" panose="03050602040000000000" pitchFamily="66" charset="0"/>
            </a:endParaRPr>
          </a:p>
          <a:p>
            <a:pPr marL="0" indent="0">
              <a:buNone/>
            </a:pPr>
            <a:endParaRPr lang="en-GB" dirty="0">
              <a:latin typeface="XCCW Joined 6a" panose="03050602040000000000" pitchFamily="66" charset="0"/>
            </a:endParaRPr>
          </a:p>
        </p:txBody>
      </p:sp>
      <p:pic>
        <p:nvPicPr>
          <p:cNvPr id="4" name="Picture 2" descr="Geraldine the Giraffe (@The1Geraldine) | Twit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25" b="100000" l="4883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3597" y="5197595"/>
            <a:ext cx="1660405" cy="166040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50727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u="sng" dirty="0">
                <a:latin typeface="XCCW Joined 6a" panose="03050602040000000000" pitchFamily="66" charset="0"/>
              </a:rPr>
              <a:t>Friday 8</a:t>
            </a:r>
            <a:r>
              <a:rPr lang="en-GB" sz="3600" u="sng" baseline="30000" dirty="0">
                <a:latin typeface="XCCW Joined 6a" panose="03050602040000000000" pitchFamily="66" charset="0"/>
              </a:rPr>
              <a:t>th</a:t>
            </a:r>
            <a:r>
              <a:rPr lang="en-GB" sz="3600" u="sng" dirty="0">
                <a:latin typeface="XCCW Joined 6a" panose="03050602040000000000" pitchFamily="66" charset="0"/>
              </a:rPr>
              <a:t> January 2020 </a:t>
            </a:r>
            <a:r>
              <a:rPr lang="en-GB" i="1" u="sng" dirty="0" smtClean="0">
                <a:latin typeface="XCCW Joined 6a" panose="03050602040000000000" pitchFamily="66" charset="0"/>
              </a:rPr>
              <a:t/>
            </a:r>
            <a:br>
              <a:rPr lang="en-GB" i="1" u="sng" dirty="0" smtClean="0">
                <a:latin typeface="XCCW Joined 6a" panose="03050602040000000000" pitchFamily="66" charset="0"/>
              </a:rPr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latin typeface="XCCW Joined 6a" panose="03050602040000000000" pitchFamily="66" charset="0"/>
              </a:rPr>
              <a:t> </a:t>
            </a:r>
            <a:r>
              <a:rPr lang="en-GB" dirty="0" err="1" smtClean="0">
                <a:latin typeface="XCCW Joined 6a" panose="03050602040000000000" pitchFamily="66" charset="0"/>
              </a:rPr>
              <a:t>ph</a:t>
            </a:r>
            <a:r>
              <a:rPr lang="en-GB" dirty="0" smtClean="0">
                <a:latin typeface="XCCW Joined 6a" panose="03050602040000000000" pitchFamily="66" charset="0"/>
              </a:rPr>
              <a:t> (f)</a:t>
            </a:r>
          </a:p>
          <a:p>
            <a:pPr marL="0" indent="0">
              <a:buNone/>
            </a:pPr>
            <a:r>
              <a:rPr lang="en-GB" dirty="0" smtClean="0">
                <a:latin typeface="XCCW Joined 6a" panose="03050602040000000000" pitchFamily="66" charset="0"/>
              </a:rPr>
              <a:t>Click on the links to watch the videos:</a:t>
            </a:r>
          </a:p>
          <a:p>
            <a:pPr marL="0" indent="0">
              <a:buNone/>
            </a:pPr>
            <a:r>
              <a:rPr lang="en-GB" dirty="0" smtClean="0">
                <a:hlinkClick r:id="rId2"/>
              </a:rPr>
              <a:t>https://www.youtube.com/watch?v=b6Keu6eiptc</a:t>
            </a:r>
            <a:endParaRPr lang="en-GB" dirty="0" smtClean="0"/>
          </a:p>
          <a:p>
            <a:pPr marL="0" indent="0">
              <a:buNone/>
            </a:pPr>
            <a:r>
              <a:rPr lang="en-GB" dirty="0" smtClean="0">
                <a:hlinkClick r:id="rId3"/>
              </a:rPr>
              <a:t>https://www.youtube.com/watch?v=z1bseW0nI2k</a:t>
            </a:r>
            <a:r>
              <a:rPr lang="en-GB" dirty="0" smtClean="0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80797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u="sng" dirty="0">
                <a:latin typeface="XCCW Joined 6a" panose="03050602040000000000" pitchFamily="66" charset="0"/>
              </a:rPr>
              <a:t>Friday 8</a:t>
            </a:r>
            <a:r>
              <a:rPr lang="en-GB" sz="3600" u="sng" baseline="30000" dirty="0">
                <a:latin typeface="XCCW Joined 6a" panose="03050602040000000000" pitchFamily="66" charset="0"/>
              </a:rPr>
              <a:t>th</a:t>
            </a:r>
            <a:r>
              <a:rPr lang="en-GB" sz="3600" u="sng" dirty="0">
                <a:latin typeface="XCCW Joined 6a" panose="03050602040000000000" pitchFamily="66" charset="0"/>
              </a:rPr>
              <a:t> January 2020 </a:t>
            </a:r>
            <a:r>
              <a:rPr lang="en-GB" i="1" u="sng" dirty="0" smtClean="0">
                <a:latin typeface="XCCW Joined 6a" panose="03050602040000000000" pitchFamily="66" charset="0"/>
              </a:rPr>
              <a:t/>
            </a:r>
            <a:br>
              <a:rPr lang="en-GB" i="1" u="sng" dirty="0" smtClean="0">
                <a:latin typeface="XCCW Joined 6a" panose="03050602040000000000" pitchFamily="66" charset="0"/>
              </a:rPr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>
                <a:solidFill>
                  <a:srgbClr val="FF0000"/>
                </a:solidFill>
                <a:latin typeface="XCCW Joined 6a" panose="03050602040000000000" pitchFamily="66" charset="0"/>
              </a:rPr>
              <a:t>New sound: </a:t>
            </a:r>
            <a:r>
              <a:rPr lang="en-GB" dirty="0" err="1" smtClean="0">
                <a:solidFill>
                  <a:srgbClr val="FF0000"/>
                </a:solidFill>
                <a:latin typeface="XCCW Joined 6a" panose="03050602040000000000" pitchFamily="66" charset="0"/>
              </a:rPr>
              <a:t>ph</a:t>
            </a:r>
            <a:r>
              <a:rPr lang="en-GB" dirty="0" smtClean="0">
                <a:solidFill>
                  <a:srgbClr val="FF0000"/>
                </a:solidFill>
                <a:latin typeface="XCCW Joined 6a" panose="03050602040000000000" pitchFamily="66" charset="0"/>
              </a:rPr>
              <a:t> (f)</a:t>
            </a:r>
          </a:p>
          <a:p>
            <a:pPr marL="0" indent="0">
              <a:buNone/>
            </a:pPr>
            <a:r>
              <a:rPr lang="en-GB" sz="3600" dirty="0">
                <a:latin typeface="XCCW Joined 6a" panose="03050602040000000000" pitchFamily="66" charset="0"/>
              </a:rPr>
              <a:t>alphabet         phase</a:t>
            </a:r>
          </a:p>
          <a:p>
            <a:pPr marL="0" indent="0">
              <a:buNone/>
            </a:pPr>
            <a:r>
              <a:rPr lang="en-GB" sz="3600" dirty="0">
                <a:latin typeface="XCCW Joined 6a" panose="03050602040000000000" pitchFamily="66" charset="0"/>
              </a:rPr>
              <a:t>phonics          phone</a:t>
            </a:r>
          </a:p>
          <a:p>
            <a:pPr marL="0" indent="0">
              <a:buNone/>
            </a:pPr>
            <a:r>
              <a:rPr lang="en-GB" sz="3600" dirty="0">
                <a:latin typeface="XCCW Joined 6a" panose="03050602040000000000" pitchFamily="66" charset="0"/>
              </a:rPr>
              <a:t>elephant         telephone</a:t>
            </a:r>
          </a:p>
          <a:p>
            <a:pPr marL="0" indent="0">
              <a:buNone/>
            </a:pPr>
            <a:r>
              <a:rPr lang="en-GB" sz="3600" dirty="0">
                <a:latin typeface="XCCW Joined 6a" panose="03050602040000000000" pitchFamily="66" charset="0"/>
              </a:rPr>
              <a:t>phantom         photo</a:t>
            </a:r>
          </a:p>
          <a:p>
            <a:endParaRPr lang="en-GB" dirty="0" smtClean="0">
              <a:latin typeface="XCCW Joined 6a" panose="03050602040000000000" pitchFamily="66" charset="0"/>
            </a:endParaRPr>
          </a:p>
          <a:p>
            <a:pPr marL="0" indent="0">
              <a:buNone/>
            </a:pPr>
            <a:r>
              <a:rPr lang="en-GB" dirty="0" smtClean="0">
                <a:latin typeface="XCCW Joined 6a" panose="03050602040000000000" pitchFamily="66" charset="0"/>
              </a:rPr>
              <a:t>Put in your sound buttons for these words.</a:t>
            </a:r>
            <a:endParaRPr lang="en-GB" dirty="0">
              <a:latin typeface="XCCW Joined 6a" panose="03050602040000000000" pitchFamily="66" charset="0"/>
            </a:endParaRPr>
          </a:p>
          <a:p>
            <a:endParaRPr lang="en-GB" dirty="0" smtClean="0">
              <a:latin typeface="XCCW Joined 6a" panose="03050602040000000000" pitchFamily="66" charset="0"/>
            </a:endParaRPr>
          </a:p>
        </p:txBody>
      </p:sp>
      <p:pic>
        <p:nvPicPr>
          <p:cNvPr id="4" name="Picture 2" descr="Geraldine the Giraffe (@The1Geraldine) | Twit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25" b="100000" l="4883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3597" y="5197595"/>
            <a:ext cx="1660405" cy="166040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60774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u="sng" dirty="0">
                <a:latin typeface="XCCW Joined 6a" panose="03050602040000000000" pitchFamily="66" charset="0"/>
              </a:rPr>
              <a:t>Friday 8</a:t>
            </a:r>
            <a:r>
              <a:rPr lang="en-GB" sz="3600" u="sng" baseline="30000" dirty="0">
                <a:latin typeface="XCCW Joined 6a" panose="03050602040000000000" pitchFamily="66" charset="0"/>
              </a:rPr>
              <a:t>th</a:t>
            </a:r>
            <a:r>
              <a:rPr lang="en-GB" sz="3600" u="sng" dirty="0">
                <a:latin typeface="XCCW Joined 6a" panose="03050602040000000000" pitchFamily="66" charset="0"/>
              </a:rPr>
              <a:t> January 2020 </a:t>
            </a:r>
            <a:r>
              <a:rPr lang="en-GB" i="1" u="sng" dirty="0" smtClean="0">
                <a:latin typeface="XCCW Joined 6a" panose="03050602040000000000" pitchFamily="66" charset="0"/>
              </a:rPr>
              <a:t/>
            </a:r>
            <a:br>
              <a:rPr lang="en-GB" i="1" u="sng" dirty="0" smtClean="0">
                <a:latin typeface="XCCW Joined 6a" panose="03050602040000000000" pitchFamily="66" charset="0"/>
              </a:rPr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>
                <a:latin typeface="XCCW Joined 6a" panose="03050602040000000000" pitchFamily="66" charset="0"/>
              </a:rPr>
              <a:t>dolphin</a:t>
            </a:r>
          </a:p>
          <a:p>
            <a:pPr marL="0" indent="0">
              <a:buNone/>
            </a:pPr>
            <a:r>
              <a:rPr lang="en-GB" dirty="0">
                <a:latin typeface="XCCW Joined 6a" panose="03050602040000000000" pitchFamily="66" charset="0"/>
              </a:rPr>
              <a:t>elephant</a:t>
            </a:r>
          </a:p>
          <a:p>
            <a:pPr marL="0" indent="0">
              <a:buNone/>
            </a:pPr>
            <a:r>
              <a:rPr lang="en-GB" dirty="0">
                <a:latin typeface="XCCW Joined 6a" panose="03050602040000000000" pitchFamily="66" charset="0"/>
              </a:rPr>
              <a:t>alphabet</a:t>
            </a:r>
          </a:p>
          <a:p>
            <a:endParaRPr lang="en-GB" dirty="0" smtClean="0">
              <a:latin typeface="XCCW Joined 6a" panose="03050602040000000000" pitchFamily="66" charset="0"/>
            </a:endParaRPr>
          </a:p>
          <a:p>
            <a:pPr marL="0" indent="0">
              <a:buNone/>
            </a:pPr>
            <a:r>
              <a:rPr lang="en-GB" dirty="0" smtClean="0">
                <a:solidFill>
                  <a:srgbClr val="FF0000"/>
                </a:solidFill>
                <a:latin typeface="XCCW Joined 6a" panose="03050602040000000000" pitchFamily="66" charset="0"/>
              </a:rPr>
              <a:t>Practise spelling these words.</a:t>
            </a:r>
          </a:p>
          <a:p>
            <a:pPr marL="0" indent="0">
              <a:buNone/>
            </a:pPr>
            <a:r>
              <a:rPr lang="en-GB" dirty="0" smtClean="0">
                <a:solidFill>
                  <a:srgbClr val="FF0000"/>
                </a:solidFill>
                <a:latin typeface="XCCW Joined 6a" panose="03050602040000000000" pitchFamily="66" charset="0"/>
              </a:rPr>
              <a:t>Cover the words and have a go </a:t>
            </a:r>
            <a:r>
              <a:rPr lang="en-GB" smtClean="0">
                <a:solidFill>
                  <a:srgbClr val="FF0000"/>
                </a:solidFill>
                <a:latin typeface="XCCW Joined 6a" panose="03050602040000000000" pitchFamily="66" charset="0"/>
              </a:rPr>
              <a:t>at writing them! </a:t>
            </a:r>
            <a:endParaRPr lang="en-GB" dirty="0" smtClean="0">
              <a:solidFill>
                <a:srgbClr val="FF0000"/>
              </a:solidFill>
              <a:latin typeface="XCCW Joined 6a" panose="0305060204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6640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u="sng" dirty="0">
                <a:latin typeface="XCCW Joined 6a" panose="03050602040000000000" pitchFamily="66" charset="0"/>
              </a:rPr>
              <a:t>Friday 8</a:t>
            </a:r>
            <a:r>
              <a:rPr lang="en-GB" sz="3600" u="sng" baseline="30000" dirty="0">
                <a:latin typeface="XCCW Joined 6a" panose="03050602040000000000" pitchFamily="66" charset="0"/>
              </a:rPr>
              <a:t>th</a:t>
            </a:r>
            <a:r>
              <a:rPr lang="en-GB" sz="3600" u="sng" dirty="0">
                <a:latin typeface="XCCW Joined 6a" panose="03050602040000000000" pitchFamily="66" charset="0"/>
              </a:rPr>
              <a:t> January 2020 </a:t>
            </a:r>
            <a:r>
              <a:rPr lang="en-GB" i="1" u="sng" dirty="0" smtClean="0">
                <a:latin typeface="XCCW Joined 6a" panose="03050602040000000000" pitchFamily="66" charset="0"/>
              </a:rPr>
              <a:t/>
            </a:r>
            <a:br>
              <a:rPr lang="en-GB" i="1" u="sng" dirty="0" smtClean="0">
                <a:latin typeface="XCCW Joined 6a" panose="03050602040000000000" pitchFamily="66" charset="0"/>
              </a:rPr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3200" dirty="0" smtClean="0">
                <a:solidFill>
                  <a:srgbClr val="FF0000"/>
                </a:solidFill>
                <a:latin typeface="XCCW Joined 6a" panose="03050602040000000000" pitchFamily="66" charset="0"/>
              </a:rPr>
              <a:t>What is wrong with these sentences?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sz="4000" dirty="0" smtClean="0">
                <a:latin typeface="XCCW Joined 6a" panose="03050602040000000000" pitchFamily="66" charset="0"/>
              </a:rPr>
              <a:t>the </a:t>
            </a:r>
            <a:r>
              <a:rPr lang="en-GB" sz="4000" dirty="0" err="1">
                <a:latin typeface="XCCW Joined 6a" panose="03050602040000000000" pitchFamily="66" charset="0"/>
              </a:rPr>
              <a:t>alfabet</a:t>
            </a:r>
            <a:r>
              <a:rPr lang="en-GB" sz="4000" dirty="0">
                <a:latin typeface="XCCW Joined 6a" panose="03050602040000000000" pitchFamily="66" charset="0"/>
              </a:rPr>
              <a:t> was missing a letter. </a:t>
            </a:r>
          </a:p>
          <a:p>
            <a:pPr marL="0" indent="0">
              <a:buNone/>
            </a:pPr>
            <a:r>
              <a:rPr lang="en-GB" sz="4000" dirty="0" err="1">
                <a:latin typeface="XCCW Joined 6a" panose="03050602040000000000" pitchFamily="66" charset="0"/>
              </a:rPr>
              <a:t>dolfins</a:t>
            </a:r>
            <a:r>
              <a:rPr lang="en-GB" sz="4000" dirty="0">
                <a:latin typeface="XCCW Joined 6a" panose="03050602040000000000" pitchFamily="66" charset="0"/>
              </a:rPr>
              <a:t> </a:t>
            </a:r>
            <a:r>
              <a:rPr lang="en-GB" sz="4000" dirty="0" err="1">
                <a:latin typeface="XCCW Joined 6a" panose="03050602040000000000" pitchFamily="66" charset="0"/>
              </a:rPr>
              <a:t>ar</a:t>
            </a:r>
            <a:r>
              <a:rPr lang="en-GB" sz="4000" dirty="0">
                <a:latin typeface="XCCW Joined 6a" panose="03050602040000000000" pitchFamily="66" charset="0"/>
              </a:rPr>
              <a:t> beautiful </a:t>
            </a:r>
          </a:p>
          <a:p>
            <a:pPr marL="0" indent="0">
              <a:buNone/>
            </a:pPr>
            <a:r>
              <a:rPr lang="en-GB" sz="4000" dirty="0" err="1">
                <a:latin typeface="XCCW Joined 6a" panose="03050602040000000000" pitchFamily="66" charset="0"/>
              </a:rPr>
              <a:t>fonics</a:t>
            </a:r>
            <a:r>
              <a:rPr lang="en-GB" sz="4000" dirty="0">
                <a:latin typeface="XCCW Joined 6a" panose="03050602040000000000" pitchFamily="66" charset="0"/>
              </a:rPr>
              <a:t> is really fun</a:t>
            </a:r>
          </a:p>
          <a:p>
            <a:pPr marL="0" indent="0">
              <a:buNone/>
            </a:pPr>
            <a:endParaRPr lang="en-GB" dirty="0" smtClean="0">
              <a:solidFill>
                <a:srgbClr val="FF0000"/>
              </a:solidFill>
              <a:latin typeface="XCCW Joined 6a" panose="0305060204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66203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8257674" cy="725738"/>
          </a:xfrm>
        </p:spPr>
        <p:txBody>
          <a:bodyPr>
            <a:noAutofit/>
          </a:bodyPr>
          <a:lstStyle/>
          <a:p>
            <a:r>
              <a:rPr lang="en-GB" sz="2800" dirty="0" smtClean="0">
                <a:latin typeface="XCCW Joined 6a" panose="03050602040000000000" pitchFamily="66" charset="0"/>
              </a:rPr>
              <a:t>Practise reading these words.</a:t>
            </a:r>
            <a:endParaRPr lang="en-GB" sz="2800" dirty="0">
              <a:latin typeface="XCCW Joined 6a" panose="03050602040000000000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dirty="0">
                <a:latin typeface="XCCW Joined 6a" panose="03050602040000000000" pitchFamily="66" charset="0"/>
              </a:rPr>
              <a:t>dolphin </a:t>
            </a:r>
          </a:p>
          <a:p>
            <a:pPr marL="0" indent="0">
              <a:buNone/>
            </a:pPr>
            <a:r>
              <a:rPr lang="en-GB" dirty="0">
                <a:latin typeface="XCCW Joined 6a" panose="03050602040000000000" pitchFamily="66" charset="0"/>
              </a:rPr>
              <a:t>alphabet</a:t>
            </a:r>
          </a:p>
          <a:p>
            <a:pPr marL="0" indent="0">
              <a:buNone/>
            </a:pPr>
            <a:r>
              <a:rPr lang="en-GB" dirty="0">
                <a:latin typeface="XCCW Joined 6a" panose="03050602040000000000" pitchFamily="66" charset="0"/>
              </a:rPr>
              <a:t>who </a:t>
            </a:r>
          </a:p>
          <a:p>
            <a:pPr marL="0" indent="0">
              <a:buNone/>
            </a:pPr>
            <a:r>
              <a:rPr lang="en-GB" dirty="0">
                <a:latin typeface="XCCW Joined 6a" panose="03050602040000000000" pitchFamily="66" charset="0"/>
              </a:rPr>
              <a:t>what </a:t>
            </a:r>
          </a:p>
          <a:p>
            <a:pPr marL="0" indent="0">
              <a:buNone/>
            </a:pPr>
            <a:r>
              <a:rPr lang="en-GB" dirty="0">
                <a:latin typeface="XCCW Joined 6a" panose="03050602040000000000" pitchFamily="66" charset="0"/>
              </a:rPr>
              <a:t>where </a:t>
            </a:r>
          </a:p>
          <a:p>
            <a:pPr marL="0" indent="0">
              <a:buNone/>
            </a:pPr>
            <a:r>
              <a:rPr lang="en-GB" dirty="0">
                <a:latin typeface="XCCW Joined 6a" panose="03050602040000000000" pitchFamily="66" charset="0"/>
              </a:rPr>
              <a:t>don't </a:t>
            </a:r>
          </a:p>
          <a:p>
            <a:pPr marL="0" indent="0">
              <a:buNone/>
            </a:pPr>
            <a:r>
              <a:rPr lang="en-GB" dirty="0">
                <a:latin typeface="XCCW Joined 6a" panose="03050602040000000000" pitchFamily="66" charset="0"/>
              </a:rPr>
              <a:t>by </a:t>
            </a:r>
          </a:p>
          <a:p>
            <a:pPr marL="0" indent="0">
              <a:buNone/>
            </a:pPr>
            <a:r>
              <a:rPr lang="en-GB" dirty="0">
                <a:latin typeface="XCCW Joined 6a" panose="03050602040000000000" pitchFamily="66" charset="0"/>
              </a:rPr>
              <a:t>Mr</a:t>
            </a:r>
          </a:p>
          <a:p>
            <a:pPr marL="0" indent="0">
              <a:buNone/>
            </a:pPr>
            <a:r>
              <a:rPr lang="en-GB" dirty="0">
                <a:latin typeface="XCCW Joined 6a" panose="03050602040000000000" pitchFamily="66" charset="0"/>
              </a:rPr>
              <a:t>Mrs</a:t>
            </a:r>
          </a:p>
          <a:p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8039999" y="180460"/>
            <a:ext cx="38763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u="sng" dirty="0">
                <a:latin typeface="XCCW Joined 6a" panose="03050602040000000000" pitchFamily="66" charset="0"/>
              </a:rPr>
              <a:t>Friday 8</a:t>
            </a:r>
            <a:r>
              <a:rPr lang="en-GB" u="sng" baseline="30000" dirty="0">
                <a:latin typeface="XCCW Joined 6a" panose="03050602040000000000" pitchFamily="66" charset="0"/>
              </a:rPr>
              <a:t>th</a:t>
            </a:r>
            <a:r>
              <a:rPr lang="en-GB" u="sng" dirty="0">
                <a:latin typeface="XCCW Joined 6a" panose="03050602040000000000" pitchFamily="66" charset="0"/>
              </a:rPr>
              <a:t> January 2020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45702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07812" y="0"/>
            <a:ext cx="5886157" cy="1140118"/>
          </a:xfrm>
        </p:spPr>
        <p:txBody>
          <a:bodyPr>
            <a:normAutofit/>
          </a:bodyPr>
          <a:lstStyle/>
          <a:p>
            <a:r>
              <a:rPr lang="en-GB" sz="1800" u="sng" dirty="0" smtClean="0">
                <a:latin typeface="XCCW Joined 6a" panose="03050602040000000000" pitchFamily="66" charset="0"/>
              </a:rPr>
              <a:t>Wednesday 6</a:t>
            </a:r>
            <a:r>
              <a:rPr lang="en-GB" sz="1800" u="sng" baseline="30000" dirty="0" smtClean="0">
                <a:latin typeface="XCCW Joined 6a" panose="03050602040000000000" pitchFamily="66" charset="0"/>
              </a:rPr>
              <a:t>th</a:t>
            </a:r>
            <a:r>
              <a:rPr lang="en-GB" sz="1800" u="sng" dirty="0" smtClean="0">
                <a:latin typeface="XCCW Joined 6a" panose="03050602040000000000" pitchFamily="66" charset="0"/>
              </a:rPr>
              <a:t> January 2020 </a:t>
            </a:r>
            <a:endParaRPr lang="en-GB" sz="1800" u="sng" dirty="0">
              <a:latin typeface="XCCW Joined 6a" panose="03050602040000000000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883" y="689952"/>
            <a:ext cx="10515600" cy="1771894"/>
          </a:xfrm>
        </p:spPr>
        <p:txBody>
          <a:bodyPr/>
          <a:lstStyle/>
          <a:p>
            <a:pPr marL="0" indent="0">
              <a:buNone/>
            </a:pPr>
            <a:r>
              <a:rPr lang="en-GB" sz="2000" dirty="0">
                <a:solidFill>
                  <a:srgbClr val="FF0000"/>
                </a:solidFill>
                <a:latin typeface="XCCW Joined 6a" panose="03050602040000000000" pitchFamily="66" charset="0"/>
              </a:rPr>
              <a:t>Recap all taught phase 5 sounds</a:t>
            </a:r>
          </a:p>
          <a:p>
            <a:endParaRPr lang="en-GB" dirty="0" smtClean="0"/>
          </a:p>
          <a:p>
            <a:pPr marL="0" indent="0">
              <a:buNone/>
            </a:pPr>
            <a:r>
              <a:rPr lang="en-GB" dirty="0" smtClean="0">
                <a:latin typeface="XCCW Joined 6a" panose="03050602040000000000" pitchFamily="66" charset="0"/>
              </a:rPr>
              <a:t>How quick can you practise your sounds?</a:t>
            </a:r>
          </a:p>
          <a:p>
            <a:pPr marL="0" indent="0">
              <a:buNone/>
            </a:pPr>
            <a:endParaRPr lang="en-GB" dirty="0">
              <a:latin typeface="XCCW Joined 6a" panose="03050602040000000000" pitchFamily="66" charset="0"/>
            </a:endParaRPr>
          </a:p>
          <a:p>
            <a:pPr marL="0" indent="0">
              <a:buNone/>
            </a:pPr>
            <a:endParaRPr lang="en-GB" dirty="0">
              <a:latin typeface="XCCW Joined 6a" panose="03050602040000000000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12326" y="3291840"/>
            <a:ext cx="1002733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 smtClean="0">
                <a:latin typeface="XCCW Joined 6a" panose="03050602040000000000" pitchFamily="66" charset="0"/>
              </a:rPr>
              <a:t>oy                 </a:t>
            </a:r>
            <a:r>
              <a:rPr lang="en-GB" sz="4800" dirty="0" err="1" smtClean="0">
                <a:latin typeface="XCCW Joined 6a" panose="03050602040000000000" pitchFamily="66" charset="0"/>
              </a:rPr>
              <a:t>ou</a:t>
            </a:r>
            <a:r>
              <a:rPr lang="en-GB" sz="4800" dirty="0" smtClean="0">
                <a:latin typeface="XCCW Joined 6a" panose="03050602040000000000" pitchFamily="66" charset="0"/>
              </a:rPr>
              <a:t>                          </a:t>
            </a:r>
            <a:r>
              <a:rPr lang="en-GB" sz="4800" dirty="0" err="1" smtClean="0">
                <a:latin typeface="XCCW Joined 6a" panose="03050602040000000000" pitchFamily="66" charset="0"/>
              </a:rPr>
              <a:t>ea</a:t>
            </a:r>
            <a:r>
              <a:rPr lang="en-GB" sz="4800" dirty="0" smtClean="0">
                <a:latin typeface="XCCW Joined 6a" panose="03050602040000000000" pitchFamily="66" charset="0"/>
              </a:rPr>
              <a:t>         </a:t>
            </a:r>
            <a:r>
              <a:rPr lang="en-GB" sz="4800" dirty="0" err="1" smtClean="0">
                <a:latin typeface="XCCW Joined 6a" panose="03050602040000000000" pitchFamily="66" charset="0"/>
              </a:rPr>
              <a:t>ie</a:t>
            </a:r>
            <a:r>
              <a:rPr lang="en-GB" sz="4800" dirty="0" smtClean="0">
                <a:latin typeface="XCCW Joined 6a" panose="03050602040000000000" pitchFamily="66" charset="0"/>
              </a:rPr>
              <a:t>       oy     </a:t>
            </a:r>
            <a:r>
              <a:rPr lang="en-GB" sz="4800" dirty="0" err="1" smtClean="0">
                <a:latin typeface="XCCW Joined 6a" panose="03050602040000000000" pitchFamily="66" charset="0"/>
              </a:rPr>
              <a:t>ir</a:t>
            </a:r>
            <a:r>
              <a:rPr lang="en-GB" sz="4800" dirty="0" smtClean="0">
                <a:latin typeface="XCCW Joined 6a" panose="03050602040000000000" pitchFamily="66" charset="0"/>
              </a:rPr>
              <a:t>        </a:t>
            </a:r>
            <a:r>
              <a:rPr lang="en-GB" sz="4800" dirty="0" err="1" smtClean="0">
                <a:latin typeface="XCCW Joined 6a" panose="03050602040000000000" pitchFamily="66" charset="0"/>
              </a:rPr>
              <a:t>ue</a:t>
            </a:r>
            <a:r>
              <a:rPr lang="en-GB" sz="4800" dirty="0" smtClean="0">
                <a:latin typeface="XCCW Joined 6a" panose="03050602040000000000" pitchFamily="66" charset="0"/>
              </a:rPr>
              <a:t>        aw</a:t>
            </a:r>
            <a:endParaRPr lang="en-GB" sz="4800" dirty="0">
              <a:latin typeface="XCCW Joined 6a" panose="03050602040000000000" pitchFamily="66" charset="0"/>
            </a:endParaRPr>
          </a:p>
        </p:txBody>
      </p:sp>
      <p:pic>
        <p:nvPicPr>
          <p:cNvPr id="2050" name="Picture 2" descr="Geraldine the Giraffe (@The1Geraldine) | Twitter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25" b="100000" l="4883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3234" y="985373"/>
            <a:ext cx="2166425" cy="21664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02631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07812" y="0"/>
            <a:ext cx="5886157" cy="1140118"/>
          </a:xfrm>
        </p:spPr>
        <p:txBody>
          <a:bodyPr>
            <a:normAutofit/>
          </a:bodyPr>
          <a:lstStyle/>
          <a:p>
            <a:r>
              <a:rPr lang="en-GB" sz="1800" u="sng" dirty="0" smtClean="0">
                <a:latin typeface="XCCW Joined 6a" panose="03050602040000000000" pitchFamily="66" charset="0"/>
              </a:rPr>
              <a:t>Wednesday 6</a:t>
            </a:r>
            <a:r>
              <a:rPr lang="en-GB" sz="1800" u="sng" baseline="30000" dirty="0" smtClean="0">
                <a:latin typeface="XCCW Joined 6a" panose="03050602040000000000" pitchFamily="66" charset="0"/>
              </a:rPr>
              <a:t>th</a:t>
            </a:r>
            <a:r>
              <a:rPr lang="en-GB" sz="1800" u="sng" dirty="0" smtClean="0">
                <a:latin typeface="XCCW Joined 6a" panose="03050602040000000000" pitchFamily="66" charset="0"/>
              </a:rPr>
              <a:t> January 2020 </a:t>
            </a:r>
            <a:endParaRPr lang="en-GB" sz="1800" u="sng" dirty="0">
              <a:latin typeface="XCCW Joined 6a" panose="03050602040000000000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883" y="689952"/>
            <a:ext cx="10515600" cy="1771894"/>
          </a:xfrm>
        </p:spPr>
        <p:txBody>
          <a:bodyPr/>
          <a:lstStyle/>
          <a:p>
            <a:pPr marL="0" indent="0">
              <a:buNone/>
            </a:pPr>
            <a:r>
              <a:rPr lang="en-GB" sz="2000" dirty="0">
                <a:solidFill>
                  <a:srgbClr val="FF0000"/>
                </a:solidFill>
                <a:latin typeface="XCCW Joined 6a" panose="03050602040000000000" pitchFamily="66" charset="0"/>
              </a:rPr>
              <a:t>Recap all taught phase 5 sounds</a:t>
            </a:r>
          </a:p>
          <a:p>
            <a:endParaRPr lang="en-GB" dirty="0" smtClean="0"/>
          </a:p>
          <a:p>
            <a:pPr marL="0" indent="0">
              <a:buNone/>
            </a:pPr>
            <a:r>
              <a:rPr lang="en-GB" dirty="0" smtClean="0">
                <a:latin typeface="XCCW Joined 6a" panose="03050602040000000000" pitchFamily="66" charset="0"/>
              </a:rPr>
              <a:t>What is our new sound, can you spot it? </a:t>
            </a:r>
            <a:endParaRPr lang="en-GB" dirty="0">
              <a:latin typeface="XCCW Joined 6a" panose="03050602040000000000" pitchFamily="66" charset="0"/>
            </a:endParaRPr>
          </a:p>
          <a:p>
            <a:pPr marL="0" indent="0">
              <a:buNone/>
            </a:pPr>
            <a:endParaRPr lang="en-GB" dirty="0">
              <a:latin typeface="XCCW Joined 6a" panose="03050602040000000000" pitchFamily="66" charset="0"/>
            </a:endParaRPr>
          </a:p>
        </p:txBody>
      </p:sp>
      <p:pic>
        <p:nvPicPr>
          <p:cNvPr id="2050" name="Picture 2" descr="Geraldine the Giraffe (@The1Geraldine) | Twitter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25" b="100000" l="4883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0835" y="1641400"/>
            <a:ext cx="2166425" cy="21664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36320" y="2410822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err="1" smtClean="0">
                <a:latin typeface="XCCW Joined 6a" panose="03050602040000000000" pitchFamily="66" charset="0"/>
              </a:rPr>
              <a:t>wh</a:t>
            </a:r>
            <a:endParaRPr lang="en-GB" b="1" dirty="0">
              <a:latin typeface="XCCW Joined 6a" panose="03050602040000000000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1354" y="4994030"/>
            <a:ext cx="954780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>
                <a:latin typeface="XCCW Joined 6a" panose="03050602040000000000" pitchFamily="66" charset="0"/>
              </a:rPr>
              <a:t>Can you tell your caregiver your new sound?</a:t>
            </a:r>
          </a:p>
          <a:p>
            <a:endParaRPr lang="en-GB" sz="2400" dirty="0">
              <a:latin typeface="XCCW Joined 6a" panose="03050602040000000000" pitchFamily="66" charset="0"/>
            </a:endParaRPr>
          </a:p>
          <a:p>
            <a:r>
              <a:rPr lang="en-GB" sz="2400" dirty="0" smtClean="0">
                <a:solidFill>
                  <a:srgbClr val="FF0000"/>
                </a:solidFill>
                <a:latin typeface="XCCW Joined 6a" panose="03050602040000000000" pitchFamily="66" charset="0"/>
              </a:rPr>
              <a:t>What can you find in your house that has ‘</a:t>
            </a:r>
            <a:r>
              <a:rPr lang="en-GB" sz="2400" dirty="0" err="1" smtClean="0">
                <a:solidFill>
                  <a:srgbClr val="FF0000"/>
                </a:solidFill>
                <a:latin typeface="XCCW Joined 6a" panose="03050602040000000000" pitchFamily="66" charset="0"/>
              </a:rPr>
              <a:t>wh</a:t>
            </a:r>
            <a:r>
              <a:rPr lang="en-GB" sz="2400" dirty="0" smtClean="0">
                <a:solidFill>
                  <a:srgbClr val="FF0000"/>
                </a:solidFill>
                <a:latin typeface="XCCW Joined 6a" panose="03050602040000000000" pitchFamily="66" charset="0"/>
              </a:rPr>
              <a:t>’?</a:t>
            </a:r>
            <a:endParaRPr lang="en-GB" sz="2400" dirty="0">
              <a:solidFill>
                <a:srgbClr val="FF0000"/>
              </a:solidFill>
              <a:latin typeface="XCCW Joined 6a" panose="03050602040000000000" pitchFamily="66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147270" y="4306390"/>
            <a:ext cx="48151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/>
              <a:t>https://www.youtube.com/watch?v=vuYZVrh1iPc</a:t>
            </a:r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5196174" y="3865718"/>
            <a:ext cx="69958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>
                <a:latin typeface="XCCW Joined 6a" panose="03050602040000000000" pitchFamily="66" charset="0"/>
              </a:rPr>
              <a:t>Click on the link to watch Geraldine</a:t>
            </a:r>
            <a:r>
              <a:rPr lang="en-GB" sz="2400" b="1" dirty="0" smtClean="0"/>
              <a:t>!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20909713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07812" y="0"/>
            <a:ext cx="5886157" cy="1140118"/>
          </a:xfrm>
        </p:spPr>
        <p:txBody>
          <a:bodyPr>
            <a:normAutofit/>
          </a:bodyPr>
          <a:lstStyle/>
          <a:p>
            <a:r>
              <a:rPr lang="en-GB" sz="1800" u="sng" dirty="0" smtClean="0">
                <a:latin typeface="XCCW Joined 6a" panose="03050602040000000000" pitchFamily="66" charset="0"/>
              </a:rPr>
              <a:t>Wednesday 6</a:t>
            </a:r>
            <a:r>
              <a:rPr lang="en-GB" sz="1800" u="sng" baseline="30000" dirty="0" smtClean="0">
                <a:latin typeface="XCCW Joined 6a" panose="03050602040000000000" pitchFamily="66" charset="0"/>
              </a:rPr>
              <a:t>th</a:t>
            </a:r>
            <a:r>
              <a:rPr lang="en-GB" sz="1800" u="sng" dirty="0" smtClean="0">
                <a:latin typeface="XCCW Joined 6a" panose="03050602040000000000" pitchFamily="66" charset="0"/>
              </a:rPr>
              <a:t> January 2020 </a:t>
            </a:r>
            <a:endParaRPr lang="en-GB" sz="1800" u="sng" dirty="0">
              <a:latin typeface="XCCW Joined 6a" panose="03050602040000000000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883" y="689952"/>
            <a:ext cx="10515600" cy="1771894"/>
          </a:xfrm>
        </p:spPr>
        <p:txBody>
          <a:bodyPr/>
          <a:lstStyle/>
          <a:p>
            <a:pPr marL="0" indent="0">
              <a:buNone/>
            </a:pPr>
            <a:r>
              <a:rPr lang="en-GB" sz="2000" dirty="0">
                <a:solidFill>
                  <a:srgbClr val="FF0000"/>
                </a:solidFill>
                <a:latin typeface="XCCW Joined 6a" panose="03050602040000000000" pitchFamily="66" charset="0"/>
              </a:rPr>
              <a:t>Recap all taught phase 5 sounds</a:t>
            </a:r>
          </a:p>
          <a:p>
            <a:endParaRPr lang="en-GB" dirty="0" smtClean="0"/>
          </a:p>
          <a:p>
            <a:pPr marL="0" indent="0">
              <a:buNone/>
            </a:pPr>
            <a:r>
              <a:rPr lang="en-GB" dirty="0" smtClean="0">
                <a:latin typeface="XCCW Joined 6a" panose="03050602040000000000" pitchFamily="66" charset="0"/>
              </a:rPr>
              <a:t>New sound: </a:t>
            </a:r>
            <a:r>
              <a:rPr lang="en-GB" dirty="0" err="1" smtClean="0">
                <a:latin typeface="XCCW Joined 6a" panose="03050602040000000000" pitchFamily="66" charset="0"/>
              </a:rPr>
              <a:t>wh</a:t>
            </a:r>
            <a:endParaRPr lang="en-GB" dirty="0">
              <a:latin typeface="XCCW Joined 6a" panose="03050602040000000000" pitchFamily="66" charset="0"/>
            </a:endParaRPr>
          </a:p>
        </p:txBody>
      </p:sp>
      <p:pic>
        <p:nvPicPr>
          <p:cNvPr id="2050" name="Picture 2" descr="Geraldine the Giraffe (@The1Geraldine) | Twit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25" b="100000" l="4883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6126" y="994349"/>
            <a:ext cx="1163099" cy="116309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276664" y="2628782"/>
            <a:ext cx="9822010" cy="3270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solidFill>
                  <a:srgbClr val="000000"/>
                </a:solidFill>
                <a:latin typeface="CCW Cursive Writing 6" panose="03050602040000000000" pitchFamily="66" charset="0"/>
              </a:rPr>
              <a:t>whisper</a:t>
            </a:r>
          </a:p>
          <a:p>
            <a:r>
              <a:rPr lang="en-GB" sz="2800" dirty="0">
                <a:solidFill>
                  <a:srgbClr val="000000"/>
                </a:solidFill>
                <a:latin typeface="CCW Cursive Writing 6" panose="03050602040000000000" pitchFamily="66" charset="0"/>
              </a:rPr>
              <a:t>where</a:t>
            </a:r>
          </a:p>
          <a:p>
            <a:r>
              <a:rPr lang="en-GB" sz="2800" dirty="0">
                <a:solidFill>
                  <a:srgbClr val="000000"/>
                </a:solidFill>
                <a:latin typeface="CCW Cursive Writing 6" panose="03050602040000000000" pitchFamily="66" charset="0"/>
              </a:rPr>
              <a:t>what </a:t>
            </a:r>
          </a:p>
          <a:p>
            <a:r>
              <a:rPr lang="en-GB" sz="2800" dirty="0">
                <a:solidFill>
                  <a:srgbClr val="000000"/>
                </a:solidFill>
                <a:latin typeface="CCW Cursive Writing 6" panose="03050602040000000000" pitchFamily="66" charset="0"/>
              </a:rPr>
              <a:t>whirl</a:t>
            </a:r>
          </a:p>
          <a:p>
            <a:endParaRPr lang="en-GB" sz="1050" dirty="0">
              <a:solidFill>
                <a:prstClr val="black"/>
              </a:solidFill>
              <a:latin typeface="Segoe UI" panose="020B0502040204020203" pitchFamily="34" charset="0"/>
            </a:endParaRPr>
          </a:p>
          <a:p>
            <a:endParaRPr lang="en-GB" sz="2800" dirty="0" smtClean="0">
              <a:solidFill>
                <a:srgbClr val="000000"/>
              </a:solidFill>
              <a:latin typeface="CCW Cursive Writing 6" panose="03050602040000000000" pitchFamily="66" charset="0"/>
            </a:endParaRPr>
          </a:p>
          <a:p>
            <a:endParaRPr lang="en-GB" sz="2800" dirty="0">
              <a:solidFill>
                <a:srgbClr val="000000"/>
              </a:solidFill>
              <a:latin typeface="CCW Cursive Writing 6" panose="03050602040000000000" pitchFamily="66" charset="0"/>
            </a:endParaRPr>
          </a:p>
          <a:p>
            <a:r>
              <a:rPr lang="en-GB" sz="2400" dirty="0" smtClean="0">
                <a:solidFill>
                  <a:srgbClr val="000000"/>
                </a:solidFill>
                <a:latin typeface="CCW Cursive Writing 6" panose="03050602040000000000" pitchFamily="66" charset="0"/>
              </a:rPr>
              <a:t>Can you put in the sound buttons?</a:t>
            </a:r>
            <a:endParaRPr lang="en-GB" sz="2400" dirty="0">
              <a:solidFill>
                <a:srgbClr val="000000"/>
              </a:solidFill>
              <a:latin typeface="CCW Cursive Writing 6" panose="0305060204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11479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015537" cy="1325563"/>
          </a:xfrm>
        </p:spPr>
        <p:txBody>
          <a:bodyPr>
            <a:normAutofit/>
          </a:bodyPr>
          <a:lstStyle/>
          <a:p>
            <a:r>
              <a:rPr lang="en-GB" sz="3600" dirty="0" smtClean="0">
                <a:latin typeface="XCCW Joined 6a" panose="03050602040000000000" pitchFamily="66" charset="0"/>
              </a:rPr>
              <a:t>Fill in the sounds. Think about your diagraphs. </a:t>
            </a:r>
            <a:endParaRPr lang="en-GB" sz="3600" dirty="0">
              <a:latin typeface="XCCW Joined 6a" panose="03050602040000000000" pitchFamily="66" charset="0"/>
            </a:endParaRPr>
          </a:p>
        </p:txBody>
      </p:sp>
      <p:pic>
        <p:nvPicPr>
          <p:cNvPr id="3074" name="Picture 2" descr="Does Your Cat Have Whisker Fatigue?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842" y="1992710"/>
            <a:ext cx="457200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Oval 6"/>
          <p:cNvSpPr/>
          <p:nvPr/>
        </p:nvSpPr>
        <p:spPr>
          <a:xfrm>
            <a:off x="2081725" y="5531633"/>
            <a:ext cx="295421" cy="281354"/>
          </a:xfrm>
          <a:prstGeom prst="ellipse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/>
          <p:cNvSpPr/>
          <p:nvPr/>
        </p:nvSpPr>
        <p:spPr>
          <a:xfrm>
            <a:off x="2581421" y="5531633"/>
            <a:ext cx="295421" cy="28135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/>
          <p:cNvSpPr/>
          <p:nvPr/>
        </p:nvSpPr>
        <p:spPr>
          <a:xfrm>
            <a:off x="3093426" y="5531633"/>
            <a:ext cx="295421" cy="28135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/>
        </p:nvSpPr>
        <p:spPr>
          <a:xfrm>
            <a:off x="1205717" y="5605002"/>
            <a:ext cx="671733" cy="14067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/>
          <p:cNvSpPr/>
          <p:nvPr/>
        </p:nvSpPr>
        <p:spPr>
          <a:xfrm>
            <a:off x="3593122" y="5601972"/>
            <a:ext cx="671733" cy="14067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076" name="Picture 4" descr="Wiggle | Spank SPANK 350 Front Wheel | Front Wheel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1181" y="1633929"/>
            <a:ext cx="3085940" cy="3085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7289409" y="5461295"/>
            <a:ext cx="671733" cy="14067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8268285" y="5461294"/>
            <a:ext cx="671733" cy="14067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/>
          <p:cNvSpPr/>
          <p:nvPr/>
        </p:nvSpPr>
        <p:spPr>
          <a:xfrm>
            <a:off x="9249170" y="5390956"/>
            <a:ext cx="295421" cy="28135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7744696" y="6079957"/>
            <a:ext cx="5886157" cy="11401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u="sng" smtClean="0">
                <a:latin typeface="XCCW Joined 6a" panose="03050602040000000000" pitchFamily="66" charset="0"/>
              </a:rPr>
              <a:t>Wednesday 6</a:t>
            </a:r>
            <a:r>
              <a:rPr lang="en-GB" sz="1800" u="sng" baseline="30000" smtClean="0">
                <a:latin typeface="XCCW Joined 6a" panose="03050602040000000000" pitchFamily="66" charset="0"/>
              </a:rPr>
              <a:t>th</a:t>
            </a:r>
            <a:r>
              <a:rPr lang="en-GB" sz="1800" u="sng" smtClean="0">
                <a:latin typeface="XCCW Joined 6a" panose="03050602040000000000" pitchFamily="66" charset="0"/>
              </a:rPr>
              <a:t> January 2020 </a:t>
            </a:r>
            <a:endParaRPr lang="en-GB" sz="1800" u="sng" dirty="0">
              <a:latin typeface="XCCW Joined 6a" panose="0305060204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29775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935184"/>
            <a:ext cx="10515600" cy="1325563"/>
          </a:xfrm>
        </p:spPr>
        <p:txBody>
          <a:bodyPr/>
          <a:lstStyle/>
          <a:p>
            <a:r>
              <a:rPr lang="en-GB" dirty="0" smtClean="0">
                <a:latin typeface="XCCW Joined 6a" panose="03050602040000000000" pitchFamily="66" charset="0"/>
              </a:rPr>
              <a:t>Can you read these sentences?</a:t>
            </a:r>
            <a:endParaRPr lang="en-GB" dirty="0">
              <a:latin typeface="XCCW Joined 6a" panose="03050602040000000000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769602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sz="4400" dirty="0">
                <a:latin typeface="XCCW Joined 6a" panose="03050602040000000000" pitchFamily="66" charset="0"/>
              </a:rPr>
              <a:t>The white, fluffy cat had long whiskers. </a:t>
            </a:r>
          </a:p>
          <a:p>
            <a:pPr marL="0" indent="0">
              <a:buNone/>
            </a:pPr>
            <a:r>
              <a:rPr lang="en-GB" sz="4400" dirty="0" smtClean="0">
                <a:latin typeface="XCCW Joined 6a" panose="03050602040000000000" pitchFamily="66" charset="0"/>
              </a:rPr>
              <a:t>Will </a:t>
            </a:r>
            <a:r>
              <a:rPr lang="en-GB" sz="4400" dirty="0">
                <a:latin typeface="XCCW Joined 6a" panose="03050602040000000000" pitchFamily="66" charset="0"/>
              </a:rPr>
              <a:t>you get some wheels? </a:t>
            </a:r>
          </a:p>
          <a:p>
            <a:pPr marL="0" indent="0">
              <a:buNone/>
            </a:pPr>
            <a:r>
              <a:rPr lang="en-GB" sz="4400" dirty="0">
                <a:latin typeface="XCCW Joined 6a" panose="03050602040000000000" pitchFamily="66" charset="0"/>
              </a:rPr>
              <a:t>What is that noise?</a:t>
            </a:r>
          </a:p>
          <a:p>
            <a:endParaRPr lang="en-GB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48444" y="-204934"/>
            <a:ext cx="5886157" cy="11401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u="sng" dirty="0" smtClean="0">
                <a:latin typeface="XCCW Joined 6a" panose="03050602040000000000" pitchFamily="66" charset="0"/>
              </a:rPr>
              <a:t>Wednesday 6</a:t>
            </a:r>
            <a:r>
              <a:rPr lang="en-GB" sz="1800" u="sng" baseline="30000" dirty="0" smtClean="0">
                <a:latin typeface="XCCW Joined 6a" panose="03050602040000000000" pitchFamily="66" charset="0"/>
              </a:rPr>
              <a:t>th</a:t>
            </a:r>
            <a:r>
              <a:rPr lang="en-GB" sz="1800" u="sng" dirty="0" smtClean="0">
                <a:latin typeface="XCCW Joined 6a" panose="03050602040000000000" pitchFamily="66" charset="0"/>
              </a:rPr>
              <a:t> January 2020 </a:t>
            </a:r>
            <a:endParaRPr lang="en-GB" sz="1800" u="sng" dirty="0">
              <a:latin typeface="XCCW Joined 6a" panose="0305060204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45208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u="sng" dirty="0" smtClean="0">
                <a:latin typeface="XCCW Joined 6a" panose="03050602040000000000" pitchFamily="66" charset="0"/>
              </a:rPr>
              <a:t>Thursday 7</a:t>
            </a:r>
            <a:r>
              <a:rPr lang="en-GB" sz="3200" u="sng" baseline="30000" dirty="0" smtClean="0">
                <a:latin typeface="XCCW Joined 6a" panose="03050602040000000000" pitchFamily="66" charset="0"/>
              </a:rPr>
              <a:t>th</a:t>
            </a:r>
            <a:r>
              <a:rPr lang="en-GB" sz="3200" u="sng" dirty="0" smtClean="0">
                <a:latin typeface="XCCW Joined 6a" panose="03050602040000000000" pitchFamily="66" charset="0"/>
              </a:rPr>
              <a:t> January </a:t>
            </a:r>
            <a:r>
              <a:rPr lang="en-GB" sz="3200" u="sng" dirty="0">
                <a:latin typeface="XCCW Joined 6a" panose="03050602040000000000" pitchFamily="66" charset="0"/>
              </a:rPr>
              <a:t>2020 </a:t>
            </a:r>
            <a:r>
              <a:rPr lang="en-GB" i="1" u="sng" dirty="0">
                <a:latin typeface="XCCW Joined 6a" panose="03050602040000000000" pitchFamily="66" charset="0"/>
              </a:rPr>
              <a:t/>
            </a:r>
            <a:br>
              <a:rPr lang="en-GB" i="1" u="sng" dirty="0">
                <a:latin typeface="XCCW Joined 6a" panose="03050602040000000000" pitchFamily="66" charset="0"/>
              </a:rPr>
            </a:br>
            <a:endParaRPr lang="en-GB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dirty="0" smtClean="0">
                <a:latin typeface="XCCW Joined 6a" panose="03050602040000000000" pitchFamily="66" charset="0"/>
              </a:rPr>
              <a:t>Recap! How quick can you read these words we learnt last lesson?</a:t>
            </a:r>
          </a:p>
          <a:p>
            <a:pPr marL="0" indent="0">
              <a:buNone/>
            </a:pPr>
            <a:endParaRPr lang="en-GB" dirty="0">
              <a:latin typeface="XCCW Joined 6a" panose="03050602040000000000" pitchFamily="66" charset="0"/>
            </a:endParaRPr>
          </a:p>
          <a:p>
            <a:pPr marL="0" indent="0">
              <a:buNone/>
            </a:pPr>
            <a:r>
              <a:rPr lang="en-GB" dirty="0">
                <a:latin typeface="XCCW Joined 6a" panose="03050602040000000000" pitchFamily="66" charset="0"/>
              </a:rPr>
              <a:t>whisper </a:t>
            </a:r>
          </a:p>
          <a:p>
            <a:pPr marL="0" indent="0">
              <a:buNone/>
            </a:pPr>
            <a:r>
              <a:rPr lang="en-GB" dirty="0">
                <a:latin typeface="XCCW Joined 6a" panose="03050602040000000000" pitchFamily="66" charset="0"/>
              </a:rPr>
              <a:t>what</a:t>
            </a:r>
          </a:p>
          <a:p>
            <a:pPr marL="0" indent="0">
              <a:buNone/>
            </a:pPr>
            <a:r>
              <a:rPr lang="en-GB" dirty="0">
                <a:latin typeface="XCCW Joined 6a" panose="03050602040000000000" pitchFamily="66" charset="0"/>
              </a:rPr>
              <a:t>where</a:t>
            </a:r>
          </a:p>
          <a:p>
            <a:pPr marL="0" indent="0">
              <a:buNone/>
            </a:pPr>
            <a:r>
              <a:rPr lang="en-GB" dirty="0">
                <a:latin typeface="XCCW Joined 6a" panose="03050602040000000000" pitchFamily="66" charset="0"/>
              </a:rPr>
              <a:t>when </a:t>
            </a:r>
          </a:p>
          <a:p>
            <a:pPr marL="0" indent="0">
              <a:buNone/>
            </a:pPr>
            <a:r>
              <a:rPr lang="en-GB" dirty="0">
                <a:latin typeface="XCCW Joined 6a" panose="03050602040000000000" pitchFamily="66" charset="0"/>
              </a:rPr>
              <a:t>whirl </a:t>
            </a:r>
          </a:p>
          <a:p>
            <a:pPr marL="0" indent="0">
              <a:buNone/>
            </a:pPr>
            <a:r>
              <a:rPr lang="en-GB" dirty="0">
                <a:latin typeface="XCCW Joined 6a" panose="03050602040000000000" pitchFamily="66" charset="0"/>
              </a:rPr>
              <a:t>wheel</a:t>
            </a:r>
          </a:p>
          <a:p>
            <a:pPr marL="0" indent="0">
              <a:buNone/>
            </a:pPr>
            <a:endParaRPr lang="en-GB" dirty="0">
              <a:latin typeface="XCCW Joined 6a" panose="0305060204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58646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07812" y="0"/>
            <a:ext cx="5886157" cy="1140118"/>
          </a:xfrm>
        </p:spPr>
        <p:txBody>
          <a:bodyPr>
            <a:normAutofit/>
          </a:bodyPr>
          <a:lstStyle/>
          <a:p>
            <a:r>
              <a:rPr lang="en-GB" sz="1800" u="sng" dirty="0" smtClean="0">
                <a:latin typeface="XCCW Joined 6a" panose="03050602040000000000" pitchFamily="66" charset="0"/>
              </a:rPr>
              <a:t>Thursday 7th January 2020 </a:t>
            </a:r>
            <a:endParaRPr lang="en-GB" sz="1800" u="sng" dirty="0">
              <a:latin typeface="XCCW Joined 6a" panose="03050602040000000000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883" y="689952"/>
            <a:ext cx="10515600" cy="1771894"/>
          </a:xfrm>
        </p:spPr>
        <p:txBody>
          <a:bodyPr/>
          <a:lstStyle/>
          <a:p>
            <a:pPr marL="0" indent="0">
              <a:buNone/>
            </a:pPr>
            <a:endParaRPr lang="en-GB" sz="2000" dirty="0">
              <a:solidFill>
                <a:srgbClr val="FF0000"/>
              </a:solidFill>
              <a:latin typeface="XCCW Joined 6a" panose="03050602040000000000" pitchFamily="66" charset="0"/>
            </a:endParaRPr>
          </a:p>
          <a:p>
            <a:endParaRPr lang="en-GB" dirty="0" smtClean="0"/>
          </a:p>
          <a:p>
            <a:pPr marL="0" indent="0">
              <a:buNone/>
            </a:pPr>
            <a:r>
              <a:rPr lang="en-GB" dirty="0" smtClean="0">
                <a:latin typeface="XCCW Joined 6a" panose="03050602040000000000" pitchFamily="66" charset="0"/>
              </a:rPr>
              <a:t>What is our new sound, can you spot it? </a:t>
            </a:r>
            <a:endParaRPr lang="en-GB" dirty="0">
              <a:latin typeface="XCCW Joined 6a" panose="03050602040000000000" pitchFamily="66" charset="0"/>
            </a:endParaRPr>
          </a:p>
          <a:p>
            <a:pPr marL="0" indent="0">
              <a:buNone/>
            </a:pPr>
            <a:endParaRPr lang="en-GB" dirty="0">
              <a:latin typeface="XCCW Joined 6a" panose="03050602040000000000" pitchFamily="66" charset="0"/>
            </a:endParaRPr>
          </a:p>
        </p:txBody>
      </p:sp>
      <p:pic>
        <p:nvPicPr>
          <p:cNvPr id="2050" name="Picture 2" descr="Geraldine the Giraffe (@The1Geraldine) | Twitter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25" b="100000" l="4883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0835" y="1641400"/>
            <a:ext cx="2166425" cy="21664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36320" y="2410822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err="1" smtClean="0">
                <a:latin typeface="XCCW Joined 6a" panose="03050602040000000000" pitchFamily="66" charset="0"/>
              </a:rPr>
              <a:t>Wh</a:t>
            </a:r>
            <a:r>
              <a:rPr lang="en-GB" b="1" dirty="0" smtClean="0">
                <a:latin typeface="XCCW Joined 6a" panose="03050602040000000000" pitchFamily="66" charset="0"/>
              </a:rPr>
              <a:t> (h)</a:t>
            </a:r>
            <a:endParaRPr lang="en-GB" b="1" dirty="0">
              <a:latin typeface="XCCW Joined 6a" panose="03050602040000000000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1354" y="4994030"/>
            <a:ext cx="1104501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>
                <a:latin typeface="XCCW Joined 6a" panose="03050602040000000000" pitchFamily="66" charset="0"/>
              </a:rPr>
              <a:t>Can you tell your caregiver your new sound?</a:t>
            </a:r>
          </a:p>
          <a:p>
            <a:endParaRPr lang="en-GB" sz="2400" dirty="0">
              <a:latin typeface="XCCW Joined 6a" panose="03050602040000000000" pitchFamily="66" charset="0"/>
            </a:endParaRPr>
          </a:p>
          <a:p>
            <a:r>
              <a:rPr lang="en-GB" sz="2400" dirty="0" smtClean="0">
                <a:solidFill>
                  <a:srgbClr val="FF0000"/>
                </a:solidFill>
                <a:latin typeface="XCCW Joined 6a" panose="03050602040000000000" pitchFamily="66" charset="0"/>
              </a:rPr>
              <a:t>What words can you think of that have ‘</a:t>
            </a:r>
            <a:r>
              <a:rPr lang="en-GB" sz="2400" dirty="0" err="1" smtClean="0">
                <a:solidFill>
                  <a:srgbClr val="FF0000"/>
                </a:solidFill>
                <a:latin typeface="XCCW Joined 6a" panose="03050602040000000000" pitchFamily="66" charset="0"/>
              </a:rPr>
              <a:t>wh</a:t>
            </a:r>
            <a:r>
              <a:rPr lang="en-GB" sz="2400" dirty="0" smtClean="0">
                <a:solidFill>
                  <a:srgbClr val="FF0000"/>
                </a:solidFill>
                <a:latin typeface="XCCW Joined 6a" panose="03050602040000000000" pitchFamily="66" charset="0"/>
              </a:rPr>
              <a:t>’ (h) sound?</a:t>
            </a:r>
            <a:endParaRPr lang="en-GB" sz="2400" dirty="0">
              <a:solidFill>
                <a:srgbClr val="FF0000"/>
              </a:solidFill>
              <a:latin typeface="XCCW Joined 6a" panose="03050602040000000000" pitchFamily="66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147270" y="4306390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5196174" y="3865718"/>
            <a:ext cx="69958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>
                <a:latin typeface="XCCW Joined 6a" panose="03050602040000000000" pitchFamily="66" charset="0"/>
              </a:rPr>
              <a:t>Click on the link to watch Geraldine</a:t>
            </a:r>
            <a:r>
              <a:rPr lang="en-GB" sz="2400" b="1" dirty="0" smtClean="0"/>
              <a:t>!</a:t>
            </a:r>
            <a:endParaRPr lang="en-GB" sz="2400" b="1" dirty="0"/>
          </a:p>
        </p:txBody>
      </p:sp>
      <p:sp>
        <p:nvSpPr>
          <p:cNvPr id="4" name="Rectangle 3"/>
          <p:cNvSpPr/>
          <p:nvPr/>
        </p:nvSpPr>
        <p:spPr>
          <a:xfrm>
            <a:off x="6286536" y="4385276"/>
            <a:ext cx="48151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/>
              <a:t>https://www.youtube.com/watch?v=vuYZVrh1iPc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723979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07812" y="0"/>
            <a:ext cx="5886157" cy="1140118"/>
          </a:xfrm>
        </p:spPr>
        <p:txBody>
          <a:bodyPr>
            <a:normAutofit/>
          </a:bodyPr>
          <a:lstStyle/>
          <a:p>
            <a:r>
              <a:rPr lang="en-GB" sz="1800" u="sng" dirty="0" smtClean="0">
                <a:latin typeface="XCCW Joined 6a" panose="03050602040000000000" pitchFamily="66" charset="0"/>
              </a:rPr>
              <a:t>Thursday 7</a:t>
            </a:r>
            <a:r>
              <a:rPr lang="en-GB" sz="1800" u="sng" baseline="30000" dirty="0" smtClean="0">
                <a:latin typeface="XCCW Joined 6a" panose="03050602040000000000" pitchFamily="66" charset="0"/>
              </a:rPr>
              <a:t>th</a:t>
            </a:r>
            <a:r>
              <a:rPr lang="en-GB" sz="1800" u="sng" dirty="0" smtClean="0">
                <a:latin typeface="XCCW Joined 6a" panose="03050602040000000000" pitchFamily="66" charset="0"/>
              </a:rPr>
              <a:t> January 2020 </a:t>
            </a:r>
            <a:endParaRPr lang="en-GB" sz="1800" u="sng" dirty="0">
              <a:latin typeface="XCCW Joined 6a" panose="03050602040000000000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883" y="689951"/>
            <a:ext cx="10515600" cy="2807227"/>
          </a:xfrm>
        </p:spPr>
        <p:txBody>
          <a:bodyPr>
            <a:normAutofit fontScale="92500" lnSpcReduction="20000"/>
          </a:bodyPr>
          <a:lstStyle/>
          <a:p>
            <a:endParaRPr lang="en-GB" sz="4000" dirty="0" smtClean="0"/>
          </a:p>
          <a:p>
            <a:pPr marL="0" indent="0">
              <a:buNone/>
            </a:pPr>
            <a:r>
              <a:rPr lang="en-GB" sz="4000" dirty="0" smtClean="0">
                <a:latin typeface="XCCW Joined 6a" panose="03050602040000000000" pitchFamily="66" charset="0"/>
              </a:rPr>
              <a:t>New sound: </a:t>
            </a:r>
            <a:r>
              <a:rPr lang="en-GB" sz="4000" dirty="0" err="1" smtClean="0">
                <a:latin typeface="XCCW Joined 6a" panose="03050602040000000000" pitchFamily="66" charset="0"/>
              </a:rPr>
              <a:t>wh</a:t>
            </a:r>
            <a:r>
              <a:rPr lang="en-GB" sz="4000" dirty="0" smtClean="0">
                <a:latin typeface="XCCW Joined 6a" panose="03050602040000000000" pitchFamily="66" charset="0"/>
              </a:rPr>
              <a:t> (h)</a:t>
            </a:r>
          </a:p>
          <a:p>
            <a:pPr marL="0" indent="0">
              <a:buNone/>
            </a:pPr>
            <a:r>
              <a:rPr lang="en-GB" sz="4000" dirty="0">
                <a:latin typeface="XCCW Joined 6a" panose="03050602040000000000" pitchFamily="66" charset="0"/>
              </a:rPr>
              <a:t>who </a:t>
            </a:r>
          </a:p>
          <a:p>
            <a:pPr marL="0" indent="0">
              <a:buNone/>
            </a:pPr>
            <a:r>
              <a:rPr lang="en-GB" sz="4000" dirty="0">
                <a:latin typeface="XCCW Joined 6a" panose="03050602040000000000" pitchFamily="66" charset="0"/>
              </a:rPr>
              <a:t>whole </a:t>
            </a:r>
          </a:p>
          <a:p>
            <a:pPr marL="0" indent="0">
              <a:buNone/>
            </a:pPr>
            <a:r>
              <a:rPr lang="en-GB" sz="4000" dirty="0">
                <a:latin typeface="XCCW Joined 6a" panose="03050602040000000000" pitchFamily="66" charset="0"/>
              </a:rPr>
              <a:t>whom</a:t>
            </a:r>
          </a:p>
          <a:p>
            <a:pPr marL="0" indent="0">
              <a:buNone/>
            </a:pPr>
            <a:endParaRPr lang="en-GB" dirty="0">
              <a:latin typeface="XCCW Joined 6a" panose="03050602040000000000" pitchFamily="66" charset="0"/>
            </a:endParaRPr>
          </a:p>
        </p:txBody>
      </p:sp>
      <p:pic>
        <p:nvPicPr>
          <p:cNvPr id="2050" name="Picture 2" descr="Geraldine the Giraffe (@The1Geraldine) | Twit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25" b="100000" l="4883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6126" y="994349"/>
            <a:ext cx="1163099" cy="116309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0" y="3077961"/>
            <a:ext cx="9822010" cy="14850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GB" sz="1050" dirty="0">
              <a:solidFill>
                <a:prstClr val="black"/>
              </a:solidFill>
              <a:latin typeface="Segoe UI" panose="020B0502040204020203" pitchFamily="34" charset="0"/>
            </a:endParaRPr>
          </a:p>
          <a:p>
            <a:endParaRPr lang="en-GB" sz="2800" dirty="0" smtClean="0">
              <a:solidFill>
                <a:srgbClr val="000000"/>
              </a:solidFill>
              <a:latin typeface="CCW Cursive Writing 6" panose="03050602040000000000" pitchFamily="66" charset="0"/>
            </a:endParaRPr>
          </a:p>
          <a:p>
            <a:endParaRPr lang="en-GB" sz="2800" dirty="0">
              <a:solidFill>
                <a:srgbClr val="000000"/>
              </a:solidFill>
              <a:latin typeface="CCW Cursive Writing 6" panose="03050602040000000000" pitchFamily="66" charset="0"/>
            </a:endParaRPr>
          </a:p>
          <a:p>
            <a:r>
              <a:rPr lang="en-GB" sz="2400" dirty="0" smtClean="0">
                <a:solidFill>
                  <a:srgbClr val="000000"/>
                </a:solidFill>
                <a:latin typeface="CCW Cursive Writing 6" panose="03050602040000000000" pitchFamily="66" charset="0"/>
              </a:rPr>
              <a:t>Can you put in the sound buttons?</a:t>
            </a:r>
            <a:endParaRPr lang="en-GB" sz="2400" dirty="0">
              <a:solidFill>
                <a:srgbClr val="000000"/>
              </a:solidFill>
              <a:latin typeface="CCW Cursive Writing 6" panose="0305060204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16318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460</Words>
  <Application>Microsoft Office PowerPoint</Application>
  <PresentationFormat>Widescreen</PresentationFormat>
  <Paragraphs>130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Arial</vt:lpstr>
      <vt:lpstr>Calibri</vt:lpstr>
      <vt:lpstr>Calibri Light</vt:lpstr>
      <vt:lpstr>CCW Cursive Writing 6</vt:lpstr>
      <vt:lpstr>Segoe UI</vt:lpstr>
      <vt:lpstr>XCCW Joined 6a</vt:lpstr>
      <vt:lpstr>Office Theme</vt:lpstr>
      <vt:lpstr>Phonics </vt:lpstr>
      <vt:lpstr>Wednesday 6th January 2020 </vt:lpstr>
      <vt:lpstr>Wednesday 6th January 2020 </vt:lpstr>
      <vt:lpstr>Wednesday 6th January 2020 </vt:lpstr>
      <vt:lpstr>Fill in the sounds. Think about your diagraphs. </vt:lpstr>
      <vt:lpstr>Can you read these sentences?</vt:lpstr>
      <vt:lpstr>Thursday 7th January 2020  </vt:lpstr>
      <vt:lpstr>Thursday 7th January 2020 </vt:lpstr>
      <vt:lpstr>Thursday 7th January 2020 </vt:lpstr>
      <vt:lpstr>Thursday 7th January 2020 </vt:lpstr>
      <vt:lpstr>Friday 8th January 2020  </vt:lpstr>
      <vt:lpstr>Friday 8th January 2020  </vt:lpstr>
      <vt:lpstr>Friday 8th January 2020  </vt:lpstr>
      <vt:lpstr>Friday 8th January 2020  </vt:lpstr>
      <vt:lpstr>Friday 8th January 2020  </vt:lpstr>
      <vt:lpstr>Friday 8th January 2020  </vt:lpstr>
      <vt:lpstr>Practise reading these words.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Phonics</dc:title>
  <dc:creator>Chelsea Joy</dc:creator>
  <cp:lastModifiedBy>Chelsea Joy</cp:lastModifiedBy>
  <cp:revision>10</cp:revision>
  <dcterms:created xsi:type="dcterms:W3CDTF">2021-01-05T09:19:16Z</dcterms:created>
  <dcterms:modified xsi:type="dcterms:W3CDTF">2021-01-05T11:05:25Z</dcterms:modified>
</cp:coreProperties>
</file>