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66" r:id="rId5"/>
    <p:sldId id="259" r:id="rId6"/>
    <p:sldId id="260" r:id="rId7"/>
    <p:sldId id="261" r:id="rId8"/>
    <p:sldId id="263" r:id="rId9"/>
    <p:sldId id="264" r:id="rId10"/>
    <p:sldId id="265" r:id="rId11"/>
    <p:sldId id="267" r:id="rId12"/>
    <p:sldId id="269" r:id="rId13"/>
    <p:sldId id="268" r:id="rId14"/>
    <p:sldId id="270" r:id="rId15"/>
    <p:sldId id="271" r:id="rId16"/>
    <p:sldId id="272" r:id="rId17"/>
    <p:sldId id="273" r:id="rId18"/>
    <p:sldId id="274" r:id="rId19"/>
    <p:sldId id="27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E928BEF-3A53-4176-A45A-1C3FCAB1E4BB}" type="datetimeFigureOut">
              <a:rPr lang="en-GB" smtClean="0"/>
              <a:t>12/02/2021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1692937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E928BEF-3A53-4176-A45A-1C3FCAB1E4BB}" type="datetimeFigureOut">
              <a:rPr lang="en-GB" smtClean="0"/>
              <a:t>12/02/2021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2930565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E928BEF-3A53-4176-A45A-1C3FCAB1E4BB}" type="datetimeFigureOut">
              <a:rPr lang="en-GB" smtClean="0"/>
              <a:t>12/02/2021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1038824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E928BEF-3A53-4176-A45A-1C3FCAB1E4BB}" type="datetimeFigureOut">
              <a:rPr lang="en-GB" smtClean="0"/>
              <a:t>12/02/2021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466497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E928BEF-3A53-4176-A45A-1C3FCAB1E4BB}" type="datetimeFigureOut">
              <a:rPr lang="en-GB" smtClean="0"/>
              <a:t>12/02/2021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302631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8E928BEF-3A53-4176-A45A-1C3FCAB1E4BB}" type="datetimeFigureOut">
              <a:rPr lang="en-GB" smtClean="0"/>
              <a:t>12/02/2021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3957066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8E928BEF-3A53-4176-A45A-1C3FCAB1E4BB}" type="datetimeFigureOut">
              <a:rPr lang="en-GB" smtClean="0"/>
              <a:t>12/02/2021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2391895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8E928BEF-3A53-4176-A45A-1C3FCAB1E4BB}" type="datetimeFigureOut">
              <a:rPr lang="en-GB" smtClean="0"/>
              <a:t>12/02/2021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2119807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928BEF-3A53-4176-A45A-1C3FCAB1E4BB}" type="datetimeFigureOut">
              <a:rPr lang="en-GB" smtClean="0"/>
              <a:t>12/02/2021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158225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E928BEF-3A53-4176-A45A-1C3FCAB1E4BB}" type="datetimeFigureOut">
              <a:rPr lang="en-GB" smtClean="0"/>
              <a:t>12/02/2021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25601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E928BEF-3A53-4176-A45A-1C3FCAB1E4BB}" type="datetimeFigureOut">
              <a:rPr lang="en-GB" smtClean="0"/>
              <a:t>12/02/2021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5D55222-5724-4390-92FD-B22B4B79BEA7}" type="slidenum">
              <a:rPr lang="en-GB" smtClean="0"/>
              <a:t>‹#›</a:t>
            </a:fld>
            <a:endParaRPr lang="en-GB"/>
          </a:p>
        </p:txBody>
      </p:sp>
    </p:spTree>
    <p:extLst>
      <p:ext uri="{BB962C8B-B14F-4D97-AF65-F5344CB8AC3E}">
        <p14:creationId xmlns:p14="http://schemas.microsoft.com/office/powerpoint/2010/main" val="3032050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49000"/>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928BEF-3A53-4176-A45A-1C3FCAB1E4BB}" type="datetimeFigureOut">
              <a:rPr lang="en-GB" smtClean="0"/>
              <a:t>12/02/2021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D55222-5724-4390-92FD-B22B4B79BEA7}" type="slidenum">
              <a:rPr lang="en-GB" smtClean="0"/>
              <a:t>‹#›</a:t>
            </a:fld>
            <a:endParaRPr lang="en-GB"/>
          </a:p>
        </p:txBody>
      </p:sp>
    </p:spTree>
    <p:extLst>
      <p:ext uri="{BB962C8B-B14F-4D97-AF65-F5344CB8AC3E}">
        <p14:creationId xmlns:p14="http://schemas.microsoft.com/office/powerpoint/2010/main" val="508187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hyperlink" Target="https://www.loom.com/share/58a941464300403eb6a55888e6301bca"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playlist?list=PLyCLoPd4VxBuS4UeyHMccVAjpWaNbGomt" TargetMode="External"/><Relationship Id="rId2" Type="http://schemas.openxmlformats.org/officeDocument/2006/relationships/hyperlink" Target="https://www.jumpstartjonny.co.uk/home" TargetMode="External"/><Relationship Id="rId1" Type="http://schemas.openxmlformats.org/officeDocument/2006/relationships/slideLayout" Target="../slideLayouts/slideLayout2.xml"/><Relationship Id="rId5" Type="http://schemas.openxmlformats.org/officeDocument/2006/relationships/hyperlink" Target="https://www.youtube.com/channel/UC0Vlhde7N5uGDIFXXWWEbFQ" TargetMode="External"/><Relationship Id="rId4" Type="http://schemas.openxmlformats.org/officeDocument/2006/relationships/hyperlink" Target="https://www.youtube.com/c/CosmicKidsYoga/video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loom.com/share/651b501cd4ff40b59dd3cdc6bc8a2503"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58887" y="2345634"/>
            <a:ext cx="8309113" cy="1071563"/>
          </a:xfrm>
          <a:solidFill>
            <a:schemeClr val="accent2">
              <a:lumMod val="20000"/>
              <a:lumOff val="80000"/>
            </a:schemeClr>
          </a:solidFill>
        </p:spPr>
        <p:txBody>
          <a:bodyPr/>
          <a:lstStyle/>
          <a:p>
            <a:r>
              <a:rPr lang="en-US" dirty="0" smtClean="0">
                <a:latin typeface="Century Gothic" panose="020B0502020202020204" pitchFamily="34" charset="0"/>
              </a:rPr>
              <a:t>PSHE- Healthy Lifestyle</a:t>
            </a:r>
            <a:endParaRPr lang="en-GB" dirty="0">
              <a:latin typeface="Century Gothic" panose="020B0502020202020204" pitchFamily="34" charset="0"/>
            </a:endParaRPr>
          </a:p>
        </p:txBody>
      </p:sp>
    </p:spTree>
    <p:extLst>
      <p:ext uri="{BB962C8B-B14F-4D97-AF65-F5344CB8AC3E}">
        <p14:creationId xmlns:p14="http://schemas.microsoft.com/office/powerpoint/2010/main" val="2058889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Sleep</a:t>
            </a:r>
            <a:endParaRPr lang="en-GB" dirty="0">
              <a:latin typeface="Century Gothic" panose="020B0502020202020204" pitchFamily="34" charset="0"/>
            </a:endParaRPr>
          </a:p>
        </p:txBody>
      </p:sp>
      <p:pic>
        <p:nvPicPr>
          <p:cNvPr id="5" name="Picture 4" descr="Lack of sleep ups depression risk in kids later in lif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7038" y="1325880"/>
            <a:ext cx="5006340" cy="3337560"/>
          </a:xfrm>
          <a:prstGeom prst="rect">
            <a:avLst/>
          </a:prstGeom>
        </p:spPr>
      </p:pic>
      <p:sp>
        <p:nvSpPr>
          <p:cNvPr id="8" name="TextBox 7"/>
          <p:cNvSpPr txBox="1"/>
          <p:nvPr/>
        </p:nvSpPr>
        <p:spPr>
          <a:xfrm>
            <a:off x="321240" y="1712290"/>
            <a:ext cx="5635778" cy="4893647"/>
          </a:xfrm>
          <a:prstGeom prst="rect">
            <a:avLst/>
          </a:prstGeom>
          <a:solidFill>
            <a:schemeClr val="accent4">
              <a:lumMod val="20000"/>
              <a:lumOff val="80000"/>
            </a:schemeClr>
          </a:solidFill>
        </p:spPr>
        <p:txBody>
          <a:bodyPr wrap="square" rtlCol="0">
            <a:spAutoFit/>
          </a:bodyPr>
          <a:lstStyle/>
          <a:p>
            <a:r>
              <a:rPr lang="en-US" sz="2400" b="1" dirty="0" smtClean="0">
                <a:latin typeface="Century Gothic" panose="020B0502020202020204" pitchFamily="34" charset="0"/>
              </a:rPr>
              <a:t>Go back to the  ‘Sleep-Starting point’ activity</a:t>
            </a:r>
          </a:p>
          <a:p>
            <a:endParaRPr lang="en-US" sz="2400" dirty="0" smtClean="0">
              <a:latin typeface="Century Gothic" panose="020B0502020202020204" pitchFamily="34" charset="0"/>
            </a:endParaRPr>
          </a:p>
          <a:p>
            <a:r>
              <a:rPr lang="en-US" sz="2400" dirty="0" smtClean="0">
                <a:latin typeface="Century Gothic" panose="020B0502020202020204" pitchFamily="34" charset="0"/>
                <a:ea typeface="Lato" panose="020F0502020204030203" pitchFamily="34" charset="0"/>
                <a:cs typeface="Lato" panose="020F0502020204030203" pitchFamily="34" charset="0"/>
              </a:rPr>
              <a:t>Use a different </a:t>
            </a:r>
            <a:r>
              <a:rPr lang="en-US" sz="2400" dirty="0" err="1" smtClean="0">
                <a:solidFill>
                  <a:srgbClr val="FF0000"/>
                </a:solidFill>
                <a:latin typeface="Century Gothic" panose="020B0502020202020204" pitchFamily="34" charset="0"/>
                <a:ea typeface="Lato" panose="020F0502020204030203" pitchFamily="34" charset="0"/>
                <a:cs typeface="Lato" panose="020F0502020204030203" pitchFamily="34" charset="0"/>
              </a:rPr>
              <a:t>c</a:t>
            </a:r>
            <a:r>
              <a:rPr lang="en-US" sz="2400" dirty="0" err="1" smtClean="0">
                <a:solidFill>
                  <a:srgbClr val="0070C0"/>
                </a:solidFill>
                <a:latin typeface="Century Gothic" panose="020B0502020202020204" pitchFamily="34" charset="0"/>
                <a:ea typeface="Lato" panose="020F0502020204030203" pitchFamily="34" charset="0"/>
                <a:cs typeface="Lato" panose="020F0502020204030203" pitchFamily="34" charset="0"/>
              </a:rPr>
              <a:t>o</a:t>
            </a:r>
            <a:r>
              <a:rPr lang="en-US" sz="2400" dirty="0" err="1" smtClean="0">
                <a:solidFill>
                  <a:srgbClr val="00B050"/>
                </a:solidFill>
                <a:latin typeface="Century Gothic" panose="020B0502020202020204" pitchFamily="34" charset="0"/>
                <a:ea typeface="Lato" panose="020F0502020204030203" pitchFamily="34" charset="0"/>
                <a:cs typeface="Lato" panose="020F0502020204030203" pitchFamily="34" charset="0"/>
              </a:rPr>
              <a:t>l</a:t>
            </a:r>
            <a:r>
              <a:rPr lang="en-US" sz="2400" dirty="0" err="1" smtClean="0">
                <a:solidFill>
                  <a:srgbClr val="FFC000"/>
                </a:solidFill>
                <a:latin typeface="Century Gothic" panose="020B0502020202020204" pitchFamily="34" charset="0"/>
                <a:ea typeface="Lato" panose="020F0502020204030203" pitchFamily="34" charset="0"/>
                <a:cs typeface="Lato" panose="020F0502020204030203" pitchFamily="34" charset="0"/>
              </a:rPr>
              <a:t>o</a:t>
            </a:r>
            <a:r>
              <a:rPr lang="en-US" sz="2400" dirty="0" err="1" smtClean="0">
                <a:solidFill>
                  <a:srgbClr val="00B050"/>
                </a:solidFill>
                <a:latin typeface="Century Gothic" panose="020B0502020202020204" pitchFamily="34" charset="0"/>
                <a:ea typeface="Lato" panose="020F0502020204030203" pitchFamily="34" charset="0"/>
                <a:cs typeface="Lato" panose="020F0502020204030203" pitchFamily="34" charset="0"/>
              </a:rPr>
              <a:t>u</a:t>
            </a:r>
            <a:r>
              <a:rPr lang="en-US" sz="2400" dirty="0" err="1" smtClean="0">
                <a:solidFill>
                  <a:srgbClr val="002060"/>
                </a:solidFill>
                <a:latin typeface="Century Gothic" panose="020B0502020202020204" pitchFamily="34" charset="0"/>
                <a:ea typeface="Lato" panose="020F0502020204030203" pitchFamily="34" charset="0"/>
                <a:cs typeface="Lato" panose="020F0502020204030203" pitchFamily="34" charset="0"/>
              </a:rPr>
              <a:t>r</a:t>
            </a:r>
            <a:r>
              <a:rPr lang="en-US" sz="2400" dirty="0" smtClean="0">
                <a:latin typeface="Century Gothic" panose="020B0502020202020204" pitchFamily="34" charset="0"/>
                <a:ea typeface="Lato" panose="020F0502020204030203" pitchFamily="34" charset="0"/>
                <a:cs typeface="Lato" panose="020F0502020204030203" pitchFamily="34" charset="0"/>
              </a:rPr>
              <a:t> pen or pencil to add to your draw and write…</a:t>
            </a:r>
            <a:endParaRPr lang="en-GB" sz="2400" dirty="0" smtClean="0">
              <a:latin typeface="Century Gothic" panose="020B0502020202020204" pitchFamily="34" charset="0"/>
              <a:ea typeface="Lato" panose="020F0502020204030203" pitchFamily="34" charset="0"/>
              <a:cs typeface="Lato" panose="020F0502020204030203" pitchFamily="34" charset="0"/>
            </a:endParaRPr>
          </a:p>
          <a:p>
            <a:endParaRPr lang="en-US" sz="2400" dirty="0">
              <a:latin typeface="Century Gothic" panose="020B0502020202020204" pitchFamily="34" charset="0"/>
            </a:endParaRPr>
          </a:p>
          <a:p>
            <a:r>
              <a:rPr lang="en-US" sz="2400" dirty="0" smtClean="0">
                <a:latin typeface="Century Gothic" panose="020B0502020202020204" pitchFamily="34" charset="0"/>
              </a:rPr>
              <a:t>Is there anything that you would like to change about your pictures or writing?</a:t>
            </a:r>
          </a:p>
          <a:p>
            <a:endParaRPr lang="en-US" sz="2400" dirty="0" smtClean="0">
              <a:latin typeface="Century Gothic" panose="020B0502020202020204" pitchFamily="34" charset="0"/>
            </a:endParaRPr>
          </a:p>
          <a:p>
            <a:r>
              <a:rPr lang="en-US" sz="2400" dirty="0" smtClean="0">
                <a:latin typeface="Century Gothic" panose="020B0502020202020204" pitchFamily="34" charset="0"/>
              </a:rPr>
              <a:t>Is there anything you would like to add to your pictures or writing?</a:t>
            </a:r>
          </a:p>
          <a:p>
            <a:endParaRPr lang="en-US" sz="2400" dirty="0" smtClean="0">
              <a:latin typeface="Century Gothic" panose="020B0502020202020204" pitchFamily="34" charset="0"/>
            </a:endParaRPr>
          </a:p>
        </p:txBody>
      </p:sp>
      <p:sp>
        <p:nvSpPr>
          <p:cNvPr id="9" name="Cloud Callout 8"/>
          <p:cNvSpPr/>
          <p:nvPr/>
        </p:nvSpPr>
        <p:spPr>
          <a:xfrm>
            <a:off x="7529804" y="3838264"/>
            <a:ext cx="3480688" cy="2371591"/>
          </a:xfrm>
          <a:prstGeom prst="cloudCallout">
            <a:avLst>
              <a:gd name="adj1" fmla="val 59791"/>
              <a:gd name="adj2" fmla="val 60925"/>
            </a:avLst>
          </a:prstGeom>
          <a:solidFill>
            <a:srgbClr val="B888DC"/>
          </a:solidFill>
          <a:ln>
            <a:solidFill>
              <a:srgbClr val="B888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Lato" panose="020B0604020202020204" charset="0"/>
                <a:ea typeface="Lato" panose="020B0604020202020204" charset="0"/>
                <a:cs typeface="Lato" panose="020B0604020202020204" charset="0"/>
              </a:rPr>
              <a:t>Can you think of one new thing that you will try when you need help to get to sleep?</a:t>
            </a:r>
            <a:endParaRPr lang="en-GB" dirty="0"/>
          </a:p>
        </p:txBody>
      </p:sp>
    </p:spTree>
    <p:extLst>
      <p:ext uri="{BB962C8B-B14F-4D97-AF65-F5344CB8AC3E}">
        <p14:creationId xmlns:p14="http://schemas.microsoft.com/office/powerpoint/2010/main" val="1841147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chemeClr val="accent4">
              <a:lumMod val="20000"/>
              <a:lumOff val="80000"/>
            </a:schemeClr>
          </a:solidFill>
        </p:spPr>
        <p:txBody>
          <a:bodyPr/>
          <a:lstStyle/>
          <a:p>
            <a:r>
              <a:rPr lang="en-GB" b="1" dirty="0" smtClean="0">
                <a:latin typeface="Century Gothic" panose="020B0502020202020204" pitchFamily="34" charset="0"/>
                <a:ea typeface="Lato" panose="020B0604020202020204" charset="0"/>
                <a:cs typeface="Lato" panose="020B0604020202020204" charset="0"/>
              </a:rPr>
              <a:t>Miss Williams </a:t>
            </a:r>
            <a:r>
              <a:rPr lang="en-GB" b="1" dirty="0">
                <a:latin typeface="Century Gothic" panose="020B0502020202020204" pitchFamily="34" charset="0"/>
                <a:ea typeface="Lato" panose="020B0604020202020204" charset="0"/>
                <a:cs typeface="Lato" panose="020B0604020202020204" charset="0"/>
              </a:rPr>
              <a:t>has woken up in the middle of the night because she has had a bad dream.  </a:t>
            </a:r>
          </a:p>
          <a:p>
            <a:endParaRPr lang="en-GB" b="1" dirty="0">
              <a:latin typeface="Century Gothic" panose="020B0502020202020204" pitchFamily="34" charset="0"/>
              <a:ea typeface="Lato" panose="020B0604020202020204" charset="0"/>
              <a:cs typeface="Lato" panose="020B0604020202020204" charset="0"/>
            </a:endParaRPr>
          </a:p>
          <a:p>
            <a:pPr marL="914400" lvl="1" indent="-457200"/>
            <a:r>
              <a:rPr lang="en-GB" sz="2800" dirty="0" smtClean="0">
                <a:latin typeface="Century Gothic" panose="020B0502020202020204" pitchFamily="34" charset="0"/>
                <a:ea typeface="Lato" panose="020B0604020202020204" charset="0"/>
                <a:cs typeface="Lato" panose="020B0604020202020204" charset="0"/>
              </a:rPr>
              <a:t>What ideas do you have to help her feel better?</a:t>
            </a:r>
          </a:p>
          <a:p>
            <a:pPr marL="742950" lvl="1" indent="-285750"/>
            <a:endParaRPr lang="en-GB" dirty="0" smtClean="0">
              <a:latin typeface="Century Gothic" panose="020B0502020202020204" pitchFamily="34" charset="0"/>
              <a:ea typeface="Lato" panose="020B0604020202020204" charset="0"/>
              <a:cs typeface="Lato" panose="020B0604020202020204" charset="0"/>
            </a:endParaRPr>
          </a:p>
          <a:p>
            <a:pPr marL="914400" lvl="1" indent="-457200"/>
            <a:r>
              <a:rPr lang="en-GB" sz="2800" dirty="0" smtClean="0">
                <a:latin typeface="Century Gothic" panose="020B0502020202020204" pitchFamily="34" charset="0"/>
                <a:ea typeface="Lato" panose="020B0604020202020204" charset="0"/>
                <a:cs typeface="Lato" panose="020B0604020202020204" charset="0"/>
              </a:rPr>
              <a:t>What ideas do you have that could help her to go back to sleep? </a:t>
            </a:r>
            <a:endParaRPr lang="en-GB" sz="2800" dirty="0">
              <a:latin typeface="Century Gothic" panose="020B0502020202020204" pitchFamily="34" charset="0"/>
              <a:ea typeface="Lato" panose="020B0604020202020204" charset="0"/>
              <a:cs typeface="Lato" panose="020B0604020202020204" charset="0"/>
            </a:endParaRPr>
          </a:p>
        </p:txBody>
      </p:sp>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Help </a:t>
            </a:r>
            <a:r>
              <a:rPr lang="en-US" dirty="0" smtClean="0">
                <a:latin typeface="Century Gothic" panose="020B0502020202020204" pitchFamily="34" charset="0"/>
              </a:rPr>
              <a:t>Miss Williams </a:t>
            </a:r>
            <a:r>
              <a:rPr lang="en-US" dirty="0" smtClean="0">
                <a:latin typeface="Century Gothic" panose="020B0502020202020204" pitchFamily="34" charset="0"/>
              </a:rPr>
              <a:t>get back to sleep. </a:t>
            </a:r>
            <a:endParaRPr lang="en-GB" dirty="0">
              <a:latin typeface="Century Gothic" panose="020B0502020202020204" pitchFamily="34" charset="0"/>
            </a:endParaRPr>
          </a:p>
        </p:txBody>
      </p:sp>
    </p:spTree>
    <p:extLst>
      <p:ext uri="{BB962C8B-B14F-4D97-AF65-F5344CB8AC3E}">
        <p14:creationId xmlns:p14="http://schemas.microsoft.com/office/powerpoint/2010/main" val="20799065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rot="20585680">
            <a:off x="-195795" y="347138"/>
            <a:ext cx="2972215" cy="3934374"/>
          </a:xfrm>
          <a:prstGeom prst="rect">
            <a:avLst/>
          </a:prstGeom>
        </p:spPr>
      </p:pic>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Task: Write </a:t>
            </a:r>
            <a:r>
              <a:rPr lang="en-US" dirty="0">
                <a:latin typeface="Century Gothic" panose="020B0502020202020204" pitchFamily="34" charset="0"/>
              </a:rPr>
              <a:t>y</a:t>
            </a:r>
            <a:r>
              <a:rPr lang="en-US" dirty="0" smtClean="0">
                <a:latin typeface="Century Gothic" panose="020B0502020202020204" pitchFamily="34" charset="0"/>
              </a:rPr>
              <a:t>our perfect bedtime routine</a:t>
            </a:r>
            <a:endParaRPr lang="en-GB" dirty="0">
              <a:latin typeface="Century Gothic" panose="020B0502020202020204" pitchFamily="34" charset="0"/>
            </a:endParaRPr>
          </a:p>
        </p:txBody>
      </p:sp>
      <p:pic>
        <p:nvPicPr>
          <p:cNvPr id="6" name="Picture 5"/>
          <p:cNvPicPr>
            <a:picLocks noChangeAspect="1"/>
          </p:cNvPicPr>
          <p:nvPr/>
        </p:nvPicPr>
        <p:blipFill>
          <a:blip r:embed="rId3"/>
          <a:stretch>
            <a:fillRect/>
          </a:stretch>
        </p:blipFill>
        <p:spPr>
          <a:xfrm rot="885519">
            <a:off x="9118894" y="1496848"/>
            <a:ext cx="3000794" cy="3896269"/>
          </a:xfrm>
          <a:prstGeom prst="rect">
            <a:avLst/>
          </a:prstGeom>
        </p:spPr>
      </p:pic>
      <p:pic>
        <p:nvPicPr>
          <p:cNvPr id="7" name="Picture 6"/>
          <p:cNvPicPr>
            <a:picLocks noChangeAspect="1"/>
          </p:cNvPicPr>
          <p:nvPr/>
        </p:nvPicPr>
        <p:blipFill>
          <a:blip r:embed="rId4"/>
          <a:stretch>
            <a:fillRect/>
          </a:stretch>
        </p:blipFill>
        <p:spPr>
          <a:xfrm>
            <a:off x="4702711" y="1574031"/>
            <a:ext cx="2819794" cy="4039164"/>
          </a:xfrm>
          <a:prstGeom prst="rect">
            <a:avLst/>
          </a:prstGeom>
        </p:spPr>
      </p:pic>
      <p:pic>
        <p:nvPicPr>
          <p:cNvPr id="8" name="Picture 7"/>
          <p:cNvPicPr>
            <a:picLocks noChangeAspect="1"/>
          </p:cNvPicPr>
          <p:nvPr/>
        </p:nvPicPr>
        <p:blipFill>
          <a:blip r:embed="rId5"/>
          <a:stretch>
            <a:fillRect/>
          </a:stretch>
        </p:blipFill>
        <p:spPr>
          <a:xfrm>
            <a:off x="1045998" y="4065740"/>
            <a:ext cx="3316996" cy="2506883"/>
          </a:xfrm>
          <a:prstGeom prst="rect">
            <a:avLst/>
          </a:prstGeom>
        </p:spPr>
      </p:pic>
    </p:spTree>
    <p:extLst>
      <p:ext uri="{BB962C8B-B14F-4D97-AF65-F5344CB8AC3E}">
        <p14:creationId xmlns:p14="http://schemas.microsoft.com/office/powerpoint/2010/main" val="36969486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58887" y="1619794"/>
            <a:ext cx="8309113" cy="1797403"/>
          </a:xfrm>
          <a:prstGeom prst="rect">
            <a:avLst/>
          </a:prstGeom>
          <a:solidFill>
            <a:schemeClr val="accent2">
              <a:lumMod val="20000"/>
              <a:lumOff val="80000"/>
            </a:schemeClr>
          </a:solidFill>
        </p:spPr>
        <p:txBody>
          <a:bodyPr vert="horz" lIns="91440" tIns="45720" rIns="91440" bIns="45720" rtlCol="0" anchor="ctr">
            <a:normAutofit fontScale="5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10000" dirty="0" smtClean="0">
              <a:latin typeface="Century Gothic" panose="020B0502020202020204" pitchFamily="34" charset="0"/>
            </a:endParaRPr>
          </a:p>
          <a:p>
            <a:pPr algn="ctr"/>
            <a:r>
              <a:rPr lang="en-US" sz="10000" dirty="0" smtClean="0">
                <a:latin typeface="Century Gothic" panose="020B0502020202020204" pitchFamily="34" charset="0"/>
              </a:rPr>
              <a:t>Lesson 2 – exercising</a:t>
            </a:r>
          </a:p>
          <a:p>
            <a:pPr algn="ctr"/>
            <a:r>
              <a:rPr lang="en-US" u="sng" dirty="0">
                <a:hlinkClick r:id="rId2"/>
              </a:rPr>
              <a:t>https://www.loom.com/share/58a941464300403eb6a55888e6301bca</a:t>
            </a:r>
            <a:r>
              <a:rPr lang="en-US" dirty="0"/>
              <a:t> </a:t>
            </a:r>
            <a:endParaRPr lang="en-GB" dirty="0"/>
          </a:p>
          <a:p>
            <a:pPr algn="ctr"/>
            <a:endParaRPr lang="en-GB" dirty="0">
              <a:latin typeface="Century Gothic" panose="020B0502020202020204" pitchFamily="34" charset="0"/>
            </a:endParaRPr>
          </a:p>
        </p:txBody>
      </p:sp>
    </p:spTree>
    <p:extLst>
      <p:ext uri="{BB962C8B-B14F-4D97-AF65-F5344CB8AC3E}">
        <p14:creationId xmlns:p14="http://schemas.microsoft.com/office/powerpoint/2010/main" val="28779521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What does being physically healthy mean?</a:t>
            </a:r>
            <a:endParaRPr lang="en-GB" dirty="0">
              <a:latin typeface="Century Gothic" panose="020B0502020202020204" pitchFamily="34" charset="0"/>
            </a:endParaRPr>
          </a:p>
        </p:txBody>
      </p:sp>
      <p:sp>
        <p:nvSpPr>
          <p:cNvPr id="5" name="Cloud Callout 4"/>
          <p:cNvSpPr/>
          <p:nvPr/>
        </p:nvSpPr>
        <p:spPr>
          <a:xfrm>
            <a:off x="8719929" y="1053855"/>
            <a:ext cx="3472071" cy="2027583"/>
          </a:xfrm>
          <a:prstGeom prst="cloudCallout">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Century Gothic" panose="020B0502020202020204" pitchFamily="34" charset="0"/>
              </a:rPr>
              <a:t>E</a:t>
            </a:r>
            <a:r>
              <a:rPr lang="en-US" sz="3200" dirty="0" smtClean="0">
                <a:solidFill>
                  <a:schemeClr val="tx1"/>
                </a:solidFill>
                <a:latin typeface="Century Gothic" panose="020B0502020202020204" pitchFamily="34" charset="0"/>
              </a:rPr>
              <a:t>xercising</a:t>
            </a:r>
            <a:endParaRPr lang="en-GB" dirty="0">
              <a:solidFill>
                <a:schemeClr val="tx1"/>
              </a:solidFill>
              <a:latin typeface="Century Gothic" panose="020B0502020202020204" pitchFamily="34" charset="0"/>
            </a:endParaRPr>
          </a:p>
        </p:txBody>
      </p:sp>
      <p:sp>
        <p:nvSpPr>
          <p:cNvPr id="6" name="Cloud Callout 5"/>
          <p:cNvSpPr/>
          <p:nvPr/>
        </p:nvSpPr>
        <p:spPr>
          <a:xfrm>
            <a:off x="0" y="1053856"/>
            <a:ext cx="3472071" cy="2027583"/>
          </a:xfrm>
          <a:prstGeom prst="cloudCallout">
            <a:avLst>
              <a:gd name="adj1" fmla="val 46724"/>
              <a:gd name="adj2" fmla="val 63154"/>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Being active</a:t>
            </a:r>
            <a:endParaRPr lang="en-GB" dirty="0">
              <a:solidFill>
                <a:schemeClr val="tx1"/>
              </a:solidFill>
              <a:latin typeface="Century Gothic" panose="020B0502020202020204" pitchFamily="34" charset="0"/>
            </a:endParaRPr>
          </a:p>
        </p:txBody>
      </p:sp>
      <p:sp>
        <p:nvSpPr>
          <p:cNvPr id="7" name="Cloud Callout 6"/>
          <p:cNvSpPr/>
          <p:nvPr/>
        </p:nvSpPr>
        <p:spPr>
          <a:xfrm>
            <a:off x="0" y="4250944"/>
            <a:ext cx="3472071" cy="2223466"/>
          </a:xfrm>
          <a:prstGeom prst="cloudCallout">
            <a:avLst>
              <a:gd name="adj1" fmla="val 62755"/>
              <a:gd name="adj2" fmla="val 11520"/>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Not too much time on screens</a:t>
            </a:r>
            <a:endParaRPr lang="en-GB" dirty="0">
              <a:solidFill>
                <a:schemeClr val="tx1"/>
              </a:solidFill>
              <a:latin typeface="Century Gothic" panose="020B0502020202020204" pitchFamily="34" charset="0"/>
            </a:endParaRPr>
          </a:p>
        </p:txBody>
      </p:sp>
      <p:sp>
        <p:nvSpPr>
          <p:cNvPr id="8" name="Cloud Callout 7"/>
          <p:cNvSpPr/>
          <p:nvPr/>
        </p:nvSpPr>
        <p:spPr>
          <a:xfrm>
            <a:off x="4081663" y="1325879"/>
            <a:ext cx="4370006" cy="2672135"/>
          </a:xfrm>
          <a:prstGeom prst="cloudCallout">
            <a:avLst>
              <a:gd name="adj1" fmla="val 62755"/>
              <a:gd name="adj2" fmla="val 11520"/>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Choosing to walk more rather than getting in the car</a:t>
            </a:r>
            <a:endParaRPr lang="en-GB" dirty="0">
              <a:solidFill>
                <a:schemeClr val="tx1"/>
              </a:solidFill>
              <a:latin typeface="Century Gothic" panose="020B0502020202020204" pitchFamily="34" charset="0"/>
            </a:endParaRPr>
          </a:p>
        </p:txBody>
      </p:sp>
      <p:sp>
        <p:nvSpPr>
          <p:cNvPr id="9" name="Cloud Callout 8"/>
          <p:cNvSpPr/>
          <p:nvPr/>
        </p:nvSpPr>
        <p:spPr>
          <a:xfrm>
            <a:off x="7854186" y="4432059"/>
            <a:ext cx="3472071" cy="2223466"/>
          </a:xfrm>
          <a:prstGeom prst="cloudCallout">
            <a:avLst>
              <a:gd name="adj1" fmla="val 62755"/>
              <a:gd name="adj2" fmla="val 11520"/>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Daily exercise</a:t>
            </a:r>
            <a:endParaRPr lang="en-GB" dirty="0">
              <a:solidFill>
                <a:schemeClr val="tx1"/>
              </a:solidFill>
              <a:latin typeface="Century Gothic" panose="020B0502020202020204" pitchFamily="34" charset="0"/>
            </a:endParaRPr>
          </a:p>
        </p:txBody>
      </p:sp>
      <p:sp>
        <p:nvSpPr>
          <p:cNvPr id="10" name="Cloud Callout 9"/>
          <p:cNvSpPr/>
          <p:nvPr/>
        </p:nvSpPr>
        <p:spPr>
          <a:xfrm>
            <a:off x="4081663" y="4494497"/>
            <a:ext cx="3472071" cy="2223466"/>
          </a:xfrm>
          <a:prstGeom prst="cloudCallout">
            <a:avLst>
              <a:gd name="adj1" fmla="val 34129"/>
              <a:gd name="adj2" fmla="val -66558"/>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Taking breaks</a:t>
            </a:r>
            <a:endParaRPr lang="en-GB"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7566413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8308" y="1564252"/>
            <a:ext cx="5011783" cy="4893647"/>
          </a:xfrm>
          <a:prstGeom prst="rect">
            <a:avLst/>
          </a:prstGeom>
          <a:solidFill>
            <a:schemeClr val="accent4">
              <a:lumMod val="20000"/>
              <a:lumOff val="80000"/>
            </a:schemeClr>
          </a:solidFill>
        </p:spPr>
        <p:txBody>
          <a:bodyPr wrap="square">
            <a:spAutoFit/>
          </a:bodyPr>
          <a:lstStyle/>
          <a:p>
            <a:r>
              <a:rPr lang="en-US" sz="2400" dirty="0" smtClean="0">
                <a:latin typeface="Century Gothic" panose="020B0502020202020204" pitchFamily="34" charset="0"/>
              </a:rPr>
              <a:t>Doing regular exercise will help us all feel great and keep our bodies strong! </a:t>
            </a:r>
          </a:p>
          <a:p>
            <a:endParaRPr lang="en-US" sz="2400" dirty="0" smtClean="0">
              <a:latin typeface="Century Gothic" panose="020B0502020202020204" pitchFamily="34" charset="0"/>
            </a:endParaRPr>
          </a:p>
          <a:p>
            <a:r>
              <a:rPr lang="en-US" sz="2400" dirty="0" smtClean="0">
                <a:latin typeface="Century Gothic" panose="020B0502020202020204" pitchFamily="34" charset="0"/>
              </a:rPr>
              <a:t>Our hearts need to be kept </a:t>
            </a:r>
            <a:br>
              <a:rPr lang="en-US" sz="2400" dirty="0" smtClean="0">
                <a:latin typeface="Century Gothic" panose="020B0502020202020204" pitchFamily="34" charset="0"/>
              </a:rPr>
            </a:br>
            <a:r>
              <a:rPr lang="en-US" sz="2400" dirty="0" smtClean="0">
                <a:latin typeface="Century Gothic" panose="020B0502020202020204" pitchFamily="34" charset="0"/>
              </a:rPr>
              <a:t>active and pumping.</a:t>
            </a:r>
          </a:p>
          <a:p>
            <a:endParaRPr lang="en-US" sz="2400" dirty="0" smtClean="0">
              <a:latin typeface="Century Gothic" panose="020B0502020202020204" pitchFamily="34" charset="0"/>
            </a:endParaRPr>
          </a:p>
          <a:p>
            <a:r>
              <a:rPr lang="en-US" sz="2400" dirty="0" smtClean="0">
                <a:latin typeface="Century Gothic" panose="020B0502020202020204" pitchFamily="34" charset="0"/>
              </a:rPr>
              <a:t>Exercise also burns fat.</a:t>
            </a:r>
          </a:p>
          <a:p>
            <a:endParaRPr lang="en-US" sz="2400" dirty="0">
              <a:latin typeface="Century Gothic" panose="020B0502020202020204" pitchFamily="34" charset="0"/>
            </a:endParaRPr>
          </a:p>
          <a:p>
            <a:r>
              <a:rPr lang="en-US" sz="2400" dirty="0" smtClean="0">
                <a:latin typeface="Century Gothic" panose="020B0502020202020204" pitchFamily="34" charset="0"/>
              </a:rPr>
              <a:t>It gives us a break from our work and makes us more motivated to go back and complete the work.</a:t>
            </a:r>
            <a:endParaRPr lang="en-US" sz="2400" dirty="0">
              <a:latin typeface="Century Gothic" panose="020B0502020202020204" pitchFamily="34" charset="0"/>
            </a:endParaRPr>
          </a:p>
        </p:txBody>
      </p:sp>
      <p:sp>
        <p:nvSpPr>
          <p:cNvPr id="6"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Exercising is FUN!</a:t>
            </a:r>
            <a:endParaRPr lang="en-GB" dirty="0">
              <a:latin typeface="Century Gothic" panose="020B0502020202020204" pitchFamily="34" charset="0"/>
            </a:endParaRPr>
          </a:p>
        </p:txBody>
      </p:sp>
      <p:grpSp>
        <p:nvGrpSpPr>
          <p:cNvPr id="7" name="Group 6"/>
          <p:cNvGrpSpPr>
            <a:grpSpLocks/>
          </p:cNvGrpSpPr>
          <p:nvPr/>
        </p:nvGrpSpPr>
        <p:grpSpPr bwMode="auto">
          <a:xfrm>
            <a:off x="6985635" y="1810908"/>
            <a:ext cx="4898136" cy="4784100"/>
            <a:chOff x="5034321" y="2253337"/>
            <a:chExt cx="4898414" cy="4780552"/>
          </a:xfrm>
          <a:solidFill>
            <a:schemeClr val="accent4">
              <a:lumMod val="20000"/>
              <a:lumOff val="80000"/>
            </a:schemeClr>
          </a:solidFill>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034321" y="2253337"/>
              <a:ext cx="2497571" cy="2963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970093" y="4260322"/>
              <a:ext cx="1962642" cy="277356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3572976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Ways to stay active:</a:t>
            </a:r>
            <a:endParaRPr lang="en-GB" dirty="0">
              <a:latin typeface="Century Gothic" panose="020B0502020202020204" pitchFamily="34" charset="0"/>
            </a:endParaRPr>
          </a:p>
        </p:txBody>
      </p:sp>
      <p:grpSp>
        <p:nvGrpSpPr>
          <p:cNvPr id="5" name="Group 4"/>
          <p:cNvGrpSpPr>
            <a:grpSpLocks/>
          </p:cNvGrpSpPr>
          <p:nvPr/>
        </p:nvGrpSpPr>
        <p:grpSpPr bwMode="auto">
          <a:xfrm>
            <a:off x="4924862" y="2019758"/>
            <a:ext cx="2892811" cy="3837781"/>
            <a:chOff x="3349271" y="1837522"/>
            <a:chExt cx="2445457" cy="3331110"/>
          </a:xfrm>
        </p:grpSpPr>
        <p:sp>
          <p:nvSpPr>
            <p:cNvPr id="14" name="Rounded Rectangle 13">
              <a:extLst>
                <a:ext uri="{FF2B5EF4-FFF2-40B4-BE49-F238E27FC236}">
                  <a16:creationId xmlns:a16="http://schemas.microsoft.com/office/drawing/2014/main" id="{0D129583-3DF6-43AB-A4D6-69FF105B75F3}"/>
                </a:ext>
              </a:extLst>
            </p:cNvPr>
            <p:cNvSpPr/>
            <p:nvPr/>
          </p:nvSpPr>
          <p:spPr>
            <a:xfrm>
              <a:off x="3349271" y="1837522"/>
              <a:ext cx="2445457" cy="3331110"/>
            </a:xfrm>
            <a:prstGeom prst="roundRect">
              <a:avLst>
                <a:gd name="adj" fmla="val 0"/>
              </a:avLst>
            </a:prstGeom>
            <a:solidFill>
              <a:srgbClr val="F4C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GB"/>
            </a:p>
          </p:txBody>
        </p:sp>
        <p:sp>
          <p:nvSpPr>
            <p:cNvPr id="15" name="TextBox 20"/>
            <p:cNvSpPr txBox="1">
              <a:spLocks noChangeArrowheads="1"/>
            </p:cNvSpPr>
            <p:nvPr/>
          </p:nvSpPr>
          <p:spPr bwMode="auto">
            <a:xfrm>
              <a:off x="3349271" y="1926441"/>
              <a:ext cx="24454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Sassoon Infant Rg" pitchFamily="50" charset="0"/>
                  <a:ea typeface="+mn-ea"/>
                  <a:cs typeface="+mn-cs"/>
                </a:defRPr>
              </a:lvl1pPr>
              <a:lvl2pPr marL="457200" algn="l" rtl="0" eaLnBrk="0" fontAlgn="base" hangingPunct="0">
                <a:spcBef>
                  <a:spcPct val="0"/>
                </a:spcBef>
                <a:spcAft>
                  <a:spcPct val="0"/>
                </a:spcAft>
                <a:defRPr kern="1200">
                  <a:solidFill>
                    <a:schemeClr val="tx1"/>
                  </a:solidFill>
                  <a:latin typeface="Sassoon Infant Rg" pitchFamily="50" charset="0"/>
                  <a:ea typeface="+mn-ea"/>
                  <a:cs typeface="+mn-cs"/>
                </a:defRPr>
              </a:lvl2pPr>
              <a:lvl3pPr marL="914400" algn="l" rtl="0" eaLnBrk="0" fontAlgn="base" hangingPunct="0">
                <a:spcBef>
                  <a:spcPct val="0"/>
                </a:spcBef>
                <a:spcAft>
                  <a:spcPct val="0"/>
                </a:spcAft>
                <a:defRPr kern="1200">
                  <a:solidFill>
                    <a:schemeClr val="tx1"/>
                  </a:solidFill>
                  <a:latin typeface="Sassoon Infant Rg" pitchFamily="50" charset="0"/>
                  <a:ea typeface="+mn-ea"/>
                  <a:cs typeface="+mn-cs"/>
                </a:defRPr>
              </a:lvl3pPr>
              <a:lvl4pPr marL="1371600" algn="l" rtl="0" eaLnBrk="0" fontAlgn="base" hangingPunct="0">
                <a:spcBef>
                  <a:spcPct val="0"/>
                </a:spcBef>
                <a:spcAft>
                  <a:spcPct val="0"/>
                </a:spcAft>
                <a:defRPr kern="1200">
                  <a:solidFill>
                    <a:schemeClr val="tx1"/>
                  </a:solidFill>
                  <a:latin typeface="Sassoon Infant Rg" pitchFamily="50" charset="0"/>
                  <a:ea typeface="+mn-ea"/>
                  <a:cs typeface="+mn-cs"/>
                </a:defRPr>
              </a:lvl4pPr>
              <a:lvl5pPr marL="1828800" algn="l" rtl="0" eaLnBrk="0" fontAlgn="base" hangingPunct="0">
                <a:spcBef>
                  <a:spcPct val="0"/>
                </a:spcBef>
                <a:spcAft>
                  <a:spcPct val="0"/>
                </a:spcAft>
                <a:defRPr kern="1200">
                  <a:solidFill>
                    <a:schemeClr val="tx1"/>
                  </a:solidFill>
                  <a:latin typeface="Sassoon Infant Rg" pitchFamily="50" charset="0"/>
                  <a:ea typeface="+mn-ea"/>
                  <a:cs typeface="+mn-cs"/>
                </a:defRPr>
              </a:lvl5pPr>
              <a:lvl6pPr marL="2286000" algn="l" defTabSz="914400" rtl="0" eaLnBrk="1" latinLnBrk="0" hangingPunct="1">
                <a:defRPr kern="1200">
                  <a:solidFill>
                    <a:schemeClr val="tx1"/>
                  </a:solidFill>
                  <a:latin typeface="Sassoon Infant Rg" pitchFamily="50" charset="0"/>
                  <a:ea typeface="+mn-ea"/>
                  <a:cs typeface="+mn-cs"/>
                </a:defRPr>
              </a:lvl6pPr>
              <a:lvl7pPr marL="2743200" algn="l" defTabSz="914400" rtl="0" eaLnBrk="1" latinLnBrk="0" hangingPunct="1">
                <a:defRPr kern="1200">
                  <a:solidFill>
                    <a:schemeClr val="tx1"/>
                  </a:solidFill>
                  <a:latin typeface="Sassoon Infant Rg" pitchFamily="50" charset="0"/>
                  <a:ea typeface="+mn-ea"/>
                  <a:cs typeface="+mn-cs"/>
                </a:defRPr>
              </a:lvl7pPr>
              <a:lvl8pPr marL="3200400" algn="l" defTabSz="914400" rtl="0" eaLnBrk="1" latinLnBrk="0" hangingPunct="1">
                <a:defRPr kern="1200">
                  <a:solidFill>
                    <a:schemeClr val="tx1"/>
                  </a:solidFill>
                  <a:latin typeface="Sassoon Infant Rg" pitchFamily="50" charset="0"/>
                  <a:ea typeface="+mn-ea"/>
                  <a:cs typeface="+mn-cs"/>
                </a:defRPr>
              </a:lvl8pPr>
              <a:lvl9pPr marL="3657600" algn="l" defTabSz="914400" rtl="0" eaLnBrk="1" latinLnBrk="0" hangingPunct="1">
                <a:defRPr kern="1200">
                  <a:solidFill>
                    <a:schemeClr val="tx1"/>
                  </a:solidFill>
                  <a:latin typeface="Sassoon Infant Rg" pitchFamily="50" charset="0"/>
                  <a:ea typeface="+mn-ea"/>
                  <a:cs typeface="+mn-cs"/>
                </a:defRPr>
              </a:lvl9pPr>
            </a:lstStyle>
            <a:p>
              <a:pPr algn="ctr" eaLnBrk="1" hangingPunct="1">
                <a:lnSpc>
                  <a:spcPct val="100000"/>
                </a:lnSpc>
                <a:spcBef>
                  <a:spcPct val="0"/>
                </a:spcBef>
                <a:buFontTx/>
                <a:buNone/>
              </a:pPr>
              <a:r>
                <a:rPr lang="en-GB" altLang="en-US">
                  <a:solidFill>
                    <a:schemeClr val="tx1"/>
                  </a:solidFill>
                  <a:latin typeface="Twinkl" pitchFamily="2" charset="0"/>
                </a:rPr>
                <a:t>Playing games</a:t>
              </a:r>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8925" y="2521502"/>
              <a:ext cx="1997547" cy="251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5"/>
          <p:cNvGrpSpPr>
            <a:grpSpLocks/>
          </p:cNvGrpSpPr>
          <p:nvPr/>
        </p:nvGrpSpPr>
        <p:grpSpPr bwMode="auto">
          <a:xfrm>
            <a:off x="300576" y="2144584"/>
            <a:ext cx="2968404" cy="3377326"/>
            <a:chOff x="755650" y="1837522"/>
            <a:chExt cx="2445457" cy="3331110"/>
          </a:xfrm>
        </p:grpSpPr>
        <p:sp>
          <p:nvSpPr>
            <p:cNvPr id="11" name="Rounded Rectangle 10">
              <a:extLst>
                <a:ext uri="{FF2B5EF4-FFF2-40B4-BE49-F238E27FC236}">
                  <a16:creationId xmlns:a16="http://schemas.microsoft.com/office/drawing/2014/main" id="{EDA2ED62-C1DC-44AC-B8C3-D73DA36005E7}"/>
                </a:ext>
              </a:extLst>
            </p:cNvPr>
            <p:cNvSpPr/>
            <p:nvPr/>
          </p:nvSpPr>
          <p:spPr>
            <a:xfrm>
              <a:off x="755650" y="1837522"/>
              <a:ext cx="2445457" cy="3331110"/>
            </a:xfrm>
            <a:prstGeom prst="roundRect">
              <a:avLst>
                <a:gd name="adj" fmla="val 1087"/>
              </a:avLst>
            </a:prstGeom>
            <a:solidFill>
              <a:srgbClr val="F4C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GB"/>
            </a:p>
          </p:txBody>
        </p:sp>
        <p:sp>
          <p:nvSpPr>
            <p:cNvPr id="12" name="TextBox 19"/>
            <p:cNvSpPr txBox="1">
              <a:spLocks noChangeArrowheads="1"/>
            </p:cNvSpPr>
            <p:nvPr/>
          </p:nvSpPr>
          <p:spPr bwMode="auto">
            <a:xfrm>
              <a:off x="755650" y="1926441"/>
              <a:ext cx="24454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Sassoon Infant Rg" pitchFamily="50" charset="0"/>
                  <a:ea typeface="+mn-ea"/>
                  <a:cs typeface="+mn-cs"/>
                </a:defRPr>
              </a:lvl1pPr>
              <a:lvl2pPr marL="457200" algn="l" rtl="0" eaLnBrk="0" fontAlgn="base" hangingPunct="0">
                <a:spcBef>
                  <a:spcPct val="0"/>
                </a:spcBef>
                <a:spcAft>
                  <a:spcPct val="0"/>
                </a:spcAft>
                <a:defRPr kern="1200">
                  <a:solidFill>
                    <a:schemeClr val="tx1"/>
                  </a:solidFill>
                  <a:latin typeface="Sassoon Infant Rg" pitchFamily="50" charset="0"/>
                  <a:ea typeface="+mn-ea"/>
                  <a:cs typeface="+mn-cs"/>
                </a:defRPr>
              </a:lvl2pPr>
              <a:lvl3pPr marL="914400" algn="l" rtl="0" eaLnBrk="0" fontAlgn="base" hangingPunct="0">
                <a:spcBef>
                  <a:spcPct val="0"/>
                </a:spcBef>
                <a:spcAft>
                  <a:spcPct val="0"/>
                </a:spcAft>
                <a:defRPr kern="1200">
                  <a:solidFill>
                    <a:schemeClr val="tx1"/>
                  </a:solidFill>
                  <a:latin typeface="Sassoon Infant Rg" pitchFamily="50" charset="0"/>
                  <a:ea typeface="+mn-ea"/>
                  <a:cs typeface="+mn-cs"/>
                </a:defRPr>
              </a:lvl3pPr>
              <a:lvl4pPr marL="1371600" algn="l" rtl="0" eaLnBrk="0" fontAlgn="base" hangingPunct="0">
                <a:spcBef>
                  <a:spcPct val="0"/>
                </a:spcBef>
                <a:spcAft>
                  <a:spcPct val="0"/>
                </a:spcAft>
                <a:defRPr kern="1200">
                  <a:solidFill>
                    <a:schemeClr val="tx1"/>
                  </a:solidFill>
                  <a:latin typeface="Sassoon Infant Rg" pitchFamily="50" charset="0"/>
                  <a:ea typeface="+mn-ea"/>
                  <a:cs typeface="+mn-cs"/>
                </a:defRPr>
              </a:lvl4pPr>
              <a:lvl5pPr marL="1828800" algn="l" rtl="0" eaLnBrk="0" fontAlgn="base" hangingPunct="0">
                <a:spcBef>
                  <a:spcPct val="0"/>
                </a:spcBef>
                <a:spcAft>
                  <a:spcPct val="0"/>
                </a:spcAft>
                <a:defRPr kern="1200">
                  <a:solidFill>
                    <a:schemeClr val="tx1"/>
                  </a:solidFill>
                  <a:latin typeface="Sassoon Infant Rg" pitchFamily="50" charset="0"/>
                  <a:ea typeface="+mn-ea"/>
                  <a:cs typeface="+mn-cs"/>
                </a:defRPr>
              </a:lvl5pPr>
              <a:lvl6pPr marL="2286000" algn="l" defTabSz="914400" rtl="0" eaLnBrk="1" latinLnBrk="0" hangingPunct="1">
                <a:defRPr kern="1200">
                  <a:solidFill>
                    <a:schemeClr val="tx1"/>
                  </a:solidFill>
                  <a:latin typeface="Sassoon Infant Rg" pitchFamily="50" charset="0"/>
                  <a:ea typeface="+mn-ea"/>
                  <a:cs typeface="+mn-cs"/>
                </a:defRPr>
              </a:lvl6pPr>
              <a:lvl7pPr marL="2743200" algn="l" defTabSz="914400" rtl="0" eaLnBrk="1" latinLnBrk="0" hangingPunct="1">
                <a:defRPr kern="1200">
                  <a:solidFill>
                    <a:schemeClr val="tx1"/>
                  </a:solidFill>
                  <a:latin typeface="Sassoon Infant Rg" pitchFamily="50" charset="0"/>
                  <a:ea typeface="+mn-ea"/>
                  <a:cs typeface="+mn-cs"/>
                </a:defRPr>
              </a:lvl7pPr>
              <a:lvl8pPr marL="3200400" algn="l" defTabSz="914400" rtl="0" eaLnBrk="1" latinLnBrk="0" hangingPunct="1">
                <a:defRPr kern="1200">
                  <a:solidFill>
                    <a:schemeClr val="tx1"/>
                  </a:solidFill>
                  <a:latin typeface="Sassoon Infant Rg" pitchFamily="50" charset="0"/>
                  <a:ea typeface="+mn-ea"/>
                  <a:cs typeface="+mn-cs"/>
                </a:defRPr>
              </a:lvl8pPr>
              <a:lvl9pPr marL="3657600" algn="l" defTabSz="914400" rtl="0" eaLnBrk="1" latinLnBrk="0" hangingPunct="1">
                <a:defRPr kern="1200">
                  <a:solidFill>
                    <a:schemeClr val="tx1"/>
                  </a:solidFill>
                  <a:latin typeface="Sassoon Infant Rg" pitchFamily="50" charset="0"/>
                  <a:ea typeface="+mn-ea"/>
                  <a:cs typeface="+mn-cs"/>
                </a:defRPr>
              </a:lvl9pPr>
            </a:lstStyle>
            <a:p>
              <a:pPr algn="ctr" eaLnBrk="1" hangingPunct="1">
                <a:lnSpc>
                  <a:spcPct val="100000"/>
                </a:lnSpc>
                <a:spcBef>
                  <a:spcPct val="0"/>
                </a:spcBef>
                <a:buFontTx/>
                <a:buNone/>
              </a:pPr>
              <a:r>
                <a:rPr lang="en-GB" altLang="en-US">
                  <a:solidFill>
                    <a:schemeClr val="tx1"/>
                  </a:solidFill>
                  <a:latin typeface="Twinkl" pitchFamily="2" charset="0"/>
                </a:rPr>
                <a:t>Walking</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54572" y="2566458"/>
              <a:ext cx="1847612" cy="233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Group 6"/>
          <p:cNvGrpSpPr>
            <a:grpSpLocks/>
          </p:cNvGrpSpPr>
          <p:nvPr/>
        </p:nvGrpSpPr>
        <p:grpSpPr bwMode="auto">
          <a:xfrm>
            <a:off x="8820149" y="2048242"/>
            <a:ext cx="2933701" cy="3609181"/>
            <a:chOff x="5942892" y="1837522"/>
            <a:chExt cx="2445458" cy="3331110"/>
          </a:xfrm>
        </p:grpSpPr>
        <p:sp>
          <p:nvSpPr>
            <p:cNvPr id="8" name="Rounded Rectangle 7">
              <a:extLst>
                <a:ext uri="{FF2B5EF4-FFF2-40B4-BE49-F238E27FC236}">
                  <a16:creationId xmlns:a16="http://schemas.microsoft.com/office/drawing/2014/main" id="{22C29BDF-FFA8-4B1F-ABC9-28E23BA11C42}"/>
                </a:ext>
              </a:extLst>
            </p:cNvPr>
            <p:cNvSpPr/>
            <p:nvPr/>
          </p:nvSpPr>
          <p:spPr>
            <a:xfrm>
              <a:off x="5942892" y="1837522"/>
              <a:ext cx="2445457" cy="3331110"/>
            </a:xfrm>
            <a:prstGeom prst="roundRect">
              <a:avLst>
                <a:gd name="adj" fmla="val 0"/>
              </a:avLst>
            </a:prstGeom>
            <a:solidFill>
              <a:srgbClr val="F4C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GB"/>
            </a:p>
          </p:txBody>
        </p:sp>
        <p:sp>
          <p:nvSpPr>
            <p:cNvPr id="9" name="TextBox 21"/>
            <p:cNvSpPr txBox="1">
              <a:spLocks noChangeArrowheads="1"/>
            </p:cNvSpPr>
            <p:nvPr/>
          </p:nvSpPr>
          <p:spPr bwMode="auto">
            <a:xfrm>
              <a:off x="5942893" y="1926441"/>
              <a:ext cx="24454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Sassoon Infant Rg" pitchFamily="50" charset="0"/>
                  <a:ea typeface="+mn-ea"/>
                  <a:cs typeface="+mn-cs"/>
                </a:defRPr>
              </a:lvl1pPr>
              <a:lvl2pPr marL="457200" algn="l" rtl="0" eaLnBrk="0" fontAlgn="base" hangingPunct="0">
                <a:spcBef>
                  <a:spcPct val="0"/>
                </a:spcBef>
                <a:spcAft>
                  <a:spcPct val="0"/>
                </a:spcAft>
                <a:defRPr kern="1200">
                  <a:solidFill>
                    <a:schemeClr val="tx1"/>
                  </a:solidFill>
                  <a:latin typeface="Sassoon Infant Rg" pitchFamily="50" charset="0"/>
                  <a:ea typeface="+mn-ea"/>
                  <a:cs typeface="+mn-cs"/>
                </a:defRPr>
              </a:lvl2pPr>
              <a:lvl3pPr marL="914400" algn="l" rtl="0" eaLnBrk="0" fontAlgn="base" hangingPunct="0">
                <a:spcBef>
                  <a:spcPct val="0"/>
                </a:spcBef>
                <a:spcAft>
                  <a:spcPct val="0"/>
                </a:spcAft>
                <a:defRPr kern="1200">
                  <a:solidFill>
                    <a:schemeClr val="tx1"/>
                  </a:solidFill>
                  <a:latin typeface="Sassoon Infant Rg" pitchFamily="50" charset="0"/>
                  <a:ea typeface="+mn-ea"/>
                  <a:cs typeface="+mn-cs"/>
                </a:defRPr>
              </a:lvl3pPr>
              <a:lvl4pPr marL="1371600" algn="l" rtl="0" eaLnBrk="0" fontAlgn="base" hangingPunct="0">
                <a:spcBef>
                  <a:spcPct val="0"/>
                </a:spcBef>
                <a:spcAft>
                  <a:spcPct val="0"/>
                </a:spcAft>
                <a:defRPr kern="1200">
                  <a:solidFill>
                    <a:schemeClr val="tx1"/>
                  </a:solidFill>
                  <a:latin typeface="Sassoon Infant Rg" pitchFamily="50" charset="0"/>
                  <a:ea typeface="+mn-ea"/>
                  <a:cs typeface="+mn-cs"/>
                </a:defRPr>
              </a:lvl4pPr>
              <a:lvl5pPr marL="1828800" algn="l" rtl="0" eaLnBrk="0" fontAlgn="base" hangingPunct="0">
                <a:spcBef>
                  <a:spcPct val="0"/>
                </a:spcBef>
                <a:spcAft>
                  <a:spcPct val="0"/>
                </a:spcAft>
                <a:defRPr kern="1200">
                  <a:solidFill>
                    <a:schemeClr val="tx1"/>
                  </a:solidFill>
                  <a:latin typeface="Sassoon Infant Rg" pitchFamily="50" charset="0"/>
                  <a:ea typeface="+mn-ea"/>
                  <a:cs typeface="+mn-cs"/>
                </a:defRPr>
              </a:lvl5pPr>
              <a:lvl6pPr marL="2286000" algn="l" defTabSz="914400" rtl="0" eaLnBrk="1" latinLnBrk="0" hangingPunct="1">
                <a:defRPr kern="1200">
                  <a:solidFill>
                    <a:schemeClr val="tx1"/>
                  </a:solidFill>
                  <a:latin typeface="Sassoon Infant Rg" pitchFamily="50" charset="0"/>
                  <a:ea typeface="+mn-ea"/>
                  <a:cs typeface="+mn-cs"/>
                </a:defRPr>
              </a:lvl6pPr>
              <a:lvl7pPr marL="2743200" algn="l" defTabSz="914400" rtl="0" eaLnBrk="1" latinLnBrk="0" hangingPunct="1">
                <a:defRPr kern="1200">
                  <a:solidFill>
                    <a:schemeClr val="tx1"/>
                  </a:solidFill>
                  <a:latin typeface="Sassoon Infant Rg" pitchFamily="50" charset="0"/>
                  <a:ea typeface="+mn-ea"/>
                  <a:cs typeface="+mn-cs"/>
                </a:defRPr>
              </a:lvl7pPr>
              <a:lvl8pPr marL="3200400" algn="l" defTabSz="914400" rtl="0" eaLnBrk="1" latinLnBrk="0" hangingPunct="1">
                <a:defRPr kern="1200">
                  <a:solidFill>
                    <a:schemeClr val="tx1"/>
                  </a:solidFill>
                  <a:latin typeface="Sassoon Infant Rg" pitchFamily="50" charset="0"/>
                  <a:ea typeface="+mn-ea"/>
                  <a:cs typeface="+mn-cs"/>
                </a:defRPr>
              </a:lvl8pPr>
              <a:lvl9pPr marL="3657600" algn="l" defTabSz="914400" rtl="0" eaLnBrk="1" latinLnBrk="0" hangingPunct="1">
                <a:defRPr kern="1200">
                  <a:solidFill>
                    <a:schemeClr val="tx1"/>
                  </a:solidFill>
                  <a:latin typeface="Sassoon Infant Rg" pitchFamily="50" charset="0"/>
                  <a:ea typeface="+mn-ea"/>
                  <a:cs typeface="+mn-cs"/>
                </a:defRPr>
              </a:lvl9pPr>
            </a:lstStyle>
            <a:p>
              <a:pPr algn="ctr" eaLnBrk="1" hangingPunct="1">
                <a:lnSpc>
                  <a:spcPct val="100000"/>
                </a:lnSpc>
                <a:spcBef>
                  <a:spcPct val="0"/>
                </a:spcBef>
                <a:buFontTx/>
                <a:buNone/>
              </a:pPr>
              <a:r>
                <a:rPr lang="en-GB" altLang="en-US">
                  <a:solidFill>
                    <a:schemeClr val="tx1"/>
                  </a:solidFill>
                  <a:latin typeface="Twinkl" pitchFamily="2" charset="0"/>
                </a:rPr>
                <a:t>Dancing</a:t>
              </a: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29913" y="2566458"/>
              <a:ext cx="1471416" cy="229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TextBox 28"/>
          <p:cNvSpPr txBox="1"/>
          <p:nvPr/>
        </p:nvSpPr>
        <p:spPr>
          <a:xfrm>
            <a:off x="3694478" y="6089752"/>
            <a:ext cx="4845120" cy="461665"/>
          </a:xfrm>
          <a:prstGeom prst="rect">
            <a:avLst/>
          </a:prstGeom>
          <a:solidFill>
            <a:schemeClr val="accent4">
              <a:lumMod val="20000"/>
              <a:lumOff val="80000"/>
            </a:schemeClr>
          </a:solidFill>
        </p:spPr>
        <p:txBody>
          <a:bodyPr wrap="square" rtlCol="0">
            <a:spAutoFit/>
          </a:bodyPr>
          <a:lstStyle/>
          <a:p>
            <a:r>
              <a:rPr lang="en-US" sz="2400" dirty="0" smtClean="0">
                <a:latin typeface="Century Gothic" panose="020B0502020202020204" pitchFamily="34" charset="0"/>
              </a:rPr>
              <a:t>Can you think of any more?</a:t>
            </a:r>
            <a:endParaRPr lang="en-GB" sz="2400" dirty="0">
              <a:latin typeface="Century Gothic" panose="020B0502020202020204" pitchFamily="34" charset="0"/>
            </a:endParaRPr>
          </a:p>
        </p:txBody>
      </p:sp>
    </p:spTree>
    <p:extLst>
      <p:ext uri="{BB962C8B-B14F-4D97-AF65-F5344CB8AC3E}">
        <p14:creationId xmlns:p14="http://schemas.microsoft.com/office/powerpoint/2010/main" val="9020486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Ways to stay active:</a:t>
            </a:r>
            <a:endParaRPr lang="en-GB" dirty="0">
              <a:latin typeface="Century Gothic" panose="020B0502020202020204" pitchFamily="34" charset="0"/>
            </a:endParaRPr>
          </a:p>
        </p:txBody>
      </p:sp>
      <p:sp>
        <p:nvSpPr>
          <p:cNvPr id="5" name="Rectangle 4"/>
          <p:cNvSpPr/>
          <p:nvPr/>
        </p:nvSpPr>
        <p:spPr>
          <a:xfrm>
            <a:off x="1931125" y="1668753"/>
            <a:ext cx="7990115" cy="4524315"/>
          </a:xfrm>
          <a:prstGeom prst="rect">
            <a:avLst/>
          </a:prstGeom>
          <a:solidFill>
            <a:schemeClr val="accent4">
              <a:lumMod val="20000"/>
              <a:lumOff val="80000"/>
            </a:schemeClr>
          </a:solidFill>
        </p:spPr>
        <p:txBody>
          <a:bodyPr wrap="square">
            <a:spAutoFit/>
          </a:bodyPr>
          <a:lstStyle/>
          <a:p>
            <a:r>
              <a:rPr lang="en-US" sz="2400" dirty="0" smtClean="0">
                <a:latin typeface="Century Gothic" panose="020B0502020202020204" pitchFamily="34" charset="0"/>
              </a:rPr>
              <a:t>Why not complete a physical activity now: </a:t>
            </a:r>
          </a:p>
          <a:p>
            <a:pPr marL="342900" indent="-342900">
              <a:buFont typeface="Arial" panose="020B0604020202020204" pitchFamily="34" charset="0"/>
              <a:buChar char="•"/>
            </a:pPr>
            <a:r>
              <a:rPr lang="en-US" sz="2400" dirty="0" smtClean="0">
                <a:latin typeface="Century Gothic" panose="020B0502020202020204" pitchFamily="34" charset="0"/>
              </a:rPr>
              <a:t>Jumpstart </a:t>
            </a:r>
            <a:r>
              <a:rPr lang="en-US" sz="2400" dirty="0">
                <a:latin typeface="Century Gothic" panose="020B0502020202020204" pitchFamily="34" charset="0"/>
              </a:rPr>
              <a:t>Johnny- </a:t>
            </a:r>
            <a:r>
              <a:rPr lang="en-US" sz="2400" dirty="0">
                <a:latin typeface="Century Gothic" panose="020B0502020202020204" pitchFamily="34" charset="0"/>
                <a:hlinkClick r:id="rId2"/>
              </a:rPr>
              <a:t>https://</a:t>
            </a:r>
            <a:r>
              <a:rPr lang="en-US" sz="2400" dirty="0" smtClean="0">
                <a:latin typeface="Century Gothic" panose="020B0502020202020204" pitchFamily="34" charset="0"/>
                <a:hlinkClick r:id="rId2"/>
              </a:rPr>
              <a:t>www.jumpstartjonny.co.uk/home</a:t>
            </a:r>
            <a:r>
              <a:rPr lang="en-US" sz="2400" dirty="0" smtClean="0">
                <a:latin typeface="Century Gothic" panose="020B0502020202020204" pitchFamily="34" charset="0"/>
              </a:rPr>
              <a:t> </a:t>
            </a:r>
          </a:p>
          <a:p>
            <a:pPr marL="342900" indent="-342900">
              <a:buFont typeface="Arial" panose="020B0604020202020204" pitchFamily="34" charset="0"/>
              <a:buChar char="•"/>
            </a:pPr>
            <a:r>
              <a:rPr lang="en-US" sz="2400" dirty="0" smtClean="0">
                <a:latin typeface="Century Gothic" panose="020B0502020202020204" pitchFamily="34" charset="0"/>
              </a:rPr>
              <a:t>P.E with Joe Wicks </a:t>
            </a:r>
            <a:r>
              <a:rPr lang="en-US" sz="2400" dirty="0">
                <a:latin typeface="Century Gothic" panose="020B0502020202020204" pitchFamily="34" charset="0"/>
              </a:rPr>
              <a:t>- </a:t>
            </a:r>
            <a:r>
              <a:rPr lang="en-US" sz="2400" dirty="0">
                <a:latin typeface="Century Gothic" panose="020B0502020202020204" pitchFamily="34" charset="0"/>
                <a:hlinkClick r:id="rId3"/>
              </a:rPr>
              <a:t>https://</a:t>
            </a:r>
            <a:r>
              <a:rPr lang="en-US" sz="2400" dirty="0" smtClean="0">
                <a:latin typeface="Century Gothic" panose="020B0502020202020204" pitchFamily="34" charset="0"/>
                <a:hlinkClick r:id="rId3"/>
              </a:rPr>
              <a:t>www.youtube.com/playlist?list=PLyCLoPd4VxBuS4UeyHMccVAjpWaNbGomt</a:t>
            </a:r>
            <a:r>
              <a:rPr lang="en-US" sz="2400" dirty="0" smtClean="0">
                <a:latin typeface="Century Gothic" panose="020B0502020202020204" pitchFamily="34" charset="0"/>
              </a:rPr>
              <a:t> </a:t>
            </a:r>
          </a:p>
          <a:p>
            <a:pPr marL="342900" indent="-342900">
              <a:buFont typeface="Arial" panose="020B0604020202020204" pitchFamily="34" charset="0"/>
              <a:buChar char="•"/>
            </a:pPr>
            <a:r>
              <a:rPr lang="en-US" sz="2400" dirty="0">
                <a:latin typeface="Century Gothic" panose="020B0502020202020204" pitchFamily="34" charset="0"/>
              </a:rPr>
              <a:t>Cosmic Yoga- </a:t>
            </a:r>
            <a:r>
              <a:rPr lang="en-US" sz="2400" dirty="0">
                <a:latin typeface="Century Gothic" panose="020B0502020202020204" pitchFamily="34" charset="0"/>
                <a:hlinkClick r:id="rId4"/>
              </a:rPr>
              <a:t>https://</a:t>
            </a:r>
            <a:r>
              <a:rPr lang="en-US" sz="2400" dirty="0" smtClean="0">
                <a:latin typeface="Century Gothic" panose="020B0502020202020204" pitchFamily="34" charset="0"/>
                <a:hlinkClick r:id="rId4"/>
              </a:rPr>
              <a:t>www.youtube.com/c/CosmicKidsYoga/videos</a:t>
            </a:r>
            <a:r>
              <a:rPr lang="en-US" sz="2400" dirty="0" smtClean="0">
                <a:latin typeface="Century Gothic" panose="020B0502020202020204" pitchFamily="34" charset="0"/>
              </a:rPr>
              <a:t> </a:t>
            </a:r>
          </a:p>
          <a:p>
            <a:pPr marL="342900" indent="-342900">
              <a:buFont typeface="Arial" panose="020B0604020202020204" pitchFamily="34" charset="0"/>
              <a:buChar char="•"/>
            </a:pPr>
            <a:r>
              <a:rPr lang="en-US" sz="2400" dirty="0">
                <a:latin typeface="Century Gothic" panose="020B0502020202020204" pitchFamily="34" charset="0"/>
              </a:rPr>
              <a:t>Just Dance- </a:t>
            </a:r>
            <a:r>
              <a:rPr lang="en-US" sz="2400" dirty="0">
                <a:latin typeface="Century Gothic" panose="020B0502020202020204" pitchFamily="34" charset="0"/>
                <a:hlinkClick r:id="rId5"/>
              </a:rPr>
              <a:t>https://</a:t>
            </a:r>
            <a:r>
              <a:rPr lang="en-US" sz="2400" dirty="0" smtClean="0">
                <a:latin typeface="Century Gothic" panose="020B0502020202020204" pitchFamily="34" charset="0"/>
                <a:hlinkClick r:id="rId5"/>
              </a:rPr>
              <a:t>www.youtube.com/channel/UC0Vlhde7N5uGDIFXXWWEbFQ</a:t>
            </a:r>
            <a:r>
              <a:rPr lang="en-US" sz="2400" dirty="0" smtClean="0">
                <a:latin typeface="Century Gothic" panose="020B0502020202020204" pitchFamily="34" charset="0"/>
              </a:rPr>
              <a:t> </a:t>
            </a:r>
          </a:p>
        </p:txBody>
      </p:sp>
    </p:spTree>
    <p:extLst>
      <p:ext uri="{BB962C8B-B14F-4D97-AF65-F5344CB8AC3E}">
        <p14:creationId xmlns:p14="http://schemas.microsoft.com/office/powerpoint/2010/main" val="30905865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Importance of doing exercise</a:t>
            </a:r>
            <a:endParaRPr lang="en-GB" dirty="0">
              <a:latin typeface="Century Gothic" panose="020B0502020202020204" pitchFamily="34" charset="0"/>
            </a:endParaRPr>
          </a:p>
        </p:txBody>
      </p:sp>
      <p:sp>
        <p:nvSpPr>
          <p:cNvPr id="5" name="Rectangle 4"/>
          <p:cNvSpPr/>
          <p:nvPr/>
        </p:nvSpPr>
        <p:spPr>
          <a:xfrm>
            <a:off x="0" y="1413873"/>
            <a:ext cx="7990115" cy="830997"/>
          </a:xfrm>
          <a:prstGeom prst="rect">
            <a:avLst/>
          </a:prstGeom>
          <a:solidFill>
            <a:schemeClr val="accent4">
              <a:lumMod val="20000"/>
              <a:lumOff val="80000"/>
            </a:schemeClr>
          </a:solidFill>
        </p:spPr>
        <p:txBody>
          <a:bodyPr wrap="square">
            <a:spAutoFit/>
          </a:bodyPr>
          <a:lstStyle/>
          <a:p>
            <a:r>
              <a:rPr lang="en-US" sz="2400" dirty="0" smtClean="0">
                <a:latin typeface="Century Gothic" panose="020B0502020202020204" pitchFamily="34" charset="0"/>
              </a:rPr>
              <a:t>It makes you feel great afterwards- feeling more motivated to do things. </a:t>
            </a:r>
          </a:p>
        </p:txBody>
      </p:sp>
      <p:sp>
        <p:nvSpPr>
          <p:cNvPr id="6" name="Rectangle 5"/>
          <p:cNvSpPr/>
          <p:nvPr/>
        </p:nvSpPr>
        <p:spPr>
          <a:xfrm>
            <a:off x="3995057" y="2444033"/>
            <a:ext cx="7990115" cy="1200329"/>
          </a:xfrm>
          <a:prstGeom prst="rect">
            <a:avLst/>
          </a:prstGeom>
          <a:solidFill>
            <a:schemeClr val="accent4">
              <a:lumMod val="20000"/>
              <a:lumOff val="80000"/>
            </a:schemeClr>
          </a:solidFill>
        </p:spPr>
        <p:txBody>
          <a:bodyPr wrap="square">
            <a:spAutoFit/>
          </a:bodyPr>
          <a:lstStyle/>
          <a:p>
            <a:r>
              <a:rPr lang="en-US" sz="2400" dirty="0" smtClean="0">
                <a:latin typeface="Century Gothic" panose="020B0502020202020204" pitchFamily="34" charset="0"/>
              </a:rPr>
              <a:t>It makes you have a break off the screens whether you have been playing on your PlayStation, Nintendo, phone, iPad, tablet. </a:t>
            </a:r>
          </a:p>
        </p:txBody>
      </p:sp>
      <p:sp>
        <p:nvSpPr>
          <p:cNvPr id="7" name="Rectangle 6"/>
          <p:cNvSpPr/>
          <p:nvPr/>
        </p:nvSpPr>
        <p:spPr>
          <a:xfrm>
            <a:off x="127717" y="3863742"/>
            <a:ext cx="7990115" cy="830997"/>
          </a:xfrm>
          <a:prstGeom prst="rect">
            <a:avLst/>
          </a:prstGeom>
          <a:solidFill>
            <a:schemeClr val="accent4">
              <a:lumMod val="20000"/>
              <a:lumOff val="80000"/>
            </a:schemeClr>
          </a:solidFill>
        </p:spPr>
        <p:txBody>
          <a:bodyPr wrap="square">
            <a:spAutoFit/>
          </a:bodyPr>
          <a:lstStyle/>
          <a:p>
            <a:r>
              <a:rPr lang="en-US" sz="2400" dirty="0" smtClean="0">
                <a:latin typeface="Century Gothic" panose="020B0502020202020204" pitchFamily="34" charset="0"/>
              </a:rPr>
              <a:t>It’s very important for you heart. It makes your heart become very strong when you stay active. </a:t>
            </a:r>
          </a:p>
        </p:txBody>
      </p:sp>
      <p:sp>
        <p:nvSpPr>
          <p:cNvPr id="8" name="Rectangle 7"/>
          <p:cNvSpPr/>
          <p:nvPr/>
        </p:nvSpPr>
        <p:spPr>
          <a:xfrm>
            <a:off x="3995057" y="4997500"/>
            <a:ext cx="7990115" cy="830997"/>
          </a:xfrm>
          <a:prstGeom prst="rect">
            <a:avLst/>
          </a:prstGeom>
          <a:solidFill>
            <a:schemeClr val="accent4">
              <a:lumMod val="20000"/>
              <a:lumOff val="80000"/>
            </a:schemeClr>
          </a:solidFill>
        </p:spPr>
        <p:txBody>
          <a:bodyPr wrap="square">
            <a:spAutoFit/>
          </a:bodyPr>
          <a:lstStyle/>
          <a:p>
            <a:r>
              <a:rPr lang="en-US" sz="2400" dirty="0" smtClean="0">
                <a:latin typeface="Century Gothic" panose="020B0502020202020204" pitchFamily="34" charset="0"/>
              </a:rPr>
              <a:t>Exercise is very important for the rest of the muscles in your body- it makes them </a:t>
            </a:r>
            <a:r>
              <a:rPr lang="en-US" sz="2400" smtClean="0">
                <a:latin typeface="Century Gothic" panose="020B0502020202020204" pitchFamily="34" charset="0"/>
              </a:rPr>
              <a:t>get stronger.</a:t>
            </a:r>
            <a:endParaRPr lang="en-US" sz="2400" dirty="0" smtClean="0">
              <a:latin typeface="Century Gothic" panose="020B0502020202020204" pitchFamily="34" charset="0"/>
            </a:endParaRPr>
          </a:p>
        </p:txBody>
      </p:sp>
    </p:spTree>
    <p:extLst>
      <p:ext uri="{BB962C8B-B14F-4D97-AF65-F5344CB8AC3E}">
        <p14:creationId xmlns:p14="http://schemas.microsoft.com/office/powerpoint/2010/main" val="3472227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Task: Exercise Timetable </a:t>
            </a:r>
            <a:endParaRPr lang="en-GB" dirty="0">
              <a:latin typeface="Century Gothic" panose="020B0502020202020204" pitchFamily="34" charset="0"/>
            </a:endParaRPr>
          </a:p>
        </p:txBody>
      </p:sp>
      <p:pic>
        <p:nvPicPr>
          <p:cNvPr id="5" name="Picture 4"/>
          <p:cNvPicPr>
            <a:picLocks noChangeAspect="1"/>
          </p:cNvPicPr>
          <p:nvPr/>
        </p:nvPicPr>
        <p:blipFill>
          <a:blip r:embed="rId2"/>
          <a:stretch>
            <a:fillRect/>
          </a:stretch>
        </p:blipFill>
        <p:spPr>
          <a:xfrm rot="15056586">
            <a:off x="1020034" y="1085367"/>
            <a:ext cx="3285436" cy="4499377"/>
          </a:xfrm>
          <a:prstGeom prst="rect">
            <a:avLst/>
          </a:prstGeom>
        </p:spPr>
      </p:pic>
      <p:pic>
        <p:nvPicPr>
          <p:cNvPr id="6" name="Picture 5"/>
          <p:cNvPicPr>
            <a:picLocks noChangeAspect="1"/>
          </p:cNvPicPr>
          <p:nvPr/>
        </p:nvPicPr>
        <p:blipFill>
          <a:blip r:embed="rId3"/>
          <a:stretch>
            <a:fillRect/>
          </a:stretch>
        </p:blipFill>
        <p:spPr>
          <a:xfrm rot="788948">
            <a:off x="5253282" y="2044438"/>
            <a:ext cx="6674127" cy="3095437"/>
          </a:xfrm>
          <a:prstGeom prst="rect">
            <a:avLst/>
          </a:prstGeom>
        </p:spPr>
      </p:pic>
    </p:spTree>
    <p:extLst>
      <p:ext uri="{BB962C8B-B14F-4D97-AF65-F5344CB8AC3E}">
        <p14:creationId xmlns:p14="http://schemas.microsoft.com/office/powerpoint/2010/main" val="3236518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58887" y="1293224"/>
            <a:ext cx="8309113" cy="1658982"/>
          </a:xfrm>
          <a:prstGeom prst="rect">
            <a:avLst/>
          </a:prstGeom>
          <a:solidFill>
            <a:schemeClr val="accent2">
              <a:lumMod val="20000"/>
              <a:lumOff val="80000"/>
            </a:schemeClr>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dirty="0" smtClean="0">
              <a:latin typeface="Century Gothic" panose="020B0502020202020204" pitchFamily="34" charset="0"/>
            </a:endParaRPr>
          </a:p>
          <a:p>
            <a:pPr algn="ctr"/>
            <a:r>
              <a:rPr lang="en-US" dirty="0" smtClean="0">
                <a:latin typeface="Century Gothic" panose="020B0502020202020204" pitchFamily="34" charset="0"/>
              </a:rPr>
              <a:t>Lesson 1 – Sleep </a:t>
            </a:r>
          </a:p>
          <a:p>
            <a:pPr algn="ctr"/>
            <a:r>
              <a:rPr lang="en-US" sz="2400" u="sng" dirty="0">
                <a:hlinkClick r:id="rId2"/>
              </a:rPr>
              <a:t>https://www.loom.com/share/651b501cd4ff40b59dd3cdc6bc8a2503</a:t>
            </a:r>
            <a:r>
              <a:rPr lang="en-US" sz="2400" dirty="0"/>
              <a:t> </a:t>
            </a:r>
            <a:endParaRPr lang="en-GB" sz="2400" dirty="0"/>
          </a:p>
          <a:p>
            <a:pPr algn="ctr"/>
            <a:endParaRPr lang="en-GB" dirty="0">
              <a:latin typeface="Century Gothic" panose="020B0502020202020204" pitchFamily="34" charset="0"/>
            </a:endParaRPr>
          </a:p>
        </p:txBody>
      </p:sp>
    </p:spTree>
    <p:extLst>
      <p:ext uri="{BB962C8B-B14F-4D97-AF65-F5344CB8AC3E}">
        <p14:creationId xmlns:p14="http://schemas.microsoft.com/office/powerpoint/2010/main" val="4001767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74574" y="212037"/>
            <a:ext cx="8309113" cy="1071563"/>
          </a:xfrm>
          <a:prstGeom prst="rect">
            <a:avLst/>
          </a:prstGeom>
          <a:solidFill>
            <a:schemeClr val="accent2">
              <a:lumMod val="20000"/>
              <a:lumOff val="80000"/>
            </a:schemeClr>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What does being healthy mean to you?</a:t>
            </a:r>
            <a:endParaRPr lang="en-GB" dirty="0">
              <a:latin typeface="Century Gothic" panose="020B0502020202020204" pitchFamily="34" charset="0"/>
            </a:endParaRPr>
          </a:p>
        </p:txBody>
      </p:sp>
      <p:sp>
        <p:nvSpPr>
          <p:cNvPr id="5" name="Cloud Callout 4"/>
          <p:cNvSpPr/>
          <p:nvPr/>
        </p:nvSpPr>
        <p:spPr>
          <a:xfrm>
            <a:off x="8547651" y="1518098"/>
            <a:ext cx="3472071" cy="2027583"/>
          </a:xfrm>
          <a:prstGeom prst="cloudCallout">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Century Gothic" panose="020B0502020202020204" pitchFamily="34" charset="0"/>
              </a:rPr>
              <a:t>E</a:t>
            </a:r>
            <a:r>
              <a:rPr lang="en-US" sz="3200" dirty="0" smtClean="0">
                <a:solidFill>
                  <a:schemeClr val="tx1"/>
                </a:solidFill>
                <a:latin typeface="Century Gothic" panose="020B0502020202020204" pitchFamily="34" charset="0"/>
              </a:rPr>
              <a:t>xercising</a:t>
            </a:r>
            <a:endParaRPr lang="en-GB" dirty="0">
              <a:solidFill>
                <a:schemeClr val="tx1"/>
              </a:solidFill>
              <a:latin typeface="Century Gothic" panose="020B0502020202020204" pitchFamily="34" charset="0"/>
            </a:endParaRPr>
          </a:p>
        </p:txBody>
      </p:sp>
      <p:sp>
        <p:nvSpPr>
          <p:cNvPr id="6" name="Cloud Callout 5"/>
          <p:cNvSpPr/>
          <p:nvPr/>
        </p:nvSpPr>
        <p:spPr>
          <a:xfrm>
            <a:off x="0" y="1053856"/>
            <a:ext cx="3472071" cy="2027583"/>
          </a:xfrm>
          <a:prstGeom prst="cloudCallout">
            <a:avLst>
              <a:gd name="adj1" fmla="val 46724"/>
              <a:gd name="adj2" fmla="val 63154"/>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Eating fruit</a:t>
            </a:r>
            <a:endParaRPr lang="en-GB" dirty="0">
              <a:solidFill>
                <a:schemeClr val="tx1"/>
              </a:solidFill>
              <a:latin typeface="Century Gothic" panose="020B0502020202020204" pitchFamily="34" charset="0"/>
            </a:endParaRPr>
          </a:p>
        </p:txBody>
      </p:sp>
      <p:sp>
        <p:nvSpPr>
          <p:cNvPr id="7" name="Cloud Callout 6"/>
          <p:cNvSpPr/>
          <p:nvPr/>
        </p:nvSpPr>
        <p:spPr>
          <a:xfrm>
            <a:off x="0" y="4250944"/>
            <a:ext cx="3472071" cy="2223466"/>
          </a:xfrm>
          <a:prstGeom prst="cloudCallout">
            <a:avLst>
              <a:gd name="adj1" fmla="val 62755"/>
              <a:gd name="adj2" fmla="val 11520"/>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Not too many chocolate treats</a:t>
            </a:r>
            <a:endParaRPr lang="en-GB" dirty="0">
              <a:solidFill>
                <a:schemeClr val="tx1"/>
              </a:solidFill>
              <a:latin typeface="Century Gothic" panose="020B0502020202020204" pitchFamily="34" charset="0"/>
            </a:endParaRPr>
          </a:p>
        </p:txBody>
      </p:sp>
      <p:sp>
        <p:nvSpPr>
          <p:cNvPr id="8" name="Cloud Callout 7"/>
          <p:cNvSpPr/>
          <p:nvPr/>
        </p:nvSpPr>
        <p:spPr>
          <a:xfrm>
            <a:off x="4128049" y="1216197"/>
            <a:ext cx="3472071" cy="2223466"/>
          </a:xfrm>
          <a:prstGeom prst="cloudCallout">
            <a:avLst>
              <a:gd name="adj1" fmla="val 62755"/>
              <a:gd name="adj2" fmla="val 11520"/>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Drinking lots of water</a:t>
            </a:r>
            <a:endParaRPr lang="en-GB" dirty="0">
              <a:solidFill>
                <a:schemeClr val="tx1"/>
              </a:solidFill>
              <a:latin typeface="Century Gothic" panose="020B0502020202020204" pitchFamily="34" charset="0"/>
            </a:endParaRPr>
          </a:p>
        </p:txBody>
      </p:sp>
      <p:sp>
        <p:nvSpPr>
          <p:cNvPr id="9" name="Cloud Callout 8"/>
          <p:cNvSpPr/>
          <p:nvPr/>
        </p:nvSpPr>
        <p:spPr>
          <a:xfrm>
            <a:off x="7867249" y="4250944"/>
            <a:ext cx="3472071" cy="2223466"/>
          </a:xfrm>
          <a:prstGeom prst="cloudCallout">
            <a:avLst>
              <a:gd name="adj1" fmla="val 62755"/>
              <a:gd name="adj2" fmla="val 11520"/>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Good positive attitude</a:t>
            </a:r>
            <a:endParaRPr lang="en-GB" dirty="0">
              <a:solidFill>
                <a:schemeClr val="tx1"/>
              </a:solidFill>
              <a:latin typeface="Century Gothic" panose="020B0502020202020204" pitchFamily="34" charset="0"/>
            </a:endParaRPr>
          </a:p>
        </p:txBody>
      </p:sp>
      <p:sp>
        <p:nvSpPr>
          <p:cNvPr id="10" name="Cloud Callout 9"/>
          <p:cNvSpPr/>
          <p:nvPr/>
        </p:nvSpPr>
        <p:spPr>
          <a:xfrm>
            <a:off x="4081663" y="4201974"/>
            <a:ext cx="3472071" cy="2223466"/>
          </a:xfrm>
          <a:prstGeom prst="cloudCallout">
            <a:avLst>
              <a:gd name="adj1" fmla="val 34129"/>
              <a:gd name="adj2" fmla="val -66558"/>
            </a:avLst>
          </a:prstGeom>
          <a:solidFill>
            <a:schemeClr val="accent4">
              <a:lumMod val="40000"/>
              <a:lumOff val="6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latin typeface="Century Gothic" panose="020B0502020202020204" pitchFamily="34" charset="0"/>
              </a:rPr>
              <a:t>Having a good sleep</a:t>
            </a:r>
            <a:endParaRPr lang="en-GB"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34694932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Sleep- Starting point activity</a:t>
            </a:r>
            <a:endParaRPr lang="en-GB" dirty="0">
              <a:latin typeface="Century Gothic" panose="020B0502020202020204" pitchFamily="34" charset="0"/>
            </a:endParaRPr>
          </a:p>
        </p:txBody>
      </p:sp>
      <p:sp>
        <p:nvSpPr>
          <p:cNvPr id="5" name="TextBox 4"/>
          <p:cNvSpPr txBox="1"/>
          <p:nvPr/>
        </p:nvSpPr>
        <p:spPr>
          <a:xfrm>
            <a:off x="481260" y="2078050"/>
            <a:ext cx="5050860" cy="3046988"/>
          </a:xfrm>
          <a:prstGeom prst="rect">
            <a:avLst/>
          </a:prstGeom>
          <a:solidFill>
            <a:schemeClr val="accent4">
              <a:lumMod val="20000"/>
              <a:lumOff val="80000"/>
            </a:schemeClr>
          </a:solidFill>
        </p:spPr>
        <p:txBody>
          <a:bodyPr wrap="square" rtlCol="0">
            <a:spAutoFit/>
          </a:bodyPr>
          <a:lstStyle/>
          <a:p>
            <a:r>
              <a:rPr lang="en-US" sz="2400" b="1" dirty="0" smtClean="0">
                <a:latin typeface="Century Gothic" panose="020B0502020202020204" pitchFamily="34" charset="0"/>
              </a:rPr>
              <a:t>Draw and write about:</a:t>
            </a:r>
          </a:p>
          <a:p>
            <a:endParaRPr lang="en-US" sz="2400" b="1" dirty="0" smtClean="0">
              <a:latin typeface="Century Gothic" panose="020B0502020202020204" pitchFamily="34" charset="0"/>
            </a:endParaRPr>
          </a:p>
          <a:p>
            <a:r>
              <a:rPr lang="en-US" sz="2400" dirty="0" smtClean="0">
                <a:latin typeface="Century Gothic" panose="020B0502020202020204" pitchFamily="34" charset="0"/>
              </a:rPr>
              <a:t>All of the things that you know about sleep</a:t>
            </a:r>
          </a:p>
          <a:p>
            <a:r>
              <a:rPr lang="en-US" sz="2400" dirty="0" smtClean="0">
                <a:latin typeface="Century Gothic" panose="020B0502020202020204" pitchFamily="34" charset="0"/>
              </a:rPr>
              <a:t>The things someone can do to help them fall asleep</a:t>
            </a:r>
          </a:p>
          <a:p>
            <a:r>
              <a:rPr lang="en-US" sz="2400" dirty="0" smtClean="0">
                <a:latin typeface="Century Gothic" panose="020B0502020202020204" pitchFamily="34" charset="0"/>
              </a:rPr>
              <a:t>The things that may stop someone from falling asleep</a:t>
            </a:r>
          </a:p>
        </p:txBody>
      </p:sp>
      <p:pic>
        <p:nvPicPr>
          <p:cNvPr id="6" name="Picture 5" descr="Lack of sleep ups depression risk in kids later in lif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7038" y="2078050"/>
            <a:ext cx="5006340" cy="3337560"/>
          </a:xfrm>
          <a:prstGeom prst="rect">
            <a:avLst/>
          </a:prstGeom>
        </p:spPr>
      </p:pic>
    </p:spTree>
    <p:extLst>
      <p:ext uri="{BB962C8B-B14F-4D97-AF65-F5344CB8AC3E}">
        <p14:creationId xmlns:p14="http://schemas.microsoft.com/office/powerpoint/2010/main" val="25990797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12836" y="248150"/>
            <a:ext cx="7608404" cy="1077730"/>
          </a:xfrm>
          <a:prstGeom prst="rect">
            <a:avLst/>
          </a:prstGeom>
          <a:solidFill>
            <a:schemeClr val="accent2">
              <a:lumMod val="20000"/>
              <a:lumOff val="80000"/>
            </a:schemeClr>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Write down the activities that are good to relax ready for bed time?</a:t>
            </a:r>
            <a:endParaRPr lang="en-GB" dirty="0">
              <a:latin typeface="Century Gothic" panose="020B0502020202020204" pitchFamily="34" charset="0"/>
            </a:endParaRPr>
          </a:p>
        </p:txBody>
      </p:sp>
      <p:pic>
        <p:nvPicPr>
          <p:cNvPr id="22" name="Picture 21"/>
          <p:cNvPicPr>
            <a:picLocks noChangeAspect="1"/>
          </p:cNvPicPr>
          <p:nvPr/>
        </p:nvPicPr>
        <p:blipFill>
          <a:blip r:embed="rId2"/>
          <a:stretch>
            <a:fillRect/>
          </a:stretch>
        </p:blipFill>
        <p:spPr>
          <a:xfrm>
            <a:off x="1438884" y="1499998"/>
            <a:ext cx="9373896" cy="5167428"/>
          </a:xfrm>
          <a:prstGeom prst="rect">
            <a:avLst/>
          </a:prstGeom>
        </p:spPr>
      </p:pic>
    </p:spTree>
    <p:extLst>
      <p:ext uri="{BB962C8B-B14F-4D97-AF65-F5344CB8AC3E}">
        <p14:creationId xmlns:p14="http://schemas.microsoft.com/office/powerpoint/2010/main" val="10962107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312836" y="114906"/>
            <a:ext cx="7608404" cy="1077730"/>
          </a:xfrm>
          <a:prstGeom prst="rect">
            <a:avLst/>
          </a:prstGeom>
          <a:solidFill>
            <a:schemeClr val="accent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Check your answers</a:t>
            </a:r>
            <a:endParaRPr lang="en-GB" dirty="0">
              <a:latin typeface="Century Gothic" panose="020B0502020202020204" pitchFamily="34" charset="0"/>
            </a:endParaRPr>
          </a:p>
        </p:txBody>
      </p:sp>
      <p:sp>
        <p:nvSpPr>
          <p:cNvPr id="5" name="Oval 4"/>
          <p:cNvSpPr/>
          <p:nvPr/>
        </p:nvSpPr>
        <p:spPr>
          <a:xfrm>
            <a:off x="105062" y="4578705"/>
            <a:ext cx="2544333" cy="1949685"/>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a:ln>
                  <a:noFill/>
                </a:ln>
                <a:solidFill>
                  <a:prstClr val="black"/>
                </a:solidFill>
                <a:effectLst/>
                <a:uLnTx/>
                <a:uFillTx/>
                <a:latin typeface="Lato" panose="020B0604020202020204"/>
              </a:rPr>
              <a:t>Talk to someone about what is worrying her</a:t>
            </a:r>
          </a:p>
        </p:txBody>
      </p:sp>
      <p:sp>
        <p:nvSpPr>
          <p:cNvPr id="6" name="Oval 5"/>
          <p:cNvSpPr/>
          <p:nvPr/>
        </p:nvSpPr>
        <p:spPr>
          <a:xfrm>
            <a:off x="4414660" y="3417993"/>
            <a:ext cx="2065338" cy="1319075"/>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a:ln>
                  <a:noFill/>
                </a:ln>
                <a:solidFill>
                  <a:prstClr val="black"/>
                </a:solidFill>
                <a:effectLst/>
                <a:uLnTx/>
                <a:uFillTx/>
                <a:latin typeface="Lato" panose="020B0604020202020204"/>
              </a:rPr>
              <a:t>Listen to calm music</a:t>
            </a:r>
          </a:p>
        </p:txBody>
      </p:sp>
      <p:sp>
        <p:nvSpPr>
          <p:cNvPr id="7" name="Oval 6"/>
          <p:cNvSpPr/>
          <p:nvPr/>
        </p:nvSpPr>
        <p:spPr>
          <a:xfrm>
            <a:off x="9307380" y="3178613"/>
            <a:ext cx="2063750" cy="862012"/>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Read a book</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8" name="Oval 7"/>
          <p:cNvSpPr/>
          <p:nvPr/>
        </p:nvSpPr>
        <p:spPr>
          <a:xfrm>
            <a:off x="5749565" y="4578705"/>
            <a:ext cx="2482653" cy="2044324"/>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Turn off screens and hour before bed</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9" name="Oval 8"/>
          <p:cNvSpPr/>
          <p:nvPr/>
        </p:nvSpPr>
        <p:spPr>
          <a:xfrm>
            <a:off x="6605037" y="2745562"/>
            <a:ext cx="2214343" cy="1365063"/>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Go to bed a bit earlier</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10" name="Oval 9"/>
          <p:cNvSpPr/>
          <p:nvPr/>
        </p:nvSpPr>
        <p:spPr>
          <a:xfrm>
            <a:off x="6580148" y="1413883"/>
            <a:ext cx="2063750" cy="863600"/>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Have a bath</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11" name="Oval 10"/>
          <p:cNvSpPr/>
          <p:nvPr/>
        </p:nvSpPr>
        <p:spPr>
          <a:xfrm>
            <a:off x="9674738" y="1648734"/>
            <a:ext cx="2063750" cy="966705"/>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Hug a teddy</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12" name="Oval 11"/>
          <p:cNvSpPr/>
          <p:nvPr/>
        </p:nvSpPr>
        <p:spPr>
          <a:xfrm>
            <a:off x="8383492" y="4200268"/>
            <a:ext cx="3808508" cy="2328042"/>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Make up a spell or song that will make her imaginary monsters disappear</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13" name="Oval 12"/>
          <p:cNvSpPr/>
          <p:nvPr/>
        </p:nvSpPr>
        <p:spPr>
          <a:xfrm>
            <a:off x="2951630" y="4578705"/>
            <a:ext cx="2495699" cy="2002581"/>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Have a cuddle with someone that she loves</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15" name="TextBox 14"/>
          <p:cNvSpPr txBox="1"/>
          <p:nvPr/>
        </p:nvSpPr>
        <p:spPr>
          <a:xfrm>
            <a:off x="130740" y="1415110"/>
            <a:ext cx="4761300" cy="1938992"/>
          </a:xfrm>
          <a:prstGeom prst="rect">
            <a:avLst/>
          </a:prstGeom>
          <a:solidFill>
            <a:schemeClr val="accent4">
              <a:lumMod val="20000"/>
              <a:lumOff val="80000"/>
            </a:schemeClr>
          </a:solidFill>
        </p:spPr>
        <p:txBody>
          <a:bodyPr wrap="square" rtlCol="0">
            <a:spAutoFit/>
          </a:bodyPr>
          <a:lstStyle/>
          <a:p>
            <a:r>
              <a:rPr lang="en-US" sz="2400" dirty="0" smtClean="0">
                <a:latin typeface="Century Gothic" panose="020B0502020202020204" pitchFamily="34" charset="0"/>
              </a:rPr>
              <a:t>These activities are good for resting and relaxing they can help calm and relax your body and your mind ready for going to bed.</a:t>
            </a:r>
            <a:endParaRPr lang="en-GB" sz="2400" dirty="0">
              <a:latin typeface="Century Gothic" panose="020B0502020202020204" pitchFamily="34" charset="0"/>
            </a:endParaRPr>
          </a:p>
        </p:txBody>
      </p:sp>
    </p:spTree>
    <p:extLst>
      <p:ext uri="{BB962C8B-B14F-4D97-AF65-F5344CB8AC3E}">
        <p14:creationId xmlns:p14="http://schemas.microsoft.com/office/powerpoint/2010/main" val="23346933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93279" y="1500738"/>
            <a:ext cx="2063750" cy="863600"/>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Do a silly dance</a:t>
            </a:r>
            <a:r>
              <a:rPr kumimoji="0" lang="en-GB" sz="1800" b="1" i="0" u="none" strike="noStrike" kern="1200" cap="none" spc="0" normalizeH="0" baseline="0" noProof="0" dirty="0">
                <a:ln>
                  <a:noFill/>
                </a:ln>
                <a:solidFill>
                  <a:prstClr val="black"/>
                </a:solidFill>
                <a:effectLst/>
                <a:uLnTx/>
                <a:uFillTx/>
                <a:latin typeface="Calibri"/>
                <a:ea typeface="+mn-ea"/>
                <a:cs typeface="+mn-cs"/>
              </a:rPr>
              <a:t> </a:t>
            </a:r>
          </a:p>
        </p:txBody>
      </p:sp>
      <p:sp>
        <p:nvSpPr>
          <p:cNvPr id="5" name="Oval 4"/>
          <p:cNvSpPr/>
          <p:nvPr/>
        </p:nvSpPr>
        <p:spPr>
          <a:xfrm>
            <a:off x="321653" y="181986"/>
            <a:ext cx="2063750" cy="1130171"/>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200" b="1" i="0" u="none" strike="noStrike" kern="1200" cap="none" spc="0" normalizeH="0" baseline="0" noProof="0" dirty="0">
                <a:ln>
                  <a:noFill/>
                </a:ln>
                <a:solidFill>
                  <a:prstClr val="black"/>
                </a:solidFill>
                <a:effectLst/>
                <a:uLnTx/>
                <a:uFillTx/>
                <a:latin typeface="Lato" panose="020B0604020202020204"/>
              </a:rPr>
              <a:t>Have a fizzy drink</a:t>
            </a:r>
          </a:p>
        </p:txBody>
      </p:sp>
      <p:sp>
        <p:nvSpPr>
          <p:cNvPr id="6" name="Oval 5"/>
          <p:cNvSpPr/>
          <p:nvPr/>
        </p:nvSpPr>
        <p:spPr>
          <a:xfrm>
            <a:off x="3350080" y="156800"/>
            <a:ext cx="2259461" cy="1180541"/>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Go to bed really late</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7" name="Oval 6"/>
          <p:cNvSpPr/>
          <p:nvPr/>
        </p:nvSpPr>
        <p:spPr>
          <a:xfrm>
            <a:off x="9209524" y="1522182"/>
            <a:ext cx="2063750" cy="1319090"/>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Watch an exciting film</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8" name="Oval 7"/>
          <p:cNvSpPr/>
          <p:nvPr/>
        </p:nvSpPr>
        <p:spPr>
          <a:xfrm>
            <a:off x="3256159" y="1608078"/>
            <a:ext cx="2063750" cy="1025408"/>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Eat some sweets</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9" name="Oval 8"/>
          <p:cNvSpPr/>
          <p:nvPr/>
        </p:nvSpPr>
        <p:spPr>
          <a:xfrm>
            <a:off x="5757113" y="1403314"/>
            <a:ext cx="2920576" cy="1486464"/>
          </a:xfrm>
          <a:prstGeom prst="ellipse">
            <a:avLst/>
          </a:prstGeom>
          <a:solidFill>
            <a:schemeClr val="accent4">
              <a:lumMod val="20000"/>
              <a:lumOff val="80000"/>
            </a:schemeClr>
          </a:solidFill>
          <a:ln w="38100">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sz="2200" b="1" dirty="0">
                <a:solidFill>
                  <a:prstClr val="black"/>
                </a:solidFill>
                <a:latin typeface="Lato" panose="020B0604020202020204"/>
              </a:rPr>
              <a:t>Go to bed at a different time each night</a:t>
            </a:r>
            <a:endParaRPr kumimoji="0" lang="en-GB" sz="2200" b="1" i="0" u="none" strike="noStrike" kern="1200" cap="none" spc="0" normalizeH="0" baseline="0" noProof="0" dirty="0">
              <a:ln>
                <a:noFill/>
              </a:ln>
              <a:solidFill>
                <a:prstClr val="black"/>
              </a:solidFill>
              <a:effectLst/>
              <a:uLnTx/>
              <a:uFillTx/>
              <a:latin typeface="Lato" panose="020B0604020202020204"/>
            </a:endParaRPr>
          </a:p>
        </p:txBody>
      </p:sp>
      <p:sp>
        <p:nvSpPr>
          <p:cNvPr id="10" name="TextBox 9"/>
          <p:cNvSpPr txBox="1"/>
          <p:nvPr/>
        </p:nvSpPr>
        <p:spPr>
          <a:xfrm>
            <a:off x="8456488" y="3322647"/>
            <a:ext cx="2585046" cy="1938992"/>
          </a:xfrm>
          <a:prstGeom prst="rect">
            <a:avLst/>
          </a:prstGeom>
          <a:solidFill>
            <a:schemeClr val="accent4">
              <a:lumMod val="20000"/>
              <a:lumOff val="80000"/>
            </a:schemeClr>
          </a:solidFill>
        </p:spPr>
        <p:txBody>
          <a:bodyPr wrap="square" rtlCol="0">
            <a:spAutoFit/>
          </a:bodyPr>
          <a:lstStyle/>
          <a:p>
            <a:pPr algn="ctr"/>
            <a:r>
              <a:rPr lang="en-GB" sz="2400" b="1" dirty="0">
                <a:latin typeface="Lato" panose="020B0604020202020204" charset="0"/>
                <a:ea typeface="Lato" panose="020B0604020202020204" charset="0"/>
                <a:cs typeface="Lato" panose="020B0604020202020204" charset="0"/>
              </a:rPr>
              <a:t>Talk to your teacher or grown-up about any that you are unsure of</a:t>
            </a:r>
          </a:p>
        </p:txBody>
      </p:sp>
      <p:sp>
        <p:nvSpPr>
          <p:cNvPr id="25" name="TextBox 24"/>
          <p:cNvSpPr txBox="1"/>
          <p:nvPr/>
        </p:nvSpPr>
        <p:spPr>
          <a:xfrm>
            <a:off x="640080" y="3482667"/>
            <a:ext cx="6240780" cy="2677656"/>
          </a:xfrm>
          <a:prstGeom prst="rect">
            <a:avLst/>
          </a:prstGeom>
          <a:solidFill>
            <a:schemeClr val="accent4">
              <a:lumMod val="20000"/>
              <a:lumOff val="80000"/>
            </a:schemeClr>
          </a:solidFill>
        </p:spPr>
        <p:txBody>
          <a:bodyPr wrap="square" rtlCol="0">
            <a:spAutoFit/>
          </a:bodyPr>
          <a:lstStyle/>
          <a:p>
            <a:r>
              <a:rPr lang="en-US" sz="2800" dirty="0" smtClean="0">
                <a:latin typeface="Century Gothic" panose="020B0502020202020204" pitchFamily="34" charset="0"/>
              </a:rPr>
              <a:t>These activities are not so good for resting and relaxing as they can make your body and mind feel excited and awake. This will make is difficult for you to relax before bed.</a:t>
            </a:r>
            <a:endParaRPr lang="en-GB" sz="2800" dirty="0">
              <a:latin typeface="Century Gothic" panose="020B0502020202020204" pitchFamily="34" charset="0"/>
            </a:endParaRPr>
          </a:p>
        </p:txBody>
      </p:sp>
    </p:spTree>
    <p:extLst>
      <p:ext uri="{BB962C8B-B14F-4D97-AF65-F5344CB8AC3E}">
        <p14:creationId xmlns:p14="http://schemas.microsoft.com/office/powerpoint/2010/main" val="38860678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74574" y="212037"/>
            <a:ext cx="8309113" cy="1071563"/>
          </a:xfrm>
          <a:prstGeom prst="rect">
            <a:avLst/>
          </a:prstGeom>
          <a:solidFill>
            <a:schemeClr val="accent2">
              <a:lumMod val="20000"/>
              <a:lumOff val="80000"/>
            </a:schemeClr>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Which of these is a calm and relaxing bedtime routine for you, A or B? </a:t>
            </a:r>
            <a:endParaRPr lang="en-GB" dirty="0">
              <a:latin typeface="Century Gothic" panose="020B0502020202020204" pitchFamily="34" charset="0"/>
            </a:endParaRPr>
          </a:p>
        </p:txBody>
      </p:sp>
      <p:pic>
        <p:nvPicPr>
          <p:cNvPr id="3" name="Picture 2"/>
          <p:cNvPicPr>
            <a:picLocks noChangeAspect="1"/>
          </p:cNvPicPr>
          <p:nvPr/>
        </p:nvPicPr>
        <p:blipFill>
          <a:blip r:embed="rId2"/>
          <a:stretch>
            <a:fillRect/>
          </a:stretch>
        </p:blipFill>
        <p:spPr>
          <a:xfrm>
            <a:off x="1191677" y="1752445"/>
            <a:ext cx="9874905" cy="4518694"/>
          </a:xfrm>
          <a:prstGeom prst="rect">
            <a:avLst/>
          </a:prstGeom>
        </p:spPr>
      </p:pic>
    </p:spTree>
    <p:extLst>
      <p:ext uri="{BB962C8B-B14F-4D97-AF65-F5344CB8AC3E}">
        <p14:creationId xmlns:p14="http://schemas.microsoft.com/office/powerpoint/2010/main" val="30570092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74574" y="212037"/>
            <a:ext cx="8309113" cy="1071563"/>
          </a:xfrm>
          <a:prstGeom prst="rect">
            <a:avLst/>
          </a:prstGeom>
          <a:solidFill>
            <a:schemeClr val="accent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smtClean="0">
                <a:latin typeface="Century Gothic" panose="020B0502020202020204" pitchFamily="34" charset="0"/>
              </a:rPr>
              <a:t>Bedtime routine</a:t>
            </a:r>
            <a:endParaRPr lang="en-GB" dirty="0">
              <a:latin typeface="Century Gothic" panose="020B0502020202020204" pitchFamily="34" charset="0"/>
            </a:endParaRPr>
          </a:p>
        </p:txBody>
      </p:sp>
      <p:sp>
        <p:nvSpPr>
          <p:cNvPr id="5" name="TextBox 4"/>
          <p:cNvSpPr txBox="1"/>
          <p:nvPr/>
        </p:nvSpPr>
        <p:spPr>
          <a:xfrm>
            <a:off x="618420" y="2786710"/>
            <a:ext cx="11573580" cy="2308324"/>
          </a:xfrm>
          <a:prstGeom prst="rect">
            <a:avLst/>
          </a:prstGeom>
          <a:solidFill>
            <a:schemeClr val="accent4">
              <a:lumMod val="20000"/>
              <a:lumOff val="80000"/>
            </a:schemeClr>
          </a:solidFill>
        </p:spPr>
        <p:txBody>
          <a:bodyPr wrap="square" rtlCol="0">
            <a:spAutoFit/>
          </a:bodyPr>
          <a:lstStyle/>
          <a:p>
            <a:r>
              <a:rPr lang="en-US" sz="2400" b="1" dirty="0" smtClean="0">
                <a:latin typeface="Century Gothic" panose="020B0502020202020204" pitchFamily="34" charset="0"/>
              </a:rPr>
              <a:t>Routine A </a:t>
            </a:r>
            <a:r>
              <a:rPr lang="en-US" sz="2400" dirty="0" smtClean="0">
                <a:latin typeface="Century Gothic" panose="020B0502020202020204" pitchFamily="34" charset="0"/>
              </a:rPr>
              <a:t>would be the best for you as there are lots of opportunities for you to rest and relax before you go to sleep. </a:t>
            </a:r>
          </a:p>
          <a:p>
            <a:endParaRPr lang="en-US" sz="2400" dirty="0">
              <a:latin typeface="Century Gothic" panose="020B0502020202020204" pitchFamily="34" charset="0"/>
            </a:endParaRPr>
          </a:p>
          <a:p>
            <a:r>
              <a:rPr lang="en-US" sz="2400" b="1" dirty="0" smtClean="0">
                <a:latin typeface="Century Gothic" panose="020B0502020202020204" pitchFamily="34" charset="0"/>
              </a:rPr>
              <a:t>Routine B </a:t>
            </a:r>
            <a:r>
              <a:rPr lang="en-US" sz="2400" dirty="0" smtClean="0">
                <a:latin typeface="Century Gothic" panose="020B0502020202020204" pitchFamily="34" charset="0"/>
              </a:rPr>
              <a:t>has some fun activities, like playing a game or using a tablet and some healthy activities like exercising. But these are not so good for resting and relaxing before sleep. </a:t>
            </a:r>
            <a:endParaRPr lang="en-GB" sz="2400" dirty="0">
              <a:latin typeface="Century Gothic" panose="020B0502020202020204" pitchFamily="34" charset="0"/>
            </a:endParaRPr>
          </a:p>
        </p:txBody>
      </p:sp>
    </p:spTree>
    <p:extLst>
      <p:ext uri="{BB962C8B-B14F-4D97-AF65-F5344CB8AC3E}">
        <p14:creationId xmlns:p14="http://schemas.microsoft.com/office/powerpoint/2010/main" val="32694873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TotalTime>
  <Words>692</Words>
  <Application>Microsoft Office PowerPoint</Application>
  <PresentationFormat>Widescreen</PresentationFormat>
  <Paragraphs>93</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Calibri Light</vt:lpstr>
      <vt:lpstr>Century Gothic</vt:lpstr>
      <vt:lpstr>Lato</vt:lpstr>
      <vt:lpstr>Twinkl</vt:lpstr>
      <vt:lpstr>Office Theme</vt:lpstr>
      <vt:lpstr>PSHE- Healthy Lifestyle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PSHE- Healthy Lifestyle</dc:title>
  <dc:creator>Georgia Williams</dc:creator>
  <cp:lastModifiedBy>Lindsey Wilson</cp:lastModifiedBy>
  <cp:revision>14</cp:revision>
  <dcterms:created xsi:type="dcterms:W3CDTF">2021-02-08T09:52:16Z</dcterms:created>
  <dcterms:modified xsi:type="dcterms:W3CDTF">2021-02-12T08:49:16Z</dcterms:modified>
</cp:coreProperties>
</file>