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7" r:id="rId2"/>
    <p:sldId id="259" r:id="rId3"/>
    <p:sldId id="261" r:id="rId4"/>
    <p:sldId id="265" r:id="rId5"/>
    <p:sldId id="263" r:id="rId6"/>
    <p:sldId id="256" r:id="rId7"/>
    <p:sldId id="264" r:id="rId8"/>
    <p:sldId id="267" r:id="rId9"/>
    <p:sldId id="268" r:id="rId10"/>
    <p:sldId id="269" r:id="rId11"/>
    <p:sldId id="270" r:id="rId12"/>
    <p:sldId id="271" r:id="rId13"/>
    <p:sldId id="272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343" autoAdjust="0"/>
  </p:normalViewPr>
  <p:slideViewPr>
    <p:cSldViewPr snapToGrid="0">
      <p:cViewPr>
        <p:scale>
          <a:sx n="57" d="100"/>
          <a:sy n="57" d="100"/>
        </p:scale>
        <p:origin x="1260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A71BB6-770B-4C3D-AC81-F8F08EE2F246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E51CB8-DC8C-417E-B651-40526A1B6D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9982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E51CB8-DC8C-417E-B651-40526A1B6D50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4670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1601-CDC2-4DBA-B96B-DEDB4EA00DBD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CC911-5525-48E0-B363-9549829535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6413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1601-CDC2-4DBA-B96B-DEDB4EA00DBD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CC911-5525-48E0-B363-9549829535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0690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1601-CDC2-4DBA-B96B-DEDB4EA00DBD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CC911-5525-48E0-B363-9549829535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8025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1601-CDC2-4DBA-B96B-DEDB4EA00DBD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CC911-5525-48E0-B363-9549829535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8843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1601-CDC2-4DBA-B96B-DEDB4EA00DBD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CC911-5525-48E0-B363-9549829535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3963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1601-CDC2-4DBA-B96B-DEDB4EA00DBD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CC911-5525-48E0-B363-9549829535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05235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1601-CDC2-4DBA-B96B-DEDB4EA00DBD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CC911-5525-48E0-B363-9549829535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700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1601-CDC2-4DBA-B96B-DEDB4EA00DBD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CC911-5525-48E0-B363-9549829535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2757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1601-CDC2-4DBA-B96B-DEDB4EA00DBD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CC911-5525-48E0-B363-9549829535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6950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1601-CDC2-4DBA-B96B-DEDB4EA00DBD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CC911-5525-48E0-B363-9549829535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3116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1601-CDC2-4DBA-B96B-DEDB4EA00DBD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CC911-5525-48E0-B363-9549829535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7089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61601-CDC2-4DBA-B96B-DEDB4EA00DBD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3CC911-5525-48E0-B363-9549829535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760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hyperlink" Target="https://www.youtube.com/watch?v=fJUgttyqvks" TargetMode="External"/><Relationship Id="rId7" Type="http://schemas.openxmlformats.org/officeDocument/2006/relationships/image" Target="../media/image3.png"/><Relationship Id="rId2" Type="http://schemas.openxmlformats.org/officeDocument/2006/relationships/hyperlink" Target="https://www.youtube.com/watch?v=m1sewWOP0l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pinterest.co.uk/pin/23714335526918000/" TargetMode="External"/><Relationship Id="rId5" Type="http://schemas.openxmlformats.org/officeDocument/2006/relationships/hyperlink" Target="https://www.youtube.com/results?search_query=fairy+tale" TargetMode="External"/><Relationship Id="rId4" Type="http://schemas.openxmlformats.org/officeDocument/2006/relationships/hyperlink" Target="https://www.youtube.com/watch?v=VCyiiHI2SJU" TargetMode="External"/><Relationship Id="rId9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bbc.co.uk/teach/supermovers" TargetMode="Externa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u0-makC-lO0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www.youtube.com/watch?v=p1_lnmdyR1s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youtube.com/watch?v=Ih0iu80u04Y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Cartoon Color Rainbow | Rainbow cartoon, Rainbow drawing, Cute easy drawings">
            <a:extLst>
              <a:ext uri="{FF2B5EF4-FFF2-40B4-BE49-F238E27FC236}">
                <a16:creationId xmlns:a16="http://schemas.microsoft.com/office/drawing/2014/main" id="{154C2E8C-9FC6-4348-8402-5ED8EE4931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CEF48"/>
              </a:clrFrom>
              <a:clrTo>
                <a:srgbClr val="ECEF4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99200" y="2970844"/>
            <a:ext cx="5455765" cy="3355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960437"/>
            <a:ext cx="10515600" cy="1325563"/>
          </a:xfrm>
        </p:spPr>
        <p:txBody>
          <a:bodyPr/>
          <a:lstStyle/>
          <a:p>
            <a:r>
              <a:rPr lang="en-GB" dirty="0" smtClean="0">
                <a:latin typeface="XCCW Joined 6a" panose="03050602040000000000" pitchFamily="66" charset="0"/>
              </a:rPr>
              <a:t>Home Learning Activities </a:t>
            </a:r>
            <a:endParaRPr lang="en-GB" dirty="0">
              <a:latin typeface="XCCW Joined 6a" panose="03050602040000000000" pitchFamily="66" charset="0"/>
            </a:endParaRPr>
          </a:p>
        </p:txBody>
      </p:sp>
      <p:pic>
        <p:nvPicPr>
          <p:cNvPr id="4" name="Picture 4" descr="Imag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0262" b="99538" l="1060" r="1021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2599" r="88593"/>
          <a:stretch/>
        </p:blipFill>
        <p:spPr bwMode="auto">
          <a:xfrm>
            <a:off x="102642" y="4648492"/>
            <a:ext cx="1471115" cy="2209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Callout 4"/>
          <p:cNvSpPr/>
          <p:nvPr/>
        </p:nvSpPr>
        <p:spPr>
          <a:xfrm>
            <a:off x="1308100" y="3314700"/>
            <a:ext cx="4991100" cy="2032000"/>
          </a:xfrm>
          <a:prstGeom prst="wedgeEllipseCallout">
            <a:avLst>
              <a:gd name="adj1" fmla="val -53912"/>
              <a:gd name="adj2" fmla="val 4062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Hello Year 1! Mini Miss Joy here, I have put together some activities you can complete at home. Enjoy!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04633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.pinimg.com/564x/e7/5f/d2/e75fd2f9b030b5fec9cba94a54e1805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34" b="3190"/>
          <a:stretch/>
        </p:blipFill>
        <p:spPr bwMode="auto">
          <a:xfrm>
            <a:off x="3101975" y="0"/>
            <a:ext cx="5178425" cy="6519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04914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age previe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966" y="125766"/>
            <a:ext cx="5744634" cy="6582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Image previe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25766"/>
            <a:ext cx="5486400" cy="6559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5098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mage previe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348248" y="712490"/>
            <a:ext cx="6883225" cy="540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Image previe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5286" y="-25226"/>
            <a:ext cx="5643563" cy="68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36507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mage previe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180667" cy="6790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Image preview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667" y="0"/>
            <a:ext cx="5979066" cy="6790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44011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6984" y="0"/>
            <a:ext cx="10393017" cy="489640"/>
          </a:xfrm>
        </p:spPr>
        <p:txBody>
          <a:bodyPr>
            <a:noAutofit/>
          </a:bodyPr>
          <a:lstStyle/>
          <a:p>
            <a:r>
              <a:rPr lang="en-GB" sz="2400" u="sng" dirty="0" smtClean="0">
                <a:latin typeface="XCCW Joined 6a" panose="03050602040000000000" pitchFamily="66" charset="0"/>
              </a:rPr>
              <a:t>January Tasks   </a:t>
            </a:r>
            <a:r>
              <a:rPr lang="en-GB" sz="2400" u="sng" dirty="0" smtClean="0">
                <a:solidFill>
                  <a:srgbClr val="FF0000"/>
                </a:solidFill>
                <a:latin typeface="XCCW Joined 6a" panose="03050602040000000000" pitchFamily="66" charset="0"/>
              </a:rPr>
              <a:t>How many can you complete? </a:t>
            </a:r>
            <a:endParaRPr lang="en-GB" sz="2400" u="sng" dirty="0">
              <a:solidFill>
                <a:srgbClr val="FF0000"/>
              </a:solidFill>
              <a:latin typeface="XCCW Joined 6a" panose="03050602040000000000" pitchFamily="66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1868608"/>
              </p:ext>
            </p:extLst>
          </p:nvPr>
        </p:nvGraphicFramePr>
        <p:xfrm>
          <a:off x="498614" y="575827"/>
          <a:ext cx="11469755" cy="61844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93951">
                  <a:extLst>
                    <a:ext uri="{9D8B030D-6E8A-4147-A177-3AD203B41FA5}">
                      <a16:colId xmlns:a16="http://schemas.microsoft.com/office/drawing/2014/main" val="2165156638"/>
                    </a:ext>
                  </a:extLst>
                </a:gridCol>
                <a:gridCol w="2293951">
                  <a:extLst>
                    <a:ext uri="{9D8B030D-6E8A-4147-A177-3AD203B41FA5}">
                      <a16:colId xmlns:a16="http://schemas.microsoft.com/office/drawing/2014/main" val="2520992889"/>
                    </a:ext>
                  </a:extLst>
                </a:gridCol>
                <a:gridCol w="2293951">
                  <a:extLst>
                    <a:ext uri="{9D8B030D-6E8A-4147-A177-3AD203B41FA5}">
                      <a16:colId xmlns:a16="http://schemas.microsoft.com/office/drawing/2014/main" val="1361447314"/>
                    </a:ext>
                  </a:extLst>
                </a:gridCol>
                <a:gridCol w="2293951">
                  <a:extLst>
                    <a:ext uri="{9D8B030D-6E8A-4147-A177-3AD203B41FA5}">
                      <a16:colId xmlns:a16="http://schemas.microsoft.com/office/drawing/2014/main" val="3594059418"/>
                    </a:ext>
                  </a:extLst>
                </a:gridCol>
                <a:gridCol w="2293951">
                  <a:extLst>
                    <a:ext uri="{9D8B030D-6E8A-4147-A177-3AD203B41FA5}">
                      <a16:colId xmlns:a16="http://schemas.microsoft.com/office/drawing/2014/main" val="2694618711"/>
                    </a:ext>
                  </a:extLst>
                </a:gridCol>
              </a:tblGrid>
              <a:tr h="1634787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XCCW Joined 6a" panose="03050602040000000000" pitchFamily="66" charset="0"/>
                        </a:rPr>
                        <a:t>Can you make an origami bird?</a:t>
                      </a:r>
                    </a:p>
                    <a:p>
                      <a:r>
                        <a:rPr lang="en-GB" sz="1600" dirty="0" smtClean="0">
                          <a:latin typeface="XCCW Joined 6a" panose="03050602040000000000" pitchFamily="66" charset="0"/>
                          <a:hlinkClick r:id="rId2"/>
                        </a:rPr>
                        <a:t>https://www.youtube.com/watch?v=m1sewWOP0ls</a:t>
                      </a:r>
                      <a:r>
                        <a:rPr lang="en-GB" sz="1600" dirty="0" smtClean="0">
                          <a:latin typeface="XCCW Joined 6a" panose="03050602040000000000" pitchFamily="66" charset="0"/>
                        </a:rPr>
                        <a:t> </a:t>
                      </a:r>
                      <a:endParaRPr lang="en-GB" sz="1600" dirty="0">
                        <a:latin typeface="XCCW Joined 6a" panose="03050602040000000000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XCCW Joined 6a" panose="03050602040000000000" pitchFamily="66" charset="0"/>
                        </a:rPr>
                        <a:t>How</a:t>
                      </a:r>
                      <a:r>
                        <a:rPr lang="en-GB" sz="1800" baseline="0" dirty="0" smtClean="0">
                          <a:latin typeface="XCCW Joined 6a" panose="03050602040000000000" pitchFamily="66" charset="0"/>
                        </a:rPr>
                        <a:t> many questions can you complete on TT Rock stars? Email the help email for the log ins </a:t>
                      </a:r>
                      <a:r>
                        <a:rPr lang="en-GB" sz="1800" baseline="0" dirty="0" smtClean="0">
                          <a:latin typeface="XCCW Joined 6a" panose="03050602040000000000" pitchFamily="66" charset="0"/>
                          <a:sym typeface="Wingdings" panose="05000000000000000000" pitchFamily="2" charset="2"/>
                        </a:rPr>
                        <a:t></a:t>
                      </a:r>
                      <a:endParaRPr lang="en-GB" sz="1800" dirty="0">
                        <a:latin typeface="XCCW Joined 6a" panose="03050602040000000000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XCCW Joined 6a" panose="03050602040000000000" pitchFamily="66" charset="0"/>
                        </a:rPr>
                        <a:t>Draw with</a:t>
                      </a:r>
                      <a:r>
                        <a:rPr lang="en-GB" sz="1600" baseline="0" dirty="0" smtClean="0">
                          <a:latin typeface="XCCW Joined 6a" panose="03050602040000000000" pitchFamily="66" charset="0"/>
                        </a:rPr>
                        <a:t> Rob! </a:t>
                      </a:r>
                      <a:r>
                        <a:rPr lang="en-GB" sz="1600" baseline="0" dirty="0" smtClean="0">
                          <a:latin typeface="XCCW Joined 6a" panose="03050602040000000000" pitchFamily="66" charset="0"/>
                          <a:hlinkClick r:id="rId3"/>
                        </a:rPr>
                        <a:t>https://www.youtube.com/watch?v=fJUgttyqvks</a:t>
                      </a:r>
                      <a:r>
                        <a:rPr lang="en-GB" sz="1600" baseline="0" dirty="0" smtClean="0">
                          <a:latin typeface="XCCW Joined 6a" panose="03050602040000000000" pitchFamily="66" charset="0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XCCW Joined 6a" panose="03050602040000000000" pitchFamily="66" charset="0"/>
                        </a:rPr>
                        <a:t>Follow</a:t>
                      </a:r>
                      <a:r>
                        <a:rPr lang="en-GB" sz="1600" baseline="0" dirty="0" smtClean="0">
                          <a:latin typeface="XCCW Joined 6a" panose="03050602040000000000" pitchFamily="66" charset="0"/>
                        </a:rPr>
                        <a:t> the link, listen to the story.</a:t>
                      </a:r>
                    </a:p>
                    <a:p>
                      <a:r>
                        <a:rPr lang="en-GB" sz="1600" dirty="0" smtClean="0">
                          <a:latin typeface="XCCW Joined 6a" panose="03050602040000000000" pitchFamily="66" charset="0"/>
                          <a:hlinkClick r:id="rId4"/>
                        </a:rPr>
                        <a:t>https://www.youtube.com/watch?v=VCyiiHI2SJU</a:t>
                      </a:r>
                      <a:r>
                        <a:rPr lang="en-GB" sz="1600" dirty="0" smtClean="0">
                          <a:latin typeface="XCCW Joined 6a" panose="03050602040000000000" pitchFamily="66" charset="0"/>
                        </a:rPr>
                        <a:t> </a:t>
                      </a:r>
                      <a:endParaRPr lang="en-GB" sz="1600" dirty="0">
                        <a:latin typeface="XCCW Joined 6a" panose="03050602040000000000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XCCW Joined 6a" panose="03050602040000000000" pitchFamily="66" charset="0"/>
                        </a:rPr>
                        <a:t>How</a:t>
                      </a:r>
                      <a:r>
                        <a:rPr lang="en-GB" sz="1600" baseline="0" dirty="0" smtClean="0">
                          <a:latin typeface="XCCW Joined 6a" panose="03050602040000000000" pitchFamily="66" charset="0"/>
                        </a:rPr>
                        <a:t> quick can you count to 100?! GO!</a:t>
                      </a:r>
                    </a:p>
                    <a:p>
                      <a:r>
                        <a:rPr lang="en-GB" sz="1600" baseline="0" dirty="0" smtClean="0">
                          <a:latin typeface="XCCW Joined 6a" panose="03050602040000000000" pitchFamily="66" charset="0"/>
                        </a:rPr>
                        <a:t>How many addition sums can you make?</a:t>
                      </a:r>
                      <a:endParaRPr lang="en-GB" sz="1600" dirty="0">
                        <a:latin typeface="XCCW Joined 6a" panose="03050602040000000000" pitchFamily="66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7036942"/>
                  </a:ext>
                </a:extLst>
              </a:tr>
              <a:tr h="1666842"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latin typeface="XCCW Joined 6a" panose="03050602040000000000" pitchFamily="66" charset="0"/>
                        </a:rPr>
                        <a:t>Can you make a nature spotter?</a:t>
                      </a:r>
                    </a:p>
                    <a:p>
                      <a:r>
                        <a:rPr lang="en-GB" sz="1400" dirty="0" smtClean="0">
                          <a:latin typeface="XCCW Joined 6a" panose="03050602040000000000" pitchFamily="66" charset="0"/>
                        </a:rPr>
                        <a:t>Cut</a:t>
                      </a:r>
                      <a:r>
                        <a:rPr lang="en-GB" sz="1400" baseline="0" dirty="0" smtClean="0">
                          <a:latin typeface="XCCW Joined 6a" panose="03050602040000000000" pitchFamily="66" charset="0"/>
                        </a:rPr>
                        <a:t> a circle in the middle of a piece of paper. Go for a walk, see what you can spot!</a:t>
                      </a:r>
                      <a:endParaRPr lang="en-GB" sz="1400" dirty="0">
                        <a:latin typeface="XCCW Joined 6a" panose="03050602040000000000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>
                          <a:latin typeface="XCCW Joined 6a" panose="03050602040000000000" pitchFamily="66" charset="0"/>
                        </a:rPr>
                        <a:t>Go for a walk with a grown-up and take a camera to capture some lovely winter photographs. When</a:t>
                      </a:r>
                      <a:r>
                        <a:rPr lang="en-GB" sz="1200" baseline="0" dirty="0" smtClean="0">
                          <a:latin typeface="XCCW Joined 6a" panose="03050602040000000000" pitchFamily="66" charset="0"/>
                        </a:rPr>
                        <a:t> you get back, draw one of the pictures you have taken. </a:t>
                      </a:r>
                      <a:endParaRPr lang="en-GB" sz="1200" dirty="0">
                        <a:latin typeface="XCCW Joined 6a" panose="03050602040000000000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XCCW Joined 6a" panose="03050602040000000000" pitchFamily="66" charset="0"/>
                        </a:rPr>
                        <a:t>Can you</a:t>
                      </a:r>
                      <a:r>
                        <a:rPr lang="en-GB" sz="1600" baseline="0" dirty="0" smtClean="0">
                          <a:latin typeface="XCCW Joined 6a" panose="03050602040000000000" pitchFamily="66" charset="0"/>
                        </a:rPr>
                        <a:t> collect some leaves and create a leaf print picture. Using paint. </a:t>
                      </a:r>
                      <a:endParaRPr lang="en-GB" sz="1600" dirty="0">
                        <a:latin typeface="XCCW Joined 6a" panose="03050602040000000000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XCCW Joined 6a" panose="03050602040000000000" pitchFamily="66" charset="0"/>
                        </a:rPr>
                        <a:t>Design and</a:t>
                      </a:r>
                      <a:r>
                        <a:rPr lang="en-GB" sz="1800" baseline="0" dirty="0" smtClean="0">
                          <a:latin typeface="XCCW Joined 6a" panose="03050602040000000000" pitchFamily="66" charset="0"/>
                        </a:rPr>
                        <a:t> make a </a:t>
                      </a:r>
                      <a:r>
                        <a:rPr lang="en-GB" sz="1800" dirty="0" smtClean="0">
                          <a:latin typeface="XCCW Joined 6a" panose="03050602040000000000" pitchFamily="66" charset="0"/>
                        </a:rPr>
                        <a:t>knights shield.</a:t>
                      </a:r>
                      <a:r>
                        <a:rPr lang="en-GB" sz="1800" baseline="0" dirty="0" smtClean="0">
                          <a:latin typeface="XCCW Joined 6a" panose="03050602040000000000" pitchFamily="66" charset="0"/>
                        </a:rPr>
                        <a:t> </a:t>
                      </a:r>
                      <a:endParaRPr lang="en-GB" sz="1800" dirty="0">
                        <a:latin typeface="XCCW Joined 6a" panose="03050602040000000000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XCCW Joined 6a" panose="03050602040000000000" pitchFamily="66" charset="0"/>
                        </a:rPr>
                        <a:t>Have a go at baking</a:t>
                      </a:r>
                      <a:r>
                        <a:rPr lang="en-GB" sz="2000" baseline="0" dirty="0" smtClean="0">
                          <a:latin typeface="XCCW Joined 6a" panose="03050602040000000000" pitchFamily="66" charset="0"/>
                        </a:rPr>
                        <a:t> some yummy cookies!</a:t>
                      </a:r>
                    </a:p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1927447"/>
                  </a:ext>
                </a:extLst>
              </a:tr>
              <a:tr h="2231646"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latin typeface="XCCW Joined 6a" panose="03050602040000000000" pitchFamily="66" charset="0"/>
                        </a:rPr>
                        <a:t>Make a sandwich with an adult. Can</a:t>
                      </a:r>
                      <a:r>
                        <a:rPr lang="en-GB" sz="1400" baseline="0" dirty="0" smtClean="0">
                          <a:latin typeface="XCCW Joined 6a" panose="03050602040000000000" pitchFamily="66" charset="0"/>
                        </a:rPr>
                        <a:t> you write instructions for them?</a:t>
                      </a:r>
                      <a:endParaRPr lang="en-GB" sz="1400" dirty="0">
                        <a:latin typeface="XCCW Joined 6a" panose="03050602040000000000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>
                          <a:latin typeface="XCCW Joined 6a" panose="03050602040000000000" pitchFamily="66" charset="0"/>
                        </a:rPr>
                        <a:t>Use your imagination to write or retell a fairy tale</a:t>
                      </a:r>
                      <a:r>
                        <a:rPr lang="en-GB" sz="1200" baseline="0" dirty="0" smtClean="0">
                          <a:latin typeface="XCCW Joined 6a" panose="03050602040000000000" pitchFamily="66" charset="0"/>
                        </a:rPr>
                        <a:t> story. Watch these videos to get some ideas!</a:t>
                      </a:r>
                    </a:p>
                    <a:p>
                      <a:r>
                        <a:rPr lang="en-GB" sz="1200" baseline="0" dirty="0" smtClean="0">
                          <a:latin typeface="XCCW Joined 6a" panose="03050602040000000000" pitchFamily="66" charset="0"/>
                          <a:hlinkClick r:id="rId5"/>
                        </a:rPr>
                        <a:t>https://www.youtube.com/results?search_query=fairy+tale</a:t>
                      </a:r>
                      <a:r>
                        <a:rPr lang="en-GB" sz="1200" baseline="0" dirty="0" smtClean="0">
                          <a:latin typeface="XCCW Joined 6a" panose="03050602040000000000" pitchFamily="66" charset="0"/>
                        </a:rPr>
                        <a:t> </a:t>
                      </a:r>
                    </a:p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XCCW Joined 6a" panose="03050602040000000000" pitchFamily="66" charset="0"/>
                        </a:rPr>
                        <a:t>Skittle</a:t>
                      </a:r>
                      <a:r>
                        <a:rPr lang="en-GB" sz="2000" baseline="0" dirty="0" smtClean="0">
                          <a:latin typeface="XCCW Joined 6a" panose="03050602040000000000" pitchFamily="66" charset="0"/>
                        </a:rPr>
                        <a:t> experiment!</a:t>
                      </a:r>
                    </a:p>
                    <a:p>
                      <a:r>
                        <a:rPr lang="en-GB" sz="2000" dirty="0" smtClean="0">
                          <a:latin typeface="XCCW Joined 6a" panose="03050602040000000000" pitchFamily="66" charset="0"/>
                          <a:hlinkClick r:id="rId6"/>
                        </a:rPr>
                        <a:t>https://www.pinterest.co.uk/pin/23714335526918000/</a:t>
                      </a:r>
                      <a:r>
                        <a:rPr lang="en-GB" sz="2000" dirty="0" smtClean="0">
                          <a:latin typeface="XCCW Joined 6a" panose="03050602040000000000" pitchFamily="66" charset="0"/>
                        </a:rPr>
                        <a:t> </a:t>
                      </a:r>
                      <a:endParaRPr lang="en-GB" sz="2000" dirty="0">
                        <a:latin typeface="XCCW Joined 6a" panose="03050602040000000000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latin typeface="XCCW Joined 6a" panose="03050602040000000000" pitchFamily="66" charset="0"/>
                        </a:rPr>
                        <a:t>Start to collect your</a:t>
                      </a:r>
                      <a:r>
                        <a:rPr lang="en-GB" sz="1400" baseline="0" dirty="0" smtClean="0">
                          <a:latin typeface="XCCW Joined 6a" panose="03050602040000000000" pitchFamily="66" charset="0"/>
                        </a:rPr>
                        <a:t> milk bottles and lids, how could you recycle them?</a:t>
                      </a:r>
                    </a:p>
                    <a:p>
                      <a:r>
                        <a:rPr lang="en-GB" sz="1400" baseline="0" dirty="0" smtClean="0">
                          <a:latin typeface="XCCW Joined 6a" panose="03050602040000000000" pitchFamily="66" charset="0"/>
                        </a:rPr>
                        <a:t>Maybe you could make a game!</a:t>
                      </a:r>
                    </a:p>
                    <a:p>
                      <a:endParaRPr lang="en-GB" dirty="0">
                        <a:latin typeface="XCCW Joined 6a" panose="03050602040000000000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latin typeface="XCCW Joined 6a" panose="03050602040000000000" pitchFamily="66" charset="0"/>
                        </a:rPr>
                        <a:t>Go on a sensory winter walk with an adult. What can you see? What can you smell or hear?</a:t>
                      </a:r>
                    </a:p>
                    <a:p>
                      <a:endParaRPr lang="en-GB" sz="1400" dirty="0" smtClean="0">
                        <a:latin typeface="XCCW Joined 6a" panose="03050602040000000000" pitchFamily="66" charset="0"/>
                      </a:endParaRPr>
                    </a:p>
                    <a:p>
                      <a:endParaRPr lang="en-GB" sz="1400" dirty="0" smtClean="0">
                        <a:latin typeface="XCCW Joined 6a" panose="03050602040000000000" pitchFamily="66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0861229"/>
                  </a:ext>
                </a:extLst>
              </a:tr>
            </a:tbl>
          </a:graphicData>
        </a:graphic>
      </p:graphicFrame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4317" y="5384301"/>
            <a:ext cx="806519" cy="821930"/>
          </a:xfrm>
          <a:prstGeom prst="rect">
            <a:avLst/>
          </a:prstGeom>
        </p:spPr>
      </p:pic>
      <p:pic>
        <p:nvPicPr>
          <p:cNvPr id="7" name="Picture 4" descr="Image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70262" b="99538" l="1060" r="1021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2599" r="88593"/>
          <a:stretch/>
        </p:blipFill>
        <p:spPr bwMode="auto">
          <a:xfrm>
            <a:off x="-106078" y="5110683"/>
            <a:ext cx="1209383" cy="1747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8021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761" y="0"/>
            <a:ext cx="10154478" cy="6858000"/>
          </a:xfrm>
        </p:spPr>
      </p:pic>
    </p:spTree>
    <p:extLst>
      <p:ext uri="{BB962C8B-B14F-4D97-AF65-F5344CB8AC3E}">
        <p14:creationId xmlns:p14="http://schemas.microsoft.com/office/powerpoint/2010/main" val="2049841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79855" cy="6858000"/>
          </a:xfrm>
        </p:spPr>
      </p:pic>
    </p:spTree>
    <p:extLst>
      <p:ext uri="{BB962C8B-B14F-4D97-AF65-F5344CB8AC3E}">
        <p14:creationId xmlns:p14="http://schemas.microsoft.com/office/powerpoint/2010/main" val="3983423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8508" y="796925"/>
            <a:ext cx="10515600" cy="1325563"/>
          </a:xfrm>
        </p:spPr>
        <p:txBody>
          <a:bodyPr/>
          <a:lstStyle/>
          <a:p>
            <a:r>
              <a:rPr lang="en-GB" dirty="0" smtClean="0">
                <a:latin typeface="XCCW Joined 6a" panose="03050602040000000000" pitchFamily="66" charset="0"/>
              </a:rPr>
              <a:t>BBC Super Movers!!</a:t>
            </a:r>
            <a:endParaRPr lang="en-GB" dirty="0">
              <a:latin typeface="XCCW Joined 6a" panose="03050602040000000000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3000" y="2504661"/>
            <a:ext cx="10515600" cy="758549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>
                <a:hlinkClick r:id="rId2"/>
              </a:rPr>
              <a:t>https://www.bbc.co.uk/teach/supermovers</a:t>
            </a:r>
            <a:r>
              <a:rPr lang="en-GB" dirty="0" smtClean="0"/>
              <a:t> </a:t>
            </a:r>
            <a:endParaRPr lang="en-GB" dirty="0"/>
          </a:p>
        </p:txBody>
      </p:sp>
      <p:pic>
        <p:nvPicPr>
          <p:cNvPr id="4" name="Picture 4" descr="Imag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0262" b="99538" l="1060" r="1021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2599" r="88593"/>
          <a:stretch/>
        </p:blipFill>
        <p:spPr bwMode="auto">
          <a:xfrm>
            <a:off x="-106078" y="5110683"/>
            <a:ext cx="1209383" cy="1747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Callout 4"/>
          <p:cNvSpPr/>
          <p:nvPr/>
        </p:nvSpPr>
        <p:spPr>
          <a:xfrm>
            <a:off x="838200" y="3737113"/>
            <a:ext cx="2620617" cy="1888435"/>
          </a:xfrm>
          <a:prstGeom prst="wedgeEllipse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latin typeface="XCCW Joined 6a" panose="03050602040000000000" pitchFamily="66" charset="0"/>
              </a:rPr>
              <a:t>Let’s get moving!!</a:t>
            </a:r>
            <a:endParaRPr lang="en-GB" sz="2400" dirty="0">
              <a:latin typeface="XCCW Joined 6a" panose="0305060204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32215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The Wonder: Amazon.co.uk: Hanson, Faye, Hanson, Faye: 9781783701148: Books"/>
          <p:cNvSpPr>
            <a:spLocks noChangeAspect="1" noChangeArrowheads="1"/>
          </p:cNvSpPr>
          <p:nvPr/>
        </p:nvSpPr>
        <p:spPr bwMode="auto">
          <a:xfrm>
            <a:off x="4870814" y="-7871492"/>
            <a:ext cx="45719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28" name="Picture 4" descr="The Wonder: Amazon.co.uk: Hanson, Faye, Hanson, Faye: 9781783701148: Book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464" y="1921942"/>
            <a:ext cx="3205809" cy="3639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37876" y="0"/>
            <a:ext cx="7180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Listen to the reading </a:t>
            </a:r>
            <a:r>
              <a:rPr lang="en-GB" dirty="0"/>
              <a:t>v</a:t>
            </a:r>
            <a:r>
              <a:rPr lang="en-GB" dirty="0" smtClean="0"/>
              <a:t>ideo of Miss Joy (on the website)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4487742" y="927401"/>
            <a:ext cx="274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u="sng" dirty="0" smtClean="0"/>
              <a:t>Book Talk </a:t>
            </a:r>
          </a:p>
          <a:p>
            <a:pPr algn="ctr"/>
            <a:r>
              <a:rPr lang="en-GB" sz="2400" u="sng" dirty="0" smtClean="0"/>
              <a:t>Week 1</a:t>
            </a:r>
            <a:endParaRPr lang="en-GB" sz="2400" u="sng" dirty="0"/>
          </a:p>
        </p:txBody>
      </p:sp>
      <p:sp>
        <p:nvSpPr>
          <p:cNvPr id="7" name="TextBox 6"/>
          <p:cNvSpPr txBox="1"/>
          <p:nvPr/>
        </p:nvSpPr>
        <p:spPr>
          <a:xfrm>
            <a:off x="764498" y="927401"/>
            <a:ext cx="2473378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smtClean="0"/>
              <a:t>Write a short story about you wonders. What wonders do you have?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764498" y="2909132"/>
            <a:ext cx="2473378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smtClean="0"/>
              <a:t>Think about what your perfect playground might be. Draw your perfect playground.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764498" y="4995263"/>
            <a:ext cx="2473378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smtClean="0"/>
              <a:t>Write a book review. What did you like about this story? What didn’t you like?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9181475" y="835068"/>
            <a:ext cx="2473378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smtClean="0"/>
              <a:t>What other day dreams could you draw? Draw your own day dream and write about it. </a:t>
            </a:r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9181475" y="2818318"/>
            <a:ext cx="2473378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smtClean="0"/>
              <a:t>Design a story map of your day dream, where will it take you?</a:t>
            </a:r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9181475" y="4083019"/>
            <a:ext cx="2473378" cy="20313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smtClean="0"/>
              <a:t>Here is another link to the story if you are unable to listen to the video on the website: </a:t>
            </a:r>
            <a:r>
              <a:rPr lang="en-GB" dirty="0" smtClean="0">
                <a:hlinkClick r:id="rId3"/>
              </a:rPr>
              <a:t>https://www.youtube.com/watch?v=u0-makC-lO0</a:t>
            </a:r>
            <a:r>
              <a:rPr lang="en-GB" dirty="0" smtClean="0"/>
              <a:t>  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5560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The Wonder: Amazon.co.uk: Hanson, Faye, Hanson, Faye: 9781783701148: Books"/>
          <p:cNvSpPr>
            <a:spLocks noChangeAspect="1" noChangeArrowheads="1"/>
          </p:cNvSpPr>
          <p:nvPr/>
        </p:nvSpPr>
        <p:spPr bwMode="auto">
          <a:xfrm>
            <a:off x="4870814" y="-7871492"/>
            <a:ext cx="45719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3237876" y="0"/>
            <a:ext cx="7180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hlinkClick r:id="rId2"/>
              </a:rPr>
              <a:t>https://www.youtube.com/watch?v=p1_lnmdyR1s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4487742" y="927401"/>
            <a:ext cx="274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u="sng" dirty="0" smtClean="0"/>
              <a:t>Book Talk </a:t>
            </a:r>
          </a:p>
          <a:p>
            <a:pPr algn="ctr"/>
            <a:r>
              <a:rPr lang="en-GB" sz="2400" u="sng" dirty="0" smtClean="0"/>
              <a:t>Week 2</a:t>
            </a:r>
            <a:endParaRPr lang="en-GB" sz="2400" u="sng" dirty="0"/>
          </a:p>
        </p:txBody>
      </p:sp>
      <p:sp>
        <p:nvSpPr>
          <p:cNvPr id="7" name="TextBox 6"/>
          <p:cNvSpPr txBox="1"/>
          <p:nvPr/>
        </p:nvSpPr>
        <p:spPr>
          <a:xfrm>
            <a:off x="700381" y="369332"/>
            <a:ext cx="2473378" cy="17543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smtClean="0"/>
              <a:t>Write a short story about what you think happened to the Tiger.</a:t>
            </a:r>
          </a:p>
          <a:p>
            <a:r>
              <a:rPr lang="en-GB" dirty="0" smtClean="0"/>
              <a:t>Where do you think he went at the end of the book?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00381" y="2402819"/>
            <a:ext cx="2473378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smtClean="0"/>
              <a:t>Draw a picture of a tiger.</a:t>
            </a:r>
          </a:p>
          <a:p>
            <a:r>
              <a:rPr lang="en-GB" dirty="0" smtClean="0"/>
              <a:t>Can you label it? You might want to add some adjectives. 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648387" y="3785905"/>
            <a:ext cx="2473378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smtClean="0"/>
              <a:t>Create a shopping list of things you might buy for your tea party!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700381" y="4891992"/>
            <a:ext cx="2473378" cy="14773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smtClean="0"/>
              <a:t>Have a tea party with your family or your toys! Make some invites, maybe even some baking!</a:t>
            </a:r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9181475" y="742735"/>
            <a:ext cx="2473378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smtClean="0"/>
              <a:t>Design a label for the Tiger food. You can draw this. </a:t>
            </a:r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9181475" y="1938992"/>
            <a:ext cx="2473378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smtClean="0"/>
              <a:t>Create a fact file about Tigers. What do they eat? Where do they live?</a:t>
            </a:r>
            <a:endParaRPr lang="en-GB" dirty="0"/>
          </a:p>
        </p:txBody>
      </p:sp>
      <p:pic>
        <p:nvPicPr>
          <p:cNvPr id="9218" name="Picture 2" descr="The Tiger Who Came to Tea: Kerr, Judith: 9780007215997: Amazon.com: Book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7742" y="2031019"/>
            <a:ext cx="3327756" cy="4248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9181475" y="3412248"/>
            <a:ext cx="2473378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smtClean="0"/>
              <a:t>Write a book review. What do you  like about this story? What didn’t you like?</a:t>
            </a:r>
            <a:endParaRPr lang="en-GB" dirty="0"/>
          </a:p>
        </p:txBody>
      </p:sp>
      <p:sp>
        <p:nvSpPr>
          <p:cNvPr id="15" name="TextBox 14"/>
          <p:cNvSpPr txBox="1"/>
          <p:nvPr/>
        </p:nvSpPr>
        <p:spPr>
          <a:xfrm>
            <a:off x="9181475" y="4709235"/>
            <a:ext cx="2473378" cy="20313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smtClean="0"/>
              <a:t>What other animals could visit us? Use alliteration. E.g. The beaver who came for breakfast. You could draw some illustrations to match!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97914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The Wonder: Amazon.co.uk: Hanson, Faye, Hanson, Faye: 9781783701148: Books"/>
          <p:cNvSpPr>
            <a:spLocks noChangeAspect="1" noChangeArrowheads="1"/>
          </p:cNvSpPr>
          <p:nvPr/>
        </p:nvSpPr>
        <p:spPr bwMode="auto">
          <a:xfrm>
            <a:off x="4870814" y="-7871492"/>
            <a:ext cx="45719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3640798" y="631426"/>
            <a:ext cx="7180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hlinkClick r:id="rId2"/>
              </a:rPr>
              <a:t>https://</a:t>
            </a:r>
            <a:r>
              <a:rPr lang="en-GB" dirty="0" smtClean="0">
                <a:hlinkClick r:id="rId2"/>
              </a:rPr>
              <a:t>www.youtube.com/watch?v=Ih0iu80u04Y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4487742" y="927401"/>
            <a:ext cx="274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u="sng" dirty="0" smtClean="0"/>
              <a:t>Book Talk </a:t>
            </a:r>
          </a:p>
          <a:p>
            <a:pPr algn="ctr"/>
            <a:r>
              <a:rPr lang="en-GB" sz="2400" u="sng" dirty="0" smtClean="0"/>
              <a:t>Week </a:t>
            </a:r>
            <a:r>
              <a:rPr lang="en-GB" sz="2400" u="sng" dirty="0" smtClean="0"/>
              <a:t>3</a:t>
            </a:r>
            <a:endParaRPr lang="en-GB" sz="2400" u="sng" dirty="0"/>
          </a:p>
        </p:txBody>
      </p:sp>
      <p:sp>
        <p:nvSpPr>
          <p:cNvPr id="7" name="TextBox 6"/>
          <p:cNvSpPr txBox="1"/>
          <p:nvPr/>
        </p:nvSpPr>
        <p:spPr>
          <a:xfrm>
            <a:off x="677468" y="2316467"/>
            <a:ext cx="2473378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smtClean="0"/>
              <a:t>Write a short story about what </a:t>
            </a:r>
            <a:r>
              <a:rPr lang="en-GB" dirty="0" smtClean="0"/>
              <a:t>you are feeling, what colour would your monster be?</a:t>
            </a:r>
            <a:endParaRPr lang="en-GB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700381" y="4012412"/>
            <a:ext cx="2473378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smtClean="0"/>
              <a:t>Draw a picture </a:t>
            </a:r>
            <a:r>
              <a:rPr lang="en-GB" dirty="0" smtClean="0"/>
              <a:t>of your colour monster. Can you label it? You may want to add some adjectives.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700381" y="5576605"/>
            <a:ext cx="2473378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smtClean="0"/>
              <a:t>Create a colour Jar using glitter.  </a:t>
            </a:r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677468" y="1057038"/>
            <a:ext cx="2473378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smtClean="0"/>
              <a:t>Colour in your colour monster. How are you feeling today?</a:t>
            </a:r>
            <a:endParaRPr lang="en-GB" dirty="0"/>
          </a:p>
        </p:txBody>
      </p:sp>
      <p:sp>
        <p:nvSpPr>
          <p:cNvPr id="14" name="TextBox 13"/>
          <p:cNvSpPr txBox="1"/>
          <p:nvPr/>
        </p:nvSpPr>
        <p:spPr>
          <a:xfrm>
            <a:off x="9181475" y="1338954"/>
            <a:ext cx="2473378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smtClean="0"/>
              <a:t>Write a book review. What do you  like about this story? What didn’t you like?</a:t>
            </a:r>
            <a:endParaRPr lang="en-GB" dirty="0"/>
          </a:p>
        </p:txBody>
      </p:sp>
      <p:sp>
        <p:nvSpPr>
          <p:cNvPr id="15" name="TextBox 14"/>
          <p:cNvSpPr txBox="1"/>
          <p:nvPr/>
        </p:nvSpPr>
        <p:spPr>
          <a:xfrm>
            <a:off x="9181475" y="2761902"/>
            <a:ext cx="2473378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smtClean="0"/>
              <a:t>Think about all the adjectives in the story, how many did you spot? Write them down.</a:t>
            </a:r>
            <a:endParaRPr lang="en-GB" dirty="0"/>
          </a:p>
        </p:txBody>
      </p:sp>
      <p:pic>
        <p:nvPicPr>
          <p:cNvPr id="1026" name="Picture 2" descr="The Colour Monster: Amazon.co.uk: Llenas, Anna: 9781787412736: Book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1800" y="1824915"/>
            <a:ext cx="3775083" cy="3763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9181475" y="4225426"/>
            <a:ext cx="2473378" cy="17543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smtClean="0"/>
              <a:t>Using a thesaurus to explore synonyms for emotions- can you write some words that mean the same as happy or sad.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73698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F13655E-02C2-42B5-AACA-E71F8E0BDD88}"/>
              </a:ext>
            </a:extLst>
          </p:cNvPr>
          <p:cNvSpPr/>
          <p:nvPr/>
        </p:nvSpPr>
        <p:spPr>
          <a:xfrm>
            <a:off x="3255812" y="98556"/>
            <a:ext cx="529824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The </a:t>
            </a:r>
            <a:r>
              <a:rPr lang="en-US" sz="44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Colour</a:t>
            </a:r>
            <a:r>
              <a:rPr lang="en-US" sz="4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" panose="020B0502040204020203" pitchFamily="34" charset="0"/>
              </a:rPr>
              <a:t> Monster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77F27D4-1CD2-4EB7-A77D-7EE9B2D597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9179" t="20084" r="17052" b="55824"/>
          <a:stretch/>
        </p:blipFill>
        <p:spPr>
          <a:xfrm>
            <a:off x="0" y="2678373"/>
            <a:ext cx="2271760" cy="2234822"/>
          </a:xfrm>
          <a:prstGeom prst="rect">
            <a:avLst/>
          </a:prstGeom>
        </p:spPr>
      </p:pic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D36216AC-54B8-49AE-9D6C-D7A98C1AF04A}"/>
              </a:ext>
            </a:extLst>
          </p:cNvPr>
          <p:cNvSpPr/>
          <p:nvPr/>
        </p:nvSpPr>
        <p:spPr>
          <a:xfrm>
            <a:off x="1323833" y="1231710"/>
            <a:ext cx="2271760" cy="1446663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D3F1665-D3FE-477D-A7C9-A4B84A1C34AE}"/>
              </a:ext>
            </a:extLst>
          </p:cNvPr>
          <p:cNvSpPr/>
          <p:nvPr/>
        </p:nvSpPr>
        <p:spPr>
          <a:xfrm>
            <a:off x="1323833" y="1454961"/>
            <a:ext cx="22717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Can you help The </a:t>
            </a:r>
            <a:r>
              <a:rPr lang="en-US" sz="16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Colour</a:t>
            </a:r>
            <a:r>
              <a:rPr lang="en-US" sz="1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Monster fill his jars by drawing things that make you feel each of these feelings? </a:t>
            </a:r>
          </a:p>
        </p:txBody>
      </p:sp>
      <p:pic>
        <p:nvPicPr>
          <p:cNvPr id="7" name="Picture 6" descr="A picture containing bottle&#10;&#10;Description automatically generated">
            <a:extLst>
              <a:ext uri="{FF2B5EF4-FFF2-40B4-BE49-F238E27FC236}">
                <a16:creationId xmlns:a16="http://schemas.microsoft.com/office/drawing/2014/main" id="{067B9FBF-D6D2-4465-9B11-7194656BB4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464" b="96875" l="9375" r="89286">
                        <a14:foregroundMark x1="29911" y1="5804" x2="29911" y2="5804"/>
                        <a14:foregroundMark x1="26786" y1="94196" x2="26786" y2="94196"/>
                        <a14:foregroundMark x1="30804" y1="92857" x2="30804" y2="92857"/>
                        <a14:foregroundMark x1="53125" y1="83482" x2="53125" y2="83482"/>
                        <a14:foregroundMark x1="74107" y1="89286" x2="74107" y2="89286"/>
                        <a14:foregroundMark x1="62054" y1="96875" x2="62054" y2="96875"/>
                        <a14:foregroundMark x1="75000" y1="57143" x2="75000" y2="57143"/>
                        <a14:foregroundMark x1="75000" y1="61161" x2="75000" y2="61161"/>
                        <a14:foregroundMark x1="75000" y1="64732" x2="75000" y2="64732"/>
                        <a14:foregroundMark x1="71875" y1="26339" x2="71875" y2="26339"/>
                        <a14:foregroundMark x1="73661" y1="29911" x2="73661" y2="29911"/>
                        <a14:foregroundMark x1="73661" y1="28571" x2="73661" y2="28571"/>
                        <a14:foregroundMark x1="70089" y1="24554" x2="70089" y2="24554"/>
                        <a14:foregroundMark x1="69196" y1="22768" x2="69196" y2="22768"/>
                        <a14:foregroundMark x1="68750" y1="21875" x2="68750" y2="21875"/>
                        <a14:foregroundMark x1="36161" y1="4911" x2="36161" y2="4911"/>
                        <a14:foregroundMark x1="60714" y1="4464" x2="60714" y2="44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182" y="836206"/>
            <a:ext cx="3257858" cy="3257858"/>
          </a:xfrm>
          <a:prstGeom prst="rect">
            <a:avLst/>
          </a:prstGeom>
        </p:spPr>
      </p:pic>
      <p:pic>
        <p:nvPicPr>
          <p:cNvPr id="8" name="Picture 7" descr="A picture containing bottle&#10;&#10;Description automatically generated">
            <a:extLst>
              <a:ext uri="{FF2B5EF4-FFF2-40B4-BE49-F238E27FC236}">
                <a16:creationId xmlns:a16="http://schemas.microsoft.com/office/drawing/2014/main" id="{16C2E7D2-D383-4432-BE42-FF65061607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464" b="96875" l="9375" r="89286">
                        <a14:foregroundMark x1="29911" y1="5804" x2="29911" y2="5804"/>
                        <a14:foregroundMark x1="26786" y1="94196" x2="26786" y2="94196"/>
                        <a14:foregroundMark x1="30804" y1="92857" x2="30804" y2="92857"/>
                        <a14:foregroundMark x1="53125" y1="83482" x2="53125" y2="83482"/>
                        <a14:foregroundMark x1="74107" y1="89286" x2="74107" y2="89286"/>
                        <a14:foregroundMark x1="62054" y1="96875" x2="62054" y2="96875"/>
                        <a14:foregroundMark x1="75000" y1="57143" x2="75000" y2="57143"/>
                        <a14:foregroundMark x1="75000" y1="61161" x2="75000" y2="61161"/>
                        <a14:foregroundMark x1="75000" y1="64732" x2="75000" y2="64732"/>
                        <a14:foregroundMark x1="71875" y1="26339" x2="71875" y2="26339"/>
                        <a14:foregroundMark x1="73661" y1="29911" x2="73661" y2="29911"/>
                        <a14:foregroundMark x1="73661" y1="28571" x2="73661" y2="28571"/>
                        <a14:foregroundMark x1="70089" y1="24554" x2="70089" y2="24554"/>
                        <a14:foregroundMark x1="69196" y1="22768" x2="69196" y2="22768"/>
                        <a14:foregroundMark x1="68750" y1="21875" x2="68750" y2="21875"/>
                        <a14:foregroundMark x1="36161" y1="4911" x2="36161" y2="4911"/>
                        <a14:foregroundMark x1="60714" y1="4464" x2="60714" y2="44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6287" y="824923"/>
            <a:ext cx="3257858" cy="3257858"/>
          </a:xfrm>
          <a:prstGeom prst="rect">
            <a:avLst/>
          </a:prstGeom>
        </p:spPr>
      </p:pic>
      <p:pic>
        <p:nvPicPr>
          <p:cNvPr id="9" name="Picture 8" descr="A picture containing bottle&#10;&#10;Description automatically generated">
            <a:extLst>
              <a:ext uri="{FF2B5EF4-FFF2-40B4-BE49-F238E27FC236}">
                <a16:creationId xmlns:a16="http://schemas.microsoft.com/office/drawing/2014/main" id="{5FB98C8C-A4B4-4E3C-89C3-65EDBFD71C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464" b="96875" l="9375" r="89286">
                        <a14:foregroundMark x1="29911" y1="5804" x2="29911" y2="5804"/>
                        <a14:foregroundMark x1="26786" y1="94196" x2="26786" y2="94196"/>
                        <a14:foregroundMark x1="30804" y1="92857" x2="30804" y2="92857"/>
                        <a14:foregroundMark x1="53125" y1="83482" x2="53125" y2="83482"/>
                        <a14:foregroundMark x1="74107" y1="89286" x2="74107" y2="89286"/>
                        <a14:foregroundMark x1="62054" y1="96875" x2="62054" y2="96875"/>
                        <a14:foregroundMark x1="75000" y1="57143" x2="75000" y2="57143"/>
                        <a14:foregroundMark x1="75000" y1="61161" x2="75000" y2="61161"/>
                        <a14:foregroundMark x1="75000" y1="64732" x2="75000" y2="64732"/>
                        <a14:foregroundMark x1="71875" y1="26339" x2="71875" y2="26339"/>
                        <a14:foregroundMark x1="73661" y1="29911" x2="73661" y2="29911"/>
                        <a14:foregroundMark x1="73661" y1="28571" x2="73661" y2="28571"/>
                        <a14:foregroundMark x1="70089" y1="24554" x2="70089" y2="24554"/>
                        <a14:foregroundMark x1="69196" y1="22768" x2="69196" y2="22768"/>
                        <a14:foregroundMark x1="68750" y1="21875" x2="68750" y2="21875"/>
                        <a14:foregroundMark x1="36161" y1="4911" x2="36161" y2="4911"/>
                        <a14:foregroundMark x1="60714" y1="4464" x2="60714" y2="44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3392" y="836206"/>
            <a:ext cx="3257858" cy="3257858"/>
          </a:xfrm>
          <a:prstGeom prst="rect">
            <a:avLst/>
          </a:prstGeom>
        </p:spPr>
      </p:pic>
      <p:pic>
        <p:nvPicPr>
          <p:cNvPr id="10" name="Picture 9" descr="A picture containing bottle&#10;&#10;Description automatically generated">
            <a:extLst>
              <a:ext uri="{FF2B5EF4-FFF2-40B4-BE49-F238E27FC236}">
                <a16:creationId xmlns:a16="http://schemas.microsoft.com/office/drawing/2014/main" id="{34473AE2-63C2-47CE-BD4C-A76C5D2390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464" b="96875" l="9375" r="89286">
                        <a14:foregroundMark x1="29911" y1="5804" x2="29911" y2="5804"/>
                        <a14:foregroundMark x1="26786" y1="94196" x2="26786" y2="94196"/>
                        <a14:foregroundMark x1="30804" y1="92857" x2="30804" y2="92857"/>
                        <a14:foregroundMark x1="53125" y1="83482" x2="53125" y2="83482"/>
                        <a14:foregroundMark x1="74107" y1="89286" x2="74107" y2="89286"/>
                        <a14:foregroundMark x1="62054" y1="96875" x2="62054" y2="96875"/>
                        <a14:foregroundMark x1="75000" y1="57143" x2="75000" y2="57143"/>
                        <a14:foregroundMark x1="75000" y1="61161" x2="75000" y2="61161"/>
                        <a14:foregroundMark x1="75000" y1="64732" x2="75000" y2="64732"/>
                        <a14:foregroundMark x1="71875" y1="26339" x2="71875" y2="26339"/>
                        <a14:foregroundMark x1="73661" y1="29911" x2="73661" y2="29911"/>
                        <a14:foregroundMark x1="73661" y1="28571" x2="73661" y2="28571"/>
                        <a14:foregroundMark x1="70089" y1="24554" x2="70089" y2="24554"/>
                        <a14:foregroundMark x1="69196" y1="22768" x2="69196" y2="22768"/>
                        <a14:foregroundMark x1="68750" y1="21875" x2="68750" y2="21875"/>
                        <a14:foregroundMark x1="36161" y1="4911" x2="36161" y2="4911"/>
                        <a14:foregroundMark x1="60714" y1="4464" x2="60714" y2="44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7735" y="3600142"/>
            <a:ext cx="3257858" cy="3257858"/>
          </a:xfrm>
          <a:prstGeom prst="rect">
            <a:avLst/>
          </a:prstGeom>
        </p:spPr>
      </p:pic>
      <p:pic>
        <p:nvPicPr>
          <p:cNvPr id="11" name="Picture 10" descr="A picture containing bottle&#10;&#10;Description automatically generated">
            <a:extLst>
              <a:ext uri="{FF2B5EF4-FFF2-40B4-BE49-F238E27FC236}">
                <a16:creationId xmlns:a16="http://schemas.microsoft.com/office/drawing/2014/main" id="{44F51888-A391-44E9-9A46-8CD9B9CEDD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464" b="96875" l="9375" r="89286">
                        <a14:foregroundMark x1="29911" y1="5804" x2="29911" y2="5804"/>
                        <a14:foregroundMark x1="26786" y1="94196" x2="26786" y2="94196"/>
                        <a14:foregroundMark x1="30804" y1="92857" x2="30804" y2="92857"/>
                        <a14:foregroundMark x1="53125" y1="83482" x2="53125" y2="83482"/>
                        <a14:foregroundMark x1="74107" y1="89286" x2="74107" y2="89286"/>
                        <a14:foregroundMark x1="62054" y1="96875" x2="62054" y2="96875"/>
                        <a14:foregroundMark x1="75000" y1="57143" x2="75000" y2="57143"/>
                        <a14:foregroundMark x1="75000" y1="61161" x2="75000" y2="61161"/>
                        <a14:foregroundMark x1="75000" y1="64732" x2="75000" y2="64732"/>
                        <a14:foregroundMark x1="71875" y1="26339" x2="71875" y2="26339"/>
                        <a14:foregroundMark x1="73661" y1="29911" x2="73661" y2="29911"/>
                        <a14:foregroundMark x1="73661" y1="28571" x2="73661" y2="28571"/>
                        <a14:foregroundMark x1="70089" y1="24554" x2="70089" y2="24554"/>
                        <a14:foregroundMark x1="69196" y1="22768" x2="69196" y2="22768"/>
                        <a14:foregroundMark x1="68750" y1="21875" x2="68750" y2="21875"/>
                        <a14:foregroundMark x1="36161" y1="4911" x2="36161" y2="4911"/>
                        <a14:foregroundMark x1="60714" y1="4464" x2="60714" y2="44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7705" y="3600142"/>
            <a:ext cx="3257858" cy="3257858"/>
          </a:xfrm>
          <a:prstGeom prst="rect">
            <a:avLst/>
          </a:prstGeom>
        </p:spPr>
      </p:pic>
      <p:pic>
        <p:nvPicPr>
          <p:cNvPr id="12" name="Picture 11" descr="A picture containing bottle&#10;&#10;Description automatically generated">
            <a:extLst>
              <a:ext uri="{FF2B5EF4-FFF2-40B4-BE49-F238E27FC236}">
                <a16:creationId xmlns:a16="http://schemas.microsoft.com/office/drawing/2014/main" id="{1F3A0852-51DD-44B5-A9AD-CF459889BC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464" b="96875" l="9375" r="89286">
                        <a14:foregroundMark x1="29911" y1="5804" x2="29911" y2="5804"/>
                        <a14:foregroundMark x1="26786" y1="94196" x2="26786" y2="94196"/>
                        <a14:foregroundMark x1="30804" y1="92857" x2="30804" y2="92857"/>
                        <a14:foregroundMark x1="53125" y1="83482" x2="53125" y2="83482"/>
                        <a14:foregroundMark x1="74107" y1="89286" x2="74107" y2="89286"/>
                        <a14:foregroundMark x1="62054" y1="96875" x2="62054" y2="96875"/>
                        <a14:foregroundMark x1="75000" y1="57143" x2="75000" y2="57143"/>
                        <a14:foregroundMark x1="75000" y1="61161" x2="75000" y2="61161"/>
                        <a14:foregroundMark x1="75000" y1="64732" x2="75000" y2="64732"/>
                        <a14:foregroundMark x1="71875" y1="26339" x2="71875" y2="26339"/>
                        <a14:foregroundMark x1="73661" y1="29911" x2="73661" y2="29911"/>
                        <a14:foregroundMark x1="73661" y1="28571" x2="73661" y2="28571"/>
                        <a14:foregroundMark x1="70089" y1="24554" x2="70089" y2="24554"/>
                        <a14:foregroundMark x1="69196" y1="22768" x2="69196" y2="22768"/>
                        <a14:foregroundMark x1="68750" y1="21875" x2="68750" y2="21875"/>
                        <a14:foregroundMark x1="36161" y1="4911" x2="36161" y2="4911"/>
                        <a14:foregroundMark x1="60714" y1="4464" x2="60714" y2="44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442" y="3568899"/>
            <a:ext cx="3257858" cy="3257858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9E12368-BF06-4B8C-B718-2D99D5D72B10}"/>
              </a:ext>
            </a:extLst>
          </p:cNvPr>
          <p:cNvSpPr/>
          <p:nvPr/>
        </p:nvSpPr>
        <p:spPr>
          <a:xfrm>
            <a:off x="2484888" y="6127529"/>
            <a:ext cx="149432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0" cap="none" spc="0" dirty="0">
                <a:ln w="0"/>
                <a:solidFill>
                  <a:srgbClr val="FF00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CW Cursive Writing 1" panose="03050602040000000000" pitchFamily="66" charset="0"/>
              </a:rPr>
              <a:t>Love</a:t>
            </a:r>
            <a:endParaRPr lang="en-US" sz="4800" b="0" cap="none" spc="0" dirty="0">
              <a:ln w="0"/>
              <a:solidFill>
                <a:srgbClr val="FF006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CW Cursive Writing 1" panose="03050602040000000000" pitchFamily="66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FCC2EC4-E819-4E5F-9CE0-E0C1F750AC12}"/>
              </a:ext>
            </a:extLst>
          </p:cNvPr>
          <p:cNvSpPr/>
          <p:nvPr/>
        </p:nvSpPr>
        <p:spPr>
          <a:xfrm>
            <a:off x="4148650" y="3429000"/>
            <a:ext cx="13276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CW Cursive Writing 1" panose="03050602040000000000" pitchFamily="66" charset="0"/>
              </a:rPr>
              <a:t>Sad</a:t>
            </a:r>
            <a:endParaRPr lang="en-US" sz="4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CW Cursive Writing 1" panose="03050602040000000000" pitchFamily="66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801846D-38F6-445E-8DEF-B431980E4B9A}"/>
              </a:ext>
            </a:extLst>
          </p:cNvPr>
          <p:cNvSpPr/>
          <p:nvPr/>
        </p:nvSpPr>
        <p:spPr>
          <a:xfrm>
            <a:off x="9856851" y="3428999"/>
            <a:ext cx="169629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0" cap="none" spc="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CW Cursive Writing 1" panose="03050602040000000000" pitchFamily="66" charset="0"/>
              </a:rPr>
              <a:t>Calm</a:t>
            </a:r>
            <a:endParaRPr lang="en-US" sz="4800" b="0" cap="none" spc="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CW Cursive Writing 1" panose="03050602040000000000" pitchFamily="66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5F6CA1-DB54-4BBF-8922-2C9B64BD1033}"/>
              </a:ext>
            </a:extLst>
          </p:cNvPr>
          <p:cNvSpPr/>
          <p:nvPr/>
        </p:nvSpPr>
        <p:spPr>
          <a:xfrm>
            <a:off x="5304626" y="6090800"/>
            <a:ext cx="200407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CW Cursive Writing 1" panose="03050602040000000000" pitchFamily="66" charset="0"/>
              </a:rPr>
              <a:t>Angry</a:t>
            </a:r>
            <a:endParaRPr lang="en-US" sz="48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CW Cursive Writing 1" panose="03050602040000000000" pitchFamily="66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48E933E-A69B-4044-9F13-B4B56A2D4D2D}"/>
              </a:ext>
            </a:extLst>
          </p:cNvPr>
          <p:cNvSpPr/>
          <p:nvPr/>
        </p:nvSpPr>
        <p:spPr>
          <a:xfrm>
            <a:off x="8306919" y="6158306"/>
            <a:ext cx="187102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0" cap="none" spc="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CW Cursive Writing 1" panose="03050602040000000000" pitchFamily="66" charset="0"/>
              </a:rPr>
              <a:t>Happy</a:t>
            </a:r>
            <a:endParaRPr lang="en-US" sz="4400" b="0" cap="none" spc="0" dirty="0">
              <a:ln w="0"/>
              <a:solidFill>
                <a:srgbClr val="FFFF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CW Cursive Writing 1" panose="03050602040000000000" pitchFamily="66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2D31DB5-7ECC-44B8-B1DE-5EE0112CF700}"/>
              </a:ext>
            </a:extLst>
          </p:cNvPr>
          <p:cNvSpPr/>
          <p:nvPr/>
        </p:nvSpPr>
        <p:spPr>
          <a:xfrm>
            <a:off x="7065345" y="3307754"/>
            <a:ext cx="13997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CW Cursive Writing 1" panose="03050602040000000000" pitchFamily="66" charset="0"/>
              </a:rPr>
              <a:t>Fear</a:t>
            </a:r>
            <a:endParaRPr lang="en-US" sz="4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CW Cursive Writing 1" panose="0305060204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166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</TotalTime>
  <Words>728</Words>
  <Application>Microsoft Office PowerPoint</Application>
  <PresentationFormat>Widescreen</PresentationFormat>
  <Paragraphs>69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Bahnschrift</vt:lpstr>
      <vt:lpstr>Calibri</vt:lpstr>
      <vt:lpstr>Calibri Light</vt:lpstr>
      <vt:lpstr>CCW Cursive Writing 1</vt:lpstr>
      <vt:lpstr>Wingdings</vt:lpstr>
      <vt:lpstr>XCCW Joined 6a</vt:lpstr>
      <vt:lpstr>Office Theme</vt:lpstr>
      <vt:lpstr>Home Learning Activities </vt:lpstr>
      <vt:lpstr>January Tasks   How many can you complete? </vt:lpstr>
      <vt:lpstr>PowerPoint Presentation</vt:lpstr>
      <vt:lpstr>PowerPoint Presentation</vt:lpstr>
      <vt:lpstr>BBC Super Movers!!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Home Learning Activities</dc:title>
  <dc:creator>Chelsea Joy</dc:creator>
  <cp:lastModifiedBy>Chelsea Joy</cp:lastModifiedBy>
  <cp:revision>7</cp:revision>
  <dcterms:created xsi:type="dcterms:W3CDTF">2021-01-08T09:26:30Z</dcterms:created>
  <dcterms:modified xsi:type="dcterms:W3CDTF">2021-01-13T09:44:35Z</dcterms:modified>
</cp:coreProperties>
</file>