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6" r:id="rId6"/>
    <p:sldId id="261" r:id="rId7"/>
    <p:sldId id="262" r:id="rId8"/>
    <p:sldId id="267" r:id="rId9"/>
    <p:sldId id="263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97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405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2044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403A6AB6-9EDC-4752-AB60-896C33AF1FBB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07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403A6AB6-9EDC-4752-AB60-896C33AF1FBB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209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403A6AB6-9EDC-4752-AB60-896C33AF1FBB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87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403A6AB6-9EDC-4752-AB60-896C33AF1FBB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23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721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03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610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83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254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217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416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035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alphaModFix amt="4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5A786-BCA9-480F-87AD-91ABCB5A0BCB}" type="datetimeFigureOut">
              <a:rPr lang="en-GB" smtClean="0"/>
              <a:t>12/02/2021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10B57-CA5A-4B24-945C-8A208C6324E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6783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uk/url?sa=i&amp;rct=j&amp;q=&amp;esrc=s&amp;source=images&amp;cd=&amp;cad=rja&amp;uact=8&amp;ved=0ahUKEwjImoXgy7zPAhUEKcAKHWzyAtEQjRwIBw&amp;url=http://www.clipartkid.com/partner-share-cliparts/&amp;bvm=bv.134495766,d.cWw&amp;psig=AFQjCNFCnZSGcPYOctI3-KufIXorUssIlg&amp;ust=147551389497896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B8MnOXgX0Kk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uk/url?sa=i&amp;rct=j&amp;q=&amp;esrc=s&amp;source=images&amp;cd=&amp;cad=rja&amp;uact=8&amp;ved=0ahUKEwjImoXgy7zPAhUEKcAKHWzyAtEQjRwIBw&amp;url=http://www.clipartkid.com/partner-share-cliparts/&amp;bvm=bv.134495766,d.cWw&amp;psig=AFQjCNFCnZSGcPYOctI3-KufIXorUssIlg&amp;ust=147551389497896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89650" y="1744394"/>
            <a:ext cx="9626991" cy="377725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inkl Cursive Looped Thin" panose="02000000000000000000" pitchFamily="2" charset="0"/>
                <a:ea typeface="+mj-ea"/>
                <a:cs typeface="+mj-cs"/>
              </a:rPr>
              <a:t>Grammar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inkl Cursive Looped Thin" panose="02000000000000000000" pitchFamily="2" charset="0"/>
                <a:ea typeface="+mj-ea"/>
                <a:cs typeface="+mj-cs"/>
              </a:rPr>
              <a:t> </a:t>
            </a:r>
            <a:r>
              <a:rPr kumimoji="0" lang="en-GB" sz="44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inkl Cursive Looped Thin" panose="02000000000000000000" pitchFamily="2" charset="0"/>
                <a:ea typeface="+mj-ea"/>
                <a:cs typeface="+mj-cs"/>
              </a:rPr>
              <a:t/>
            </a:r>
            <a:br>
              <a:rPr kumimoji="0" lang="en-GB" sz="44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inkl Cursive Looped Thin" panose="02000000000000000000" pitchFamily="2" charset="0"/>
                <a:ea typeface="+mj-ea"/>
                <a:cs typeface="+mj-cs"/>
              </a:rPr>
            </a:br>
            <a:r>
              <a:rPr kumimoji="0" lang="en-GB" sz="44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inkl Cursive Looped Thin" panose="02000000000000000000" pitchFamily="2" charset="0"/>
                <a:ea typeface="+mj-ea"/>
                <a:cs typeface="+mj-cs"/>
              </a:rPr>
              <a:t>Determiners</a:t>
            </a:r>
            <a:endParaRPr kumimoji="0" lang="en-GB" sz="4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327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3127931" y="1429662"/>
            <a:ext cx="6157959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dirty="0" smtClean="0">
                <a:solidFill>
                  <a:prstClr val="black"/>
                </a:solidFill>
                <a:latin typeface="+mj-lt"/>
              </a:rPr>
              <a:t>Now complete the challenges on the document labelled ‘Grammar – Worksheet for All Children’.</a:t>
            </a:r>
            <a:endParaRPr kumimoji="0" lang="en-GB" sz="48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379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31" y="589742"/>
            <a:ext cx="6251991" cy="5724842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87819" y="866133"/>
            <a:ext cx="4877724" cy="544845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dirty="0" smtClean="0">
                <a:latin typeface="Twinkl Cursive Looped Thin" panose="02000000000000000000" pitchFamily="2" charset="0"/>
              </a:rPr>
              <a:t>What can you see in the picture?</a:t>
            </a:r>
          </a:p>
          <a:p>
            <a:pPr marL="0" indent="0" algn="ctr">
              <a:buNone/>
            </a:pPr>
            <a:endParaRPr lang="en-GB" sz="4400" dirty="0">
              <a:latin typeface="Twinkl Cursive Looped Thin" panose="02000000000000000000" pitchFamily="2" charset="0"/>
            </a:endParaRPr>
          </a:p>
          <a:p>
            <a:pPr marL="0" indent="0" algn="ctr">
              <a:buNone/>
            </a:pPr>
            <a:r>
              <a:rPr lang="en-GB" sz="4400" dirty="0" smtClean="0">
                <a:latin typeface="Twinkl Cursive Looped Thin" panose="02000000000000000000" pitchFamily="2" charset="0"/>
              </a:rPr>
              <a:t>List out loud as many things as you can in 1 minute. </a:t>
            </a:r>
          </a:p>
          <a:p>
            <a:pPr marL="0" indent="0" algn="ctr">
              <a:buNone/>
            </a:pPr>
            <a:r>
              <a:rPr lang="en-GB" sz="4400" dirty="0" smtClean="0">
                <a:latin typeface="Twinkl Cursive Looped Thin" panose="02000000000000000000" pitchFamily="2" charset="0"/>
              </a:rPr>
              <a:t>e.g. a ladder</a:t>
            </a:r>
            <a:endParaRPr lang="en-GB" sz="4400" dirty="0">
              <a:latin typeface="Twinkl Cursive Looped Thin" panose="02000000000000000000" pitchFamily="2" charset="0"/>
            </a:endParaRPr>
          </a:p>
        </p:txBody>
      </p:sp>
      <p:pic>
        <p:nvPicPr>
          <p:cNvPr id="6" name="Picture 2" descr="Image result for talk partners clipart">
            <a:hlinkClick r:id="rId3"/>
            <a:extLst>
              <a:ext uri="{FF2B5EF4-FFF2-40B4-BE49-F238E27FC236}">
                <a16:creationId xmlns:a16="http://schemas.microsoft.com/office/drawing/2014/main" id="{1012052A-0071-4BF4-80B1-21DBA081D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337" y="364251"/>
            <a:ext cx="921133" cy="9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33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505" y="589741"/>
            <a:ext cx="6251991" cy="5724842"/>
          </a:xfrm>
          <a:prstGeom prst="rect">
            <a:avLst/>
          </a:prstGeom>
        </p:spPr>
      </p:pic>
      <p:sp>
        <p:nvSpPr>
          <p:cNvPr id="14" name="Content Placeholder 4"/>
          <p:cNvSpPr txBox="1">
            <a:spLocks/>
          </p:cNvSpPr>
          <p:nvPr/>
        </p:nvSpPr>
        <p:spPr>
          <a:xfrm>
            <a:off x="2666926" y="-69815"/>
            <a:ext cx="2940149" cy="8323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</a:t>
            </a:r>
            <a:r>
              <a:rPr kumimoji="0" lang="en-GB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he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moon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031457" y="589741"/>
            <a:ext cx="2940149" cy="83230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b="1" u="sng" dirty="0">
                <a:latin typeface="+mj-lt"/>
              </a:rPr>
              <a:t>f</a:t>
            </a:r>
            <a:r>
              <a:rPr lang="en-GB" sz="4400" b="1" u="sng" dirty="0" smtClean="0">
                <a:latin typeface="+mj-lt"/>
              </a:rPr>
              <a:t>ive</a:t>
            </a:r>
            <a:r>
              <a:rPr lang="en-GB" sz="4400" dirty="0" smtClean="0">
                <a:latin typeface="+mj-lt"/>
              </a:rPr>
              <a:t> birds</a:t>
            </a:r>
            <a:endParaRPr lang="en-GB" sz="4400" dirty="0"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8018583" y="830047"/>
            <a:ext cx="1012874" cy="351693"/>
          </a:xfrm>
          <a:prstGeom prst="straightConnector1">
            <a:avLst/>
          </a:prstGeom>
          <a:ln w="635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4"/>
          <p:cNvSpPr txBox="1">
            <a:spLocks/>
          </p:cNvSpPr>
          <p:nvPr/>
        </p:nvSpPr>
        <p:spPr>
          <a:xfrm>
            <a:off x="0" y="830047"/>
            <a:ext cx="2940149" cy="8323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en-GB" sz="44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person</a:t>
            </a:r>
            <a:endParaRPr kumimoji="0" lang="en-GB" sz="4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624723" y="1422048"/>
            <a:ext cx="723387" cy="225606"/>
          </a:xfrm>
          <a:prstGeom prst="straightConnector1">
            <a:avLst/>
          </a:prstGeom>
          <a:ln w="635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/>
          <p:cNvSpPr txBox="1">
            <a:spLocks/>
          </p:cNvSpPr>
          <p:nvPr/>
        </p:nvSpPr>
        <p:spPr>
          <a:xfrm>
            <a:off x="8973133" y="4998506"/>
            <a:ext cx="2940149" cy="13258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some</a:t>
            </a: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houses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8018583" y="5514535"/>
            <a:ext cx="1111350" cy="293753"/>
          </a:xfrm>
          <a:prstGeom prst="straightConnector1">
            <a:avLst/>
          </a:prstGeom>
          <a:ln w="635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25386" y="416153"/>
            <a:ext cx="359826" cy="765587"/>
          </a:xfrm>
          <a:prstGeom prst="straightConnector1">
            <a:avLst/>
          </a:prstGeom>
          <a:ln w="635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4"/>
          <p:cNvSpPr txBox="1">
            <a:spLocks/>
          </p:cNvSpPr>
          <p:nvPr/>
        </p:nvSpPr>
        <p:spPr>
          <a:xfrm>
            <a:off x="-115510" y="3036008"/>
            <a:ext cx="2940149" cy="8323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imSun-ExtB" panose="02010609060101010101" pitchFamily="49" charset="-122"/>
              </a:rPr>
              <a:t>a </a:t>
            </a:r>
            <a:r>
              <a:rPr kumimoji="0" lang="en-GB" sz="40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imSun-ExtB" panose="02010609060101010101" pitchFamily="49" charset="-122"/>
              </a:rPr>
              <a:t>lighthouse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SimSun-ExtB" panose="02010609060101010101" pitchFamily="49" charset="-122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666926" y="3452161"/>
            <a:ext cx="723387" cy="225606"/>
          </a:xfrm>
          <a:prstGeom prst="straightConnector1">
            <a:avLst/>
          </a:prstGeom>
          <a:ln w="6350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Callout 1"/>
          <p:cNvSpPr/>
          <p:nvPr/>
        </p:nvSpPr>
        <p:spPr>
          <a:xfrm>
            <a:off x="551793" y="3868315"/>
            <a:ext cx="5265683" cy="2645027"/>
          </a:xfrm>
          <a:prstGeom prst="wedgeEllipseCallout">
            <a:avLst/>
          </a:prstGeom>
          <a:ln w="317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811162" y="4291781"/>
            <a:ext cx="4365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atin typeface="+mj-lt"/>
              </a:rPr>
              <a:t>I wonder if you thought of any of these!</a:t>
            </a: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614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39613" y="1703419"/>
            <a:ext cx="10161564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Whilst you have been speaking, you have been using </a:t>
            </a:r>
            <a:r>
              <a:rPr kumimoji="0" lang="en-GB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determiners</a:t>
            </a:r>
            <a:r>
              <a:rPr kumimoji="0" lang="en-GB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before your nouns. </a:t>
            </a:r>
            <a:r>
              <a:rPr kumimoji="0" lang="en-GB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Determiners</a:t>
            </a: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come before nouns (or noun phrases) to introduce the noun and give the reader important information about them. </a:t>
            </a: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 rot="20302328">
            <a:off x="2405575" y="195918"/>
            <a:ext cx="1139482" cy="8733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 rot="572328">
            <a:off x="5578123" y="414500"/>
            <a:ext cx="1592506" cy="935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 rot="20013483">
            <a:off x="9207950" y="234376"/>
            <a:ext cx="1592506" cy="935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five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 rot="20302328">
            <a:off x="1400564" y="5388389"/>
            <a:ext cx="2305161" cy="8733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some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 rot="572328">
            <a:off x="5093375" y="5594351"/>
            <a:ext cx="1592506" cy="935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an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Content Placeholder 4"/>
          <p:cNvSpPr txBox="1">
            <a:spLocks/>
          </p:cNvSpPr>
          <p:nvPr/>
        </p:nvSpPr>
        <p:spPr>
          <a:xfrm rot="20013483">
            <a:off x="8467717" y="5347214"/>
            <a:ext cx="2372975" cy="935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these</a:t>
            </a:r>
            <a:endParaRPr kumimoji="0" lang="en-GB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24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39613" y="1703419"/>
            <a:ext cx="10161564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Watch</a:t>
            </a:r>
            <a:r>
              <a:rPr kumimoji="0" lang="en-GB" altLang="en-US" sz="4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this video to see some more </a:t>
            </a:r>
            <a:r>
              <a:rPr kumimoji="0" lang="en-GB" alt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examp</a:t>
            </a:r>
            <a:r>
              <a:rPr lang="en-GB" altLang="en-US" sz="4000" dirty="0" smtClean="0">
                <a:solidFill>
                  <a:prstClr val="black"/>
                </a:solidFill>
                <a:latin typeface="+mj-lt"/>
              </a:rPr>
              <a:t>les.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GB" altLang="en-US" sz="4000" dirty="0">
                <a:solidFill>
                  <a:prstClr val="black"/>
                </a:solidFill>
                <a:latin typeface="Twinkl Cursive Looped Thin" panose="02000000000000000000" pitchFamily="2" charset="0"/>
                <a:hlinkClick r:id="rId2"/>
              </a:rPr>
              <a:t>https://</a:t>
            </a:r>
            <a:r>
              <a:rPr lang="en-GB" altLang="en-US" sz="4000" dirty="0" smtClean="0">
                <a:solidFill>
                  <a:prstClr val="black"/>
                </a:solidFill>
                <a:latin typeface="Twinkl Cursive Looped Thin" panose="02000000000000000000" pitchFamily="2" charset="0"/>
                <a:hlinkClick r:id="rId2"/>
              </a:rPr>
              <a:t>www.youtube.com/watch?v=B8MnOXgX0Kk</a:t>
            </a:r>
            <a:r>
              <a:rPr lang="en-GB" altLang="en-US" sz="4000" dirty="0" smtClean="0">
                <a:solidFill>
                  <a:prstClr val="black"/>
                </a:solidFill>
                <a:latin typeface="Twinkl Cursive Looped Thin" panose="02000000000000000000" pitchFamily="2" charset="0"/>
              </a:rPr>
              <a:t> </a:t>
            </a:r>
          </a:p>
          <a:p>
            <a:pPr lvl="0" algn="ctr">
              <a:defRPr/>
            </a:pP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  <a:ea typeface="+mn-ea"/>
              <a:cs typeface="+mn-cs"/>
            </a:endParaRPr>
          </a:p>
          <a:p>
            <a:pPr lvl="0" algn="ctr">
              <a:defRPr/>
            </a:pP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26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D0F3284-FA07-44FA-B2BC-205AC9D382CE}"/>
              </a:ext>
            </a:extLst>
          </p:cNvPr>
          <p:cNvCxnSpPr/>
          <p:nvPr/>
        </p:nvCxnSpPr>
        <p:spPr>
          <a:xfrm flipV="1">
            <a:off x="6809130" y="1629859"/>
            <a:ext cx="655641" cy="1400606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587E76E-36EF-4044-A746-A679A5095C0B}"/>
              </a:ext>
            </a:extLst>
          </p:cNvPr>
          <p:cNvSpPr/>
          <p:nvPr/>
        </p:nvSpPr>
        <p:spPr>
          <a:xfrm>
            <a:off x="5799297" y="942168"/>
            <a:ext cx="109074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five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861611-C30A-4ECB-9B8E-9CF2E021B7F7}"/>
              </a:ext>
            </a:extLst>
          </p:cNvPr>
          <p:cNvSpPr/>
          <p:nvPr/>
        </p:nvSpPr>
        <p:spPr>
          <a:xfrm>
            <a:off x="7101230" y="976367"/>
            <a:ext cx="1054263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any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CC8C26-8EA8-4711-9FEB-FE5A677E586E}"/>
              </a:ext>
            </a:extLst>
          </p:cNvPr>
          <p:cNvSpPr/>
          <p:nvPr/>
        </p:nvSpPr>
        <p:spPr>
          <a:xfrm>
            <a:off x="8593956" y="1337048"/>
            <a:ext cx="101181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0C57BF-174E-4F18-AEFC-86CB8FC52C19}"/>
              </a:ext>
            </a:extLst>
          </p:cNvPr>
          <p:cNvSpPr/>
          <p:nvPr/>
        </p:nvSpPr>
        <p:spPr>
          <a:xfrm>
            <a:off x="9225686" y="2395144"/>
            <a:ext cx="155523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these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58742A-DD0C-4B23-A55C-B9638B01BD5A}"/>
              </a:ext>
            </a:extLst>
          </p:cNvPr>
          <p:cNvSpPr/>
          <p:nvPr/>
        </p:nvSpPr>
        <p:spPr>
          <a:xfrm>
            <a:off x="9697386" y="3453240"/>
            <a:ext cx="157126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those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85B694-0C3F-4F61-9BB6-35DF37991821}"/>
              </a:ext>
            </a:extLst>
          </p:cNvPr>
          <p:cNvSpPr/>
          <p:nvPr/>
        </p:nvSpPr>
        <p:spPr>
          <a:xfrm>
            <a:off x="9409914" y="4422727"/>
            <a:ext cx="122020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that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CD393C-DAD3-4133-B92F-D2AF6DDFD7D1}"/>
              </a:ext>
            </a:extLst>
          </p:cNvPr>
          <p:cNvSpPr/>
          <p:nvPr/>
        </p:nvSpPr>
        <p:spPr>
          <a:xfrm>
            <a:off x="9117930" y="5513532"/>
            <a:ext cx="1106393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this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C9274B-D7DF-495F-99B7-05AF3D64B756}"/>
              </a:ext>
            </a:extLst>
          </p:cNvPr>
          <p:cNvSpPr/>
          <p:nvPr/>
        </p:nvSpPr>
        <p:spPr>
          <a:xfrm>
            <a:off x="7675906" y="5743293"/>
            <a:ext cx="107319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her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4A6D20-430C-4350-8ADB-7A69FAED782F}"/>
              </a:ext>
            </a:extLst>
          </p:cNvPr>
          <p:cNvSpPr/>
          <p:nvPr/>
        </p:nvSpPr>
        <p:spPr>
          <a:xfrm>
            <a:off x="6312393" y="5743292"/>
            <a:ext cx="103105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our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EEC239-BC95-4623-BF65-1C05D7F78415}"/>
              </a:ext>
            </a:extLst>
          </p:cNvPr>
          <p:cNvSpPr/>
          <p:nvPr/>
        </p:nvSpPr>
        <p:spPr>
          <a:xfrm>
            <a:off x="4711558" y="5800825"/>
            <a:ext cx="93083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my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E570ED-1D56-4A94-8888-E36C10BB7359}"/>
              </a:ext>
            </a:extLst>
          </p:cNvPr>
          <p:cNvSpPr/>
          <p:nvPr/>
        </p:nvSpPr>
        <p:spPr>
          <a:xfrm>
            <a:off x="3213369" y="5757452"/>
            <a:ext cx="88036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his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85F05A-2F37-4078-AE78-FD28A2283D78}"/>
              </a:ext>
            </a:extLst>
          </p:cNvPr>
          <p:cNvSpPr/>
          <p:nvPr/>
        </p:nvSpPr>
        <p:spPr>
          <a:xfrm>
            <a:off x="1317635" y="5335732"/>
            <a:ext cx="135966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their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F3AC97D-8536-4134-99C6-5DA471A95DF2}"/>
              </a:ext>
            </a:extLst>
          </p:cNvPr>
          <p:cNvSpPr/>
          <p:nvPr/>
        </p:nvSpPr>
        <p:spPr>
          <a:xfrm>
            <a:off x="1221049" y="3894221"/>
            <a:ext cx="130086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your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46ACDF-E007-42C1-A072-37407B44EC64}"/>
              </a:ext>
            </a:extLst>
          </p:cNvPr>
          <p:cNvSpPr/>
          <p:nvPr/>
        </p:nvSpPr>
        <p:spPr>
          <a:xfrm>
            <a:off x="1339590" y="2727252"/>
            <a:ext cx="1587293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/ an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4D5EEE-C306-4319-A889-9DA4FCC3E7E1}"/>
              </a:ext>
            </a:extLst>
          </p:cNvPr>
          <p:cNvSpPr/>
          <p:nvPr/>
        </p:nvSpPr>
        <p:spPr>
          <a:xfrm>
            <a:off x="1959261" y="1337901"/>
            <a:ext cx="153599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some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3914756" y="976367"/>
            <a:ext cx="154157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many</a:t>
            </a: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B23994-350D-4CFB-B305-870E960FFF33}"/>
              </a:ext>
            </a:extLst>
          </p:cNvPr>
          <p:cNvCxnSpPr/>
          <p:nvPr/>
        </p:nvCxnSpPr>
        <p:spPr>
          <a:xfrm flipV="1">
            <a:off x="7253630" y="2566914"/>
            <a:ext cx="844550" cy="798513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17E29B1-3216-4181-9713-A3AD57E434CD}"/>
              </a:ext>
            </a:extLst>
          </p:cNvPr>
          <p:cNvCxnSpPr/>
          <p:nvPr/>
        </p:nvCxnSpPr>
        <p:spPr>
          <a:xfrm flipV="1">
            <a:off x="7320305" y="2098246"/>
            <a:ext cx="1391928" cy="1516418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434F46-D86A-413E-A7F8-AD9CAC229A5D}"/>
              </a:ext>
            </a:extLst>
          </p:cNvPr>
          <p:cNvCxnSpPr/>
          <p:nvPr/>
        </p:nvCxnSpPr>
        <p:spPr>
          <a:xfrm flipV="1">
            <a:off x="7339355" y="3006435"/>
            <a:ext cx="1935284" cy="793967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E36BBB2-0F75-4DC0-8F0E-22FFB4CB4BDB}"/>
              </a:ext>
            </a:extLst>
          </p:cNvPr>
          <p:cNvCxnSpPr/>
          <p:nvPr/>
        </p:nvCxnSpPr>
        <p:spPr>
          <a:xfrm>
            <a:off x="7591035" y="3975183"/>
            <a:ext cx="1818879" cy="750035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E6C7B3-FF06-484B-B765-B50AE318755D}"/>
              </a:ext>
            </a:extLst>
          </p:cNvPr>
          <p:cNvCxnSpPr/>
          <p:nvPr/>
        </p:nvCxnSpPr>
        <p:spPr>
          <a:xfrm>
            <a:off x="7101230" y="3946452"/>
            <a:ext cx="2173409" cy="1611103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FA844-D4E7-4D78-8DED-B193E976C8F5}"/>
              </a:ext>
            </a:extLst>
          </p:cNvPr>
          <p:cNvCxnSpPr/>
          <p:nvPr/>
        </p:nvCxnSpPr>
        <p:spPr>
          <a:xfrm>
            <a:off x="6739280" y="3963914"/>
            <a:ext cx="1204119" cy="1731327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12E3C5-935E-460D-994F-00634CA46F93}"/>
              </a:ext>
            </a:extLst>
          </p:cNvPr>
          <p:cNvCxnSpPr>
            <a:endCxn id="13" idx="0"/>
          </p:cNvCxnSpPr>
          <p:nvPr/>
        </p:nvCxnSpPr>
        <p:spPr>
          <a:xfrm>
            <a:off x="6404317" y="3994077"/>
            <a:ext cx="423602" cy="1749215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EDB157-710A-4FCF-8075-8D2E2FF35B2E}"/>
              </a:ext>
            </a:extLst>
          </p:cNvPr>
          <p:cNvCxnSpPr/>
          <p:nvPr/>
        </p:nvCxnSpPr>
        <p:spPr>
          <a:xfrm flipH="1">
            <a:off x="5447150" y="4041702"/>
            <a:ext cx="252317" cy="1887329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D4E021A-FC0B-4665-B831-7701BE14B2A1}"/>
              </a:ext>
            </a:extLst>
          </p:cNvPr>
          <p:cNvCxnSpPr/>
          <p:nvPr/>
        </p:nvCxnSpPr>
        <p:spPr>
          <a:xfrm flipH="1">
            <a:off x="3926230" y="3902002"/>
            <a:ext cx="1160463" cy="1841291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03DDADD-F532-406B-96C1-17AE18E9CD03}"/>
              </a:ext>
            </a:extLst>
          </p:cNvPr>
          <p:cNvCxnSpPr/>
          <p:nvPr/>
        </p:nvCxnSpPr>
        <p:spPr>
          <a:xfrm flipH="1">
            <a:off x="2534680" y="3652764"/>
            <a:ext cx="2078938" cy="1780725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81B0F29-EA63-44D3-B4BD-322960BCC18D}"/>
              </a:ext>
            </a:extLst>
          </p:cNvPr>
          <p:cNvCxnSpPr>
            <a:endCxn id="17" idx="3"/>
          </p:cNvCxnSpPr>
          <p:nvPr/>
        </p:nvCxnSpPr>
        <p:spPr>
          <a:xfrm flipH="1">
            <a:off x="2580717" y="3535289"/>
            <a:ext cx="1956700" cy="774431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140C494-C354-488C-AFB2-389D061D549A}"/>
              </a:ext>
            </a:extLst>
          </p:cNvPr>
          <p:cNvCxnSpPr>
            <a:endCxn id="18" idx="3"/>
          </p:cNvCxnSpPr>
          <p:nvPr/>
        </p:nvCxnSpPr>
        <p:spPr>
          <a:xfrm flipH="1">
            <a:off x="3079971" y="3125139"/>
            <a:ext cx="1281234" cy="17612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312F149-A1F7-4377-B68D-2B1A1CDB5EE8}"/>
              </a:ext>
            </a:extLst>
          </p:cNvPr>
          <p:cNvCxnSpPr/>
          <p:nvPr/>
        </p:nvCxnSpPr>
        <p:spPr>
          <a:xfrm flipH="1" flipV="1">
            <a:off x="3410171" y="2098246"/>
            <a:ext cx="1676522" cy="878244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B1AD191-F8EE-49F0-905A-FA84956BA3BC}"/>
              </a:ext>
            </a:extLst>
          </p:cNvPr>
          <p:cNvCxnSpPr>
            <a:endCxn id="20" idx="2"/>
          </p:cNvCxnSpPr>
          <p:nvPr/>
        </p:nvCxnSpPr>
        <p:spPr>
          <a:xfrm flipH="1" flipV="1">
            <a:off x="4758898" y="1807364"/>
            <a:ext cx="359544" cy="669924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E36BBB2-0F75-4DC0-8F0E-22FFB4CB4BDB}"/>
              </a:ext>
            </a:extLst>
          </p:cNvPr>
          <p:cNvCxnSpPr/>
          <p:nvPr/>
        </p:nvCxnSpPr>
        <p:spPr>
          <a:xfrm>
            <a:off x="7895877" y="3617840"/>
            <a:ext cx="1902625" cy="350187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A5E87C-A77A-4B9F-A0AB-D2DCE3242AFE}"/>
              </a:ext>
            </a:extLst>
          </p:cNvPr>
          <p:cNvCxnSpPr>
            <a:endCxn id="5" idx="2"/>
          </p:cNvCxnSpPr>
          <p:nvPr/>
        </p:nvCxnSpPr>
        <p:spPr>
          <a:xfrm flipV="1">
            <a:off x="5948705" y="1773165"/>
            <a:ext cx="388560" cy="954087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99"/>
          <p:cNvGrpSpPr>
            <a:grpSpLocks/>
          </p:cNvGrpSpPr>
          <p:nvPr/>
        </p:nvGrpSpPr>
        <p:grpSpPr bwMode="auto">
          <a:xfrm>
            <a:off x="4256430" y="2443089"/>
            <a:ext cx="3841750" cy="2034159"/>
            <a:chOff x="2567940" y="3062978"/>
            <a:chExt cx="3528060" cy="1801773"/>
          </a:xfrm>
          <a:solidFill>
            <a:schemeClr val="accent1">
              <a:lumMod val="20000"/>
              <a:lumOff val="80000"/>
            </a:schemeClr>
          </a:solidFill>
        </p:grpSpPr>
        <p:pic>
          <p:nvPicPr>
            <p:cNvPr id="37" name="Picture 1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940" y="3062978"/>
              <a:ext cx="3528060" cy="18017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itle 20"/>
            <p:cNvSpPr>
              <a:spLocks/>
            </p:cNvSpPr>
            <p:nvPr/>
          </p:nvSpPr>
          <p:spPr bwMode="auto">
            <a:xfrm>
              <a:off x="3073721" y="3544208"/>
              <a:ext cx="2658600" cy="497770"/>
            </a:xfrm>
            <a:prstGeom prst="roundRect">
              <a:avLst>
                <a:gd name="adj" fmla="val 9639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72000" rIns="36000" bIns="72000" anchor="ctr" anchorCtr="1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</a:rPr>
                <a:t>Determiners</a:t>
              </a:r>
              <a:endParaRPr kumimoji="0" lang="en-GB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276062" y="134575"/>
            <a:ext cx="1134528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Use these determiners in a sentence</a:t>
            </a:r>
            <a:r>
              <a:rPr kumimoji="0" lang="en-GB" sz="48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out loud.</a:t>
            </a:r>
            <a:endParaRPr kumimoji="0" lang="en-GB" sz="4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0" name="Picture 2" descr="Image result for talk partners clipart">
            <a:hlinkClick r:id="rId3"/>
            <a:extLst>
              <a:ext uri="{FF2B5EF4-FFF2-40B4-BE49-F238E27FC236}">
                <a16:creationId xmlns:a16="http://schemas.microsoft.com/office/drawing/2014/main" id="{1012052A-0071-4BF4-80B1-21DBA081D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5615" flipH="1">
            <a:off x="11318411" y="848375"/>
            <a:ext cx="605872" cy="60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Image result for talk partners clipart">
            <a:hlinkClick r:id="rId3"/>
            <a:extLst>
              <a:ext uri="{FF2B5EF4-FFF2-40B4-BE49-F238E27FC236}">
                <a16:creationId xmlns:a16="http://schemas.microsoft.com/office/drawing/2014/main" id="{1012052A-0071-4BF4-80B1-21DBA081D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1528" flipH="1">
            <a:off x="163256" y="909763"/>
            <a:ext cx="605872" cy="60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04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974CF3D2-C621-4449-9BA5-1649416FDF7A}"/>
              </a:ext>
            </a:extLst>
          </p:cNvPr>
          <p:cNvSpPr/>
          <p:nvPr/>
        </p:nvSpPr>
        <p:spPr>
          <a:xfrm>
            <a:off x="3053360" y="2423964"/>
            <a:ext cx="2997200" cy="29003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9E64F1-6028-403E-9561-7CB1A9C7CEA7}"/>
              </a:ext>
            </a:extLst>
          </p:cNvPr>
          <p:cNvSpPr/>
          <p:nvPr/>
        </p:nvSpPr>
        <p:spPr>
          <a:xfrm>
            <a:off x="6676051" y="2415613"/>
            <a:ext cx="2997200" cy="29003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24" y="1085957"/>
            <a:ext cx="11029069" cy="1253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Have a go at sorting these words.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This activity </a:t>
            </a: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is on the sheet labelled ‘Grammar – Worksheet for All Children’ too.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Remember a determiner is a word which comes before a noun to introduce it. 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2902E-C128-46C1-9215-F15673107BD4}"/>
              </a:ext>
            </a:extLst>
          </p:cNvPr>
          <p:cNvSpPr/>
          <p:nvPr/>
        </p:nvSpPr>
        <p:spPr>
          <a:xfrm>
            <a:off x="764937" y="5349126"/>
            <a:ext cx="11169748" cy="13678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3522069" y="168421"/>
            <a:ext cx="504978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Determiner or not?</a:t>
            </a:r>
            <a:endParaRPr kumimoji="0" lang="en-GB" sz="4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4937" y="5362802"/>
            <a:ext cx="111601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ugly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107516" y="5362802"/>
            <a:ext cx="169790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twelve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548853" y="5277096"/>
            <a:ext cx="942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the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245862" y="5196489"/>
            <a:ext cx="14237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socks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0586431" y="5290968"/>
            <a:ext cx="12085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your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107614" y="5895720"/>
            <a:ext cx="8677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my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804191" y="5947547"/>
            <a:ext cx="10374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dog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910192" y="5196489"/>
            <a:ext cx="74411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an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865706" y="5965930"/>
            <a:ext cx="20465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pancake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9752040" y="5927660"/>
            <a:ext cx="10069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few</a:t>
            </a:r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3808337" y="2647259"/>
            <a:ext cx="1692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Determiners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7285850" y="2570325"/>
            <a:ext cx="1927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Not </a:t>
            </a:r>
            <a:b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</a:b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Determiners</a:t>
            </a:r>
          </a:p>
        </p:txBody>
      </p:sp>
    </p:spTree>
    <p:extLst>
      <p:ext uri="{BB962C8B-B14F-4D97-AF65-F5344CB8AC3E}">
        <p14:creationId xmlns:p14="http://schemas.microsoft.com/office/powerpoint/2010/main" val="36323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55612 -0.35325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99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01094 -0.38403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-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81481E-6 L -0.18008 -0.32755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1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59259E-6 L 0.00195 -0.30185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-0.51601 -0.27246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07" y="-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L 0.11549 -0.28264 " pathEditMode="relative" rAng="0" ptsTypes="AA">
                                      <p:cBhvr>
                                        <p:cTn id="3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8" y="-1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0.33854 -0.29444 " pathEditMode="relative" rAng="0" ptsTypes="AA">
                                      <p:cBhvr>
                                        <p:cTn id="3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81481E-6 L -0.20508 -0.22847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0.02956 -0.22731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-0.48633 -0.17199 " pathEditMode="relative" rAng="0" ptsTypes="AA">
                                      <p:cBhvr>
                                        <p:cTn id="4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23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74" y="1149508"/>
            <a:ext cx="3241969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b="1" dirty="0" smtClean="0">
                <a:solidFill>
                  <a:prstClr val="black"/>
                </a:solidFill>
                <a:latin typeface="+mj-lt"/>
              </a:rPr>
              <a:t>Check your answers. 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3522069" y="168421"/>
            <a:ext cx="504978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Determiner or not?</a:t>
            </a:r>
            <a:endParaRPr kumimoji="0" lang="en-GB" sz="4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4CF3D2-C621-4449-9BA5-1649416FDF7A}"/>
              </a:ext>
            </a:extLst>
          </p:cNvPr>
          <p:cNvSpPr/>
          <p:nvPr/>
        </p:nvSpPr>
        <p:spPr>
          <a:xfrm>
            <a:off x="532424" y="2415613"/>
            <a:ext cx="4791744" cy="434642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F9E64F1-6028-403E-9561-7CB1A9C7CEA7}"/>
              </a:ext>
            </a:extLst>
          </p:cNvPr>
          <p:cNvSpPr/>
          <p:nvPr/>
        </p:nvSpPr>
        <p:spPr>
          <a:xfrm>
            <a:off x="6902468" y="2415613"/>
            <a:ext cx="4621214" cy="434642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2082198" y="1777321"/>
            <a:ext cx="1692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Determiners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7612875" y="1814336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Not </a:t>
            </a:r>
            <a:r>
              <a:rPr kumimoji="0" lang="en-GB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Determiners</a:t>
            </a:r>
            <a:endParaRPr kumimoji="0" lang="en-GB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310" y="2986171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twelve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1214" y="3926846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my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260" y="4184215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the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9778" y="5215755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noProof="0" dirty="0" smtClean="0">
                <a:solidFill>
                  <a:prstClr val="black"/>
                </a:solidFill>
                <a:latin typeface="+mj-lt"/>
              </a:rPr>
              <a:t>an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9778" y="3054489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your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860" y="5272001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noProof="0" dirty="0" smtClean="0">
                <a:solidFill>
                  <a:prstClr val="black"/>
                </a:solidFill>
                <a:latin typeface="+mj-lt"/>
              </a:rPr>
              <a:t>few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2758" y="2934853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socks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7516" y="3711462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noProof="0" dirty="0" smtClean="0">
                <a:solidFill>
                  <a:prstClr val="black"/>
                </a:solidFill>
                <a:latin typeface="+mj-lt"/>
              </a:rPr>
              <a:t>ugly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8483" y="3689382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dirty="0" smtClean="0">
                <a:solidFill>
                  <a:prstClr val="black"/>
                </a:solidFill>
                <a:latin typeface="+mj-lt"/>
              </a:rPr>
              <a:t>dog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5B5D9261-EA6F-4F33-B84D-FEA615E28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3241" y="4588823"/>
            <a:ext cx="1530483" cy="514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0" tIns="72000" rIns="0" bIns="72000"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noProof="0" dirty="0" smtClean="0">
                <a:solidFill>
                  <a:prstClr val="black"/>
                </a:solidFill>
                <a:latin typeface="+mj-lt"/>
              </a:rPr>
              <a:t>pancake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184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07816" y="1412748"/>
            <a:ext cx="11194977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king signed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important papers.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</a:endParaRPr>
          </a:p>
        </p:txBody>
      </p:sp>
      <p:sp>
        <p:nvSpPr>
          <p:cNvPr id="5" name="TextBox 37"/>
          <p:cNvSpPr txBox="1">
            <a:spLocks noChangeArrowheads="1"/>
          </p:cNvSpPr>
          <p:nvPr/>
        </p:nvSpPr>
        <p:spPr bwMode="auto">
          <a:xfrm>
            <a:off x="607817" y="2638739"/>
            <a:ext cx="11194977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fridge held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eggs and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vegetables.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</a:endParaRPr>
          </a:p>
        </p:txBody>
      </p:sp>
      <p:sp>
        <p:nvSpPr>
          <p:cNvPr id="6" name="TextBox 53"/>
          <p:cNvSpPr txBox="1">
            <a:spLocks noChangeArrowheads="1"/>
          </p:cNvSpPr>
          <p:nvPr/>
        </p:nvSpPr>
        <p:spPr bwMode="auto">
          <a:xfrm>
            <a:off x="607816" y="4165608"/>
            <a:ext cx="11194977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mother and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daughters sat together.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TextBox 54"/>
          <p:cNvSpPr txBox="1">
            <a:spLocks noChangeArrowheads="1"/>
          </p:cNvSpPr>
          <p:nvPr/>
        </p:nvSpPr>
        <p:spPr bwMode="auto">
          <a:xfrm>
            <a:off x="607816" y="5508380"/>
            <a:ext cx="11194977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children threw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ball around </a:t>
            </a:r>
            <a:r>
              <a:rPr kumimoji="0" lang="en-GB" alt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        </a:t>
            </a:r>
            <a:r>
              <a:rPr kumimoji="0" lang="en-GB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circle.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inkl Cursive Looped Thin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9C310A-69DB-4763-9F28-4DDC4DE0773E}"/>
              </a:ext>
            </a:extLst>
          </p:cNvPr>
          <p:cNvSpPr/>
          <p:nvPr/>
        </p:nvSpPr>
        <p:spPr>
          <a:xfrm>
            <a:off x="1694905" y="67712"/>
            <a:ext cx="9020804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Choose a </a:t>
            </a: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determiner to</a:t>
            </a:r>
            <a:r>
              <a:rPr kumimoji="0" lang="en-GB" sz="32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complete the sentences</a:t>
            </a: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 </a:t>
            </a:r>
            <a:endParaRPr kumimoji="0" lang="en-GB" sz="3200" b="1" i="0" u="sng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lgerian" panose="04020705040A02060702" pitchFamily="82" charset="0"/>
              </a:rPr>
              <a:t>Challenge</a:t>
            </a:r>
            <a:r>
              <a:rPr kumimoji="0" lang="en-GB" sz="32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- </a:t>
            </a: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Could </a:t>
            </a:r>
            <a:r>
              <a:rPr kumimoji="0" lang="en-GB" sz="32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there be more than one option?</a:t>
            </a:r>
            <a:endParaRPr kumimoji="0" lang="en-GB" sz="3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634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272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SimSun-ExtB</vt:lpstr>
      <vt:lpstr>Algerian</vt:lpstr>
      <vt:lpstr>Arial</vt:lpstr>
      <vt:lpstr>Calibri</vt:lpstr>
      <vt:lpstr>Calibri Light</vt:lpstr>
      <vt:lpstr>Sassoon Infant Rg</vt:lpstr>
      <vt:lpstr>Twinkl Cursive Looped Thin</vt:lpstr>
      <vt:lpstr>Twinkl SemiBold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Wilson</dc:creator>
  <cp:lastModifiedBy>Rebecca Wilson</cp:lastModifiedBy>
  <cp:revision>11</cp:revision>
  <dcterms:created xsi:type="dcterms:W3CDTF">2021-02-10T14:48:59Z</dcterms:created>
  <dcterms:modified xsi:type="dcterms:W3CDTF">2021-02-12T09:41:13Z</dcterms:modified>
</cp:coreProperties>
</file>