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theme/theme5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6.xml" ContentType="application/vnd.openxmlformats-officedocument.theme+xml"/>
  <Override PartName="/ppt/slideLayouts/slideLayout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9" r:id="rId4"/>
    <p:sldMasterId id="2147483671" r:id="rId5"/>
    <p:sldMasterId id="2147483673" r:id="rId6"/>
    <p:sldMasterId id="2147483675" r:id="rId7"/>
    <p:sldMasterId id="2147483677" r:id="rId8"/>
    <p:sldMasterId id="2147483679" r:id="rId9"/>
    <p:sldMasterId id="2147483682" r:id="rId10"/>
  </p:sldMasterIdLst>
  <p:notesMasterIdLst>
    <p:notesMasterId r:id="rId25"/>
  </p:notesMasterIdLst>
  <p:sldIdLst>
    <p:sldId id="411" r:id="rId11"/>
    <p:sldId id="297" r:id="rId12"/>
    <p:sldId id="298" r:id="rId13"/>
    <p:sldId id="412" r:id="rId14"/>
    <p:sldId id="299" r:id="rId15"/>
    <p:sldId id="335" r:id="rId16"/>
    <p:sldId id="396" r:id="rId17"/>
    <p:sldId id="397" r:id="rId18"/>
    <p:sldId id="413" r:id="rId19"/>
    <p:sldId id="301" r:id="rId20"/>
    <p:sldId id="387" r:id="rId21"/>
    <p:sldId id="414" r:id="rId22"/>
    <p:sldId id="409" r:id="rId23"/>
    <p:sldId id="316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 Shutkever" initials="SS" lastIdx="1" clrIdx="0">
    <p:extLst>
      <p:ext uri="{19B8F6BF-5375-455C-9EA6-DF929625EA0E}">
        <p15:presenceInfo xmlns:p15="http://schemas.microsoft.com/office/powerpoint/2012/main" userId="Sam Shutkev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B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6" autoAdjust="0"/>
    <p:restoredTop sz="94694"/>
  </p:normalViewPr>
  <p:slideViewPr>
    <p:cSldViewPr snapToGrid="0" snapToObjects="1">
      <p:cViewPr varScale="1">
        <p:scale>
          <a:sx n="113" d="100"/>
          <a:sy n="113" d="100"/>
        </p:scale>
        <p:origin x="872" y="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viewProps" Target="view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27CB0CB4-4BB6-4152-9B76-84744B0D689A}"/>
    <pc:docChg chg="custSel modSld">
      <pc:chgData name="James Clegg" userId="c6df1435-7a36-4b38-be4d-16e68e91152f" providerId="ADAL" clId="{27CB0CB4-4BB6-4152-9B76-84744B0D689A}" dt="2021-01-26T14:09:57.194" v="11"/>
      <pc:docMkLst>
        <pc:docMk/>
      </pc:docMkLst>
      <pc:sldChg chg="modTransition">
        <pc:chgData name="James Clegg" userId="c6df1435-7a36-4b38-be4d-16e68e91152f" providerId="ADAL" clId="{27CB0CB4-4BB6-4152-9B76-84744B0D689A}" dt="2021-01-26T14:09:57.194" v="11"/>
        <pc:sldMkLst>
          <pc:docMk/>
          <pc:sldMk cId="861935487" sldId="297"/>
        </pc:sldMkLst>
      </pc:sldChg>
      <pc:sldChg chg="delSp modTransition delAnim">
        <pc:chgData name="James Clegg" userId="c6df1435-7a36-4b38-be4d-16e68e91152f" providerId="ADAL" clId="{27CB0CB4-4BB6-4152-9B76-84744B0D689A}" dt="2021-01-26T14:09:57.194" v="11"/>
        <pc:sldMkLst>
          <pc:docMk/>
          <pc:sldMk cId="4128357408" sldId="298"/>
        </pc:sldMkLst>
        <pc:picChg chg="del">
          <ac:chgData name="James Clegg" userId="c6df1435-7a36-4b38-be4d-16e68e91152f" providerId="ADAL" clId="{27CB0CB4-4BB6-4152-9B76-84744B0D689A}" dt="2021-01-26T14:09:24.945" v="0" actId="478"/>
          <ac:picMkLst>
            <pc:docMk/>
            <pc:sldMk cId="4128357408" sldId="298"/>
            <ac:picMk id="3" creationId="{00000000-0000-0000-0000-000000000000}"/>
          </ac:picMkLst>
        </pc:picChg>
      </pc:sldChg>
      <pc:sldChg chg="modTransition">
        <pc:chgData name="James Clegg" userId="c6df1435-7a36-4b38-be4d-16e68e91152f" providerId="ADAL" clId="{27CB0CB4-4BB6-4152-9B76-84744B0D689A}" dt="2021-01-26T14:09:57.194" v="11"/>
        <pc:sldMkLst>
          <pc:docMk/>
          <pc:sldMk cId="895466786" sldId="299"/>
        </pc:sldMkLst>
      </pc:sldChg>
      <pc:sldChg chg="delSp modTransition delAnim">
        <pc:chgData name="James Clegg" userId="c6df1435-7a36-4b38-be4d-16e68e91152f" providerId="ADAL" clId="{27CB0CB4-4BB6-4152-9B76-84744B0D689A}" dt="2021-01-26T14:09:57.194" v="11"/>
        <pc:sldMkLst>
          <pc:docMk/>
          <pc:sldMk cId="3782242679" sldId="301"/>
        </pc:sldMkLst>
        <pc:picChg chg="del">
          <ac:chgData name="James Clegg" userId="c6df1435-7a36-4b38-be4d-16e68e91152f" providerId="ADAL" clId="{27CB0CB4-4BB6-4152-9B76-84744B0D689A}" dt="2021-01-26T14:09:39.976" v="6" actId="478"/>
          <ac:picMkLst>
            <pc:docMk/>
            <pc:sldMk cId="3782242679" sldId="301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27CB0CB4-4BB6-4152-9B76-84744B0D689A}" dt="2021-01-26T14:09:57.194" v="11"/>
        <pc:sldMkLst>
          <pc:docMk/>
          <pc:sldMk cId="292426147" sldId="316"/>
        </pc:sldMkLst>
        <pc:picChg chg="del">
          <ac:chgData name="James Clegg" userId="c6df1435-7a36-4b38-be4d-16e68e91152f" providerId="ADAL" clId="{27CB0CB4-4BB6-4152-9B76-84744B0D689A}" dt="2021-01-26T14:09:50.383" v="10" actId="478"/>
          <ac:picMkLst>
            <pc:docMk/>
            <pc:sldMk cId="292426147" sldId="316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27CB0CB4-4BB6-4152-9B76-84744B0D689A}" dt="2021-01-26T14:09:57.194" v="11"/>
        <pc:sldMkLst>
          <pc:docMk/>
          <pc:sldMk cId="1709793811" sldId="335"/>
        </pc:sldMkLst>
        <pc:picChg chg="del">
          <ac:chgData name="James Clegg" userId="c6df1435-7a36-4b38-be4d-16e68e91152f" providerId="ADAL" clId="{27CB0CB4-4BB6-4152-9B76-84744B0D689A}" dt="2021-01-26T14:09:29.143" v="2" actId="478"/>
          <ac:picMkLst>
            <pc:docMk/>
            <pc:sldMk cId="1709793811" sldId="335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27CB0CB4-4BB6-4152-9B76-84744B0D689A}" dt="2021-01-26T14:09:57.194" v="11"/>
        <pc:sldMkLst>
          <pc:docMk/>
          <pc:sldMk cId="1160352039" sldId="387"/>
        </pc:sldMkLst>
        <pc:picChg chg="del">
          <ac:chgData name="James Clegg" userId="c6df1435-7a36-4b38-be4d-16e68e91152f" providerId="ADAL" clId="{27CB0CB4-4BB6-4152-9B76-84744B0D689A}" dt="2021-01-26T14:09:43.117" v="7" actId="478"/>
          <ac:picMkLst>
            <pc:docMk/>
            <pc:sldMk cId="1160352039" sldId="387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27CB0CB4-4BB6-4152-9B76-84744B0D689A}" dt="2021-01-26T14:09:57.194" v="11"/>
        <pc:sldMkLst>
          <pc:docMk/>
          <pc:sldMk cId="3372964815" sldId="396"/>
        </pc:sldMkLst>
        <pc:picChg chg="del">
          <ac:chgData name="James Clegg" userId="c6df1435-7a36-4b38-be4d-16e68e91152f" providerId="ADAL" clId="{27CB0CB4-4BB6-4152-9B76-84744B0D689A}" dt="2021-01-26T14:09:31.124" v="3" actId="478"/>
          <ac:picMkLst>
            <pc:docMk/>
            <pc:sldMk cId="3372964815" sldId="396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27CB0CB4-4BB6-4152-9B76-84744B0D689A}" dt="2021-01-26T14:09:57.194" v="11"/>
        <pc:sldMkLst>
          <pc:docMk/>
          <pc:sldMk cId="1127395580" sldId="397"/>
        </pc:sldMkLst>
        <pc:picChg chg="del">
          <ac:chgData name="James Clegg" userId="c6df1435-7a36-4b38-be4d-16e68e91152f" providerId="ADAL" clId="{27CB0CB4-4BB6-4152-9B76-84744B0D689A}" dt="2021-01-26T14:09:33.741" v="4" actId="478"/>
          <ac:picMkLst>
            <pc:docMk/>
            <pc:sldMk cId="1127395580" sldId="397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27CB0CB4-4BB6-4152-9B76-84744B0D689A}" dt="2021-01-26T14:09:57.194" v="11"/>
        <pc:sldMkLst>
          <pc:docMk/>
          <pc:sldMk cId="1721805795" sldId="409"/>
        </pc:sldMkLst>
        <pc:picChg chg="del">
          <ac:chgData name="James Clegg" userId="c6df1435-7a36-4b38-be4d-16e68e91152f" providerId="ADAL" clId="{27CB0CB4-4BB6-4152-9B76-84744B0D689A}" dt="2021-01-26T14:09:48.132" v="9" actId="478"/>
          <ac:picMkLst>
            <pc:docMk/>
            <pc:sldMk cId="1721805795" sldId="409"/>
            <ac:picMk id="5" creationId="{00000000-0000-0000-0000-000000000000}"/>
          </ac:picMkLst>
        </pc:picChg>
      </pc:sldChg>
      <pc:sldChg chg="modTransition">
        <pc:chgData name="James Clegg" userId="c6df1435-7a36-4b38-be4d-16e68e91152f" providerId="ADAL" clId="{27CB0CB4-4BB6-4152-9B76-84744B0D689A}" dt="2021-01-26T14:09:57.194" v="11"/>
        <pc:sldMkLst>
          <pc:docMk/>
          <pc:sldMk cId="717452802" sldId="411"/>
        </pc:sldMkLst>
      </pc:sldChg>
      <pc:sldChg chg="delSp modTransition delAnim">
        <pc:chgData name="James Clegg" userId="c6df1435-7a36-4b38-be4d-16e68e91152f" providerId="ADAL" clId="{27CB0CB4-4BB6-4152-9B76-84744B0D689A}" dt="2021-01-26T14:09:57.194" v="11"/>
        <pc:sldMkLst>
          <pc:docMk/>
          <pc:sldMk cId="2893761392" sldId="412"/>
        </pc:sldMkLst>
        <pc:picChg chg="del">
          <ac:chgData name="James Clegg" userId="c6df1435-7a36-4b38-be4d-16e68e91152f" providerId="ADAL" clId="{27CB0CB4-4BB6-4152-9B76-84744B0D689A}" dt="2021-01-26T14:09:26.786" v="1" actId="478"/>
          <ac:picMkLst>
            <pc:docMk/>
            <pc:sldMk cId="2893761392" sldId="412"/>
            <ac:picMk id="21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27CB0CB4-4BB6-4152-9B76-84744B0D689A}" dt="2021-01-26T14:09:57.194" v="11"/>
        <pc:sldMkLst>
          <pc:docMk/>
          <pc:sldMk cId="4090013559" sldId="413"/>
        </pc:sldMkLst>
        <pc:picChg chg="del">
          <ac:chgData name="James Clegg" userId="c6df1435-7a36-4b38-be4d-16e68e91152f" providerId="ADAL" clId="{27CB0CB4-4BB6-4152-9B76-84744B0D689A}" dt="2021-01-26T14:09:36.913" v="5" actId="478"/>
          <ac:picMkLst>
            <pc:docMk/>
            <pc:sldMk cId="4090013559" sldId="413"/>
            <ac:picMk id="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27CB0CB4-4BB6-4152-9B76-84744B0D689A}" dt="2021-01-26T14:09:57.194" v="11"/>
        <pc:sldMkLst>
          <pc:docMk/>
          <pc:sldMk cId="2281836747" sldId="414"/>
        </pc:sldMkLst>
        <pc:picChg chg="del">
          <ac:chgData name="James Clegg" userId="c6df1435-7a36-4b38-be4d-16e68e91152f" providerId="ADAL" clId="{27CB0CB4-4BB6-4152-9B76-84744B0D689A}" dt="2021-01-26T14:09:45.540" v="8" actId="478"/>
          <ac:picMkLst>
            <pc:docMk/>
            <pc:sldMk cId="2281836747" sldId="414"/>
            <ac:picMk id="6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D1BE4B4D-D867-492E-97B2-A4C94167F287}" type="datetimeFigureOut">
              <a:rPr lang="en-GB" smtClean="0"/>
              <a:pPr/>
              <a:t>26/01/2021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9A63A521-224D-4C95-824A-3CEFF92EB90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0477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2511188"/>
            <a:ext cx="5950424" cy="178785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KG Primary Penmanship" panose="02000506000000020003" pitchFamily="2" charset="0"/>
              </a:defRPr>
            </a:lvl1pPr>
          </a:lstStyle>
          <a:p>
            <a:r>
              <a:rPr lang="en-US" dirty="0"/>
              <a:t>TITLE – in caps and saved as a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881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45335E50-1930-44E5-9B14-893AFBD95C69}" type="datetimeFigureOut">
              <a:rPr lang="en-GB" smtClean="0"/>
              <a:pPr/>
              <a:t>26/01/2021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108BBDC2-4ED5-4A8D-A28C-1B3F6D2413F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1270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0854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1090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9737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4638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sz="4000" u="none" baseline="0">
                <a:latin typeface="Comic Sans MS" panose="030F0702030302020204" pitchFamily="66" charset="0"/>
              </a:defRPr>
            </a:lvl1pPr>
          </a:lstStyle>
          <a:p>
            <a:r>
              <a:rPr lang="en-US" dirty="0"/>
              <a:t>Have a go at questions 		 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4045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baseline="0">
                <a:latin typeface="+mn-lt"/>
              </a:defRPr>
            </a:lvl1pPr>
          </a:lstStyle>
          <a:p>
            <a:r>
              <a:rPr lang="en-US" dirty="0"/>
              <a:t>Have a go at questions 	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4947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059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F14EDCB3-CC60-E94C-B25C-4D771CB649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281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84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02C252DA-A0E8-6A49-900E-07188D62BB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52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D3D08606-BA4C-8046-935F-20760BC276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062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ign with white text&#10;&#10;Description automatically generated">
            <a:extLst>
              <a:ext uri="{FF2B5EF4-FFF2-40B4-BE49-F238E27FC236}">
                <a16:creationId xmlns:a16="http://schemas.microsoft.com/office/drawing/2014/main" id="{E7898E14-59E6-7D4D-8006-F74307CCB9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657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&#10;&#10;Description automatically generated">
            <a:extLst>
              <a:ext uri="{FF2B5EF4-FFF2-40B4-BE49-F238E27FC236}">
                <a16:creationId xmlns:a16="http://schemas.microsoft.com/office/drawing/2014/main" id="{F33BA71E-3CF0-1E4E-BEEE-6280AD06DD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557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omputer&#10;&#10;Description automatically generated">
            <a:extLst>
              <a:ext uri="{FF2B5EF4-FFF2-40B4-BE49-F238E27FC236}">
                <a16:creationId xmlns:a16="http://schemas.microsoft.com/office/drawing/2014/main" id="{3A3B0A72-DFF8-FC43-8B3B-B0D9C1468E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4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27FE0188-803D-CF41-A7C4-56C7E1D1B2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4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Relationship Id="rId6" Type="http://schemas.openxmlformats.org/officeDocument/2006/relationships/image" Target="../media/image21.png"/><Relationship Id="rId5" Type="http://schemas.openxmlformats.org/officeDocument/2006/relationships/image" Target="../media/image12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74893"/>
            <a:ext cx="6639119" cy="1908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4528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questions </a:t>
            </a:r>
            <a:b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1 - 3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37822426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8230" y="5377555"/>
            <a:ext cx="744794" cy="747045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5751073" y="5520244"/>
            <a:ext cx="20888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271557" y="468653"/>
            <a:ext cx="6430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Circle the best estimate for each item.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60904" y="1117577"/>
            <a:ext cx="6430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The capacity of a bottle of shampoo.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60904" y="2620015"/>
            <a:ext cx="6430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The length of a book.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60904" y="4122453"/>
            <a:ext cx="6430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The mass of an adult dog.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764391" y="1868796"/>
            <a:ext cx="11202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30 ml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271557" y="1868796"/>
            <a:ext cx="7923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 l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511734" y="1868796"/>
            <a:ext cx="13878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300 ml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368632" y="1868796"/>
            <a:ext cx="1075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 ml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764391" y="3371234"/>
            <a:ext cx="1645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200 cm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271557" y="3371234"/>
            <a:ext cx="11371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20 cm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511734" y="3371234"/>
            <a:ext cx="13878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 m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368632" y="3371234"/>
            <a:ext cx="1398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20 mm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2764391" y="4873670"/>
            <a:ext cx="1645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15 kg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271557" y="4873670"/>
            <a:ext cx="11371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15 g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511734" y="4873670"/>
            <a:ext cx="13878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1.5 kg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6368632" y="4873670"/>
            <a:ext cx="1398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150 kg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60352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1" grpId="0"/>
      <p:bldP spid="24" grpId="0"/>
      <p:bldP spid="28" grpId="0"/>
      <p:bldP spid="29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1" grpId="0"/>
      <p:bldP spid="42" grpId="0"/>
      <p:bldP spid="44" grpId="0"/>
      <p:bldP spid="4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1271557" y="468653"/>
            <a:ext cx="6430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Circle the best estimate for each item.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60904" y="1117577"/>
            <a:ext cx="6430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The capacity of a bottle of shampoo.</a:t>
            </a:r>
          </a:p>
        </p:txBody>
      </p:sp>
      <p:sp>
        <p:nvSpPr>
          <p:cNvPr id="25" name="Oval 24"/>
          <p:cNvSpPr/>
          <p:nvPr/>
        </p:nvSpPr>
        <p:spPr>
          <a:xfrm>
            <a:off x="4441462" y="1754420"/>
            <a:ext cx="1291305" cy="69233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Oval 25"/>
          <p:cNvSpPr/>
          <p:nvPr/>
        </p:nvSpPr>
        <p:spPr>
          <a:xfrm>
            <a:off x="1163170" y="3293760"/>
            <a:ext cx="1291305" cy="69233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Oval 26"/>
          <p:cNvSpPr/>
          <p:nvPr/>
        </p:nvSpPr>
        <p:spPr>
          <a:xfrm>
            <a:off x="2629195" y="4801066"/>
            <a:ext cx="1291305" cy="69233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54E4470-D743-4D22-B6D4-A3A79CE693F3}"/>
              </a:ext>
            </a:extLst>
          </p:cNvPr>
          <p:cNvSpPr txBox="1"/>
          <p:nvPr/>
        </p:nvSpPr>
        <p:spPr>
          <a:xfrm>
            <a:off x="860904" y="1117577"/>
            <a:ext cx="6430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The capacity of a bottle of shampoo.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B3D9E37-221B-4A48-BF7A-7DE4CB4636D4}"/>
              </a:ext>
            </a:extLst>
          </p:cNvPr>
          <p:cNvSpPr txBox="1"/>
          <p:nvPr/>
        </p:nvSpPr>
        <p:spPr>
          <a:xfrm>
            <a:off x="860904" y="2620015"/>
            <a:ext cx="6430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The length of a book.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E13EAF3-8676-4116-A7E7-F25B0ADF2B62}"/>
              </a:ext>
            </a:extLst>
          </p:cNvPr>
          <p:cNvSpPr txBox="1"/>
          <p:nvPr/>
        </p:nvSpPr>
        <p:spPr>
          <a:xfrm>
            <a:off x="860904" y="4122453"/>
            <a:ext cx="6430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The mass of an adult dog.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5F3BDED-EE41-4232-897D-F188F483F6DC}"/>
              </a:ext>
            </a:extLst>
          </p:cNvPr>
          <p:cNvSpPr txBox="1"/>
          <p:nvPr/>
        </p:nvSpPr>
        <p:spPr>
          <a:xfrm>
            <a:off x="2764391" y="1868796"/>
            <a:ext cx="11202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30 ml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C87EBA5-DF0D-4C8C-8D92-C735476CD89C}"/>
              </a:ext>
            </a:extLst>
          </p:cNvPr>
          <p:cNvSpPr txBox="1"/>
          <p:nvPr/>
        </p:nvSpPr>
        <p:spPr>
          <a:xfrm>
            <a:off x="1271557" y="1868796"/>
            <a:ext cx="7923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 l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CB0441C-6C31-46EF-822F-C886E340076B}"/>
              </a:ext>
            </a:extLst>
          </p:cNvPr>
          <p:cNvSpPr txBox="1"/>
          <p:nvPr/>
        </p:nvSpPr>
        <p:spPr>
          <a:xfrm>
            <a:off x="4511734" y="1868796"/>
            <a:ext cx="13878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300 ml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61BC346-DC13-4678-965C-C8755B5F7A60}"/>
              </a:ext>
            </a:extLst>
          </p:cNvPr>
          <p:cNvSpPr txBox="1"/>
          <p:nvPr/>
        </p:nvSpPr>
        <p:spPr>
          <a:xfrm>
            <a:off x="6368632" y="1868796"/>
            <a:ext cx="1075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 ml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9060DB4-EC4E-43CE-8B51-0DCFB8B91267}"/>
              </a:ext>
            </a:extLst>
          </p:cNvPr>
          <p:cNvSpPr txBox="1"/>
          <p:nvPr/>
        </p:nvSpPr>
        <p:spPr>
          <a:xfrm>
            <a:off x="2764391" y="3371234"/>
            <a:ext cx="1645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200 cm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3EF3D7D-19F6-47F9-B680-D39533429057}"/>
              </a:ext>
            </a:extLst>
          </p:cNvPr>
          <p:cNvSpPr txBox="1"/>
          <p:nvPr/>
        </p:nvSpPr>
        <p:spPr>
          <a:xfrm>
            <a:off x="1271557" y="3371234"/>
            <a:ext cx="11371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20 cm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95571CF-A4E2-4716-9F4D-177694E5170B}"/>
              </a:ext>
            </a:extLst>
          </p:cNvPr>
          <p:cNvSpPr txBox="1"/>
          <p:nvPr/>
        </p:nvSpPr>
        <p:spPr>
          <a:xfrm>
            <a:off x="4511734" y="3371234"/>
            <a:ext cx="13878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 m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63CC723-16B5-4163-BBFC-57FBA72F1629}"/>
              </a:ext>
            </a:extLst>
          </p:cNvPr>
          <p:cNvSpPr txBox="1"/>
          <p:nvPr/>
        </p:nvSpPr>
        <p:spPr>
          <a:xfrm>
            <a:off x="6368632" y="3371234"/>
            <a:ext cx="1398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20 mm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33B22FCD-9502-42BC-ACB8-FBB519478D34}"/>
              </a:ext>
            </a:extLst>
          </p:cNvPr>
          <p:cNvSpPr txBox="1"/>
          <p:nvPr/>
        </p:nvSpPr>
        <p:spPr>
          <a:xfrm>
            <a:off x="2764391" y="4873670"/>
            <a:ext cx="1645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15 kg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3A6D339C-4775-4063-93DD-BC24532B3C7B}"/>
              </a:ext>
            </a:extLst>
          </p:cNvPr>
          <p:cNvSpPr txBox="1"/>
          <p:nvPr/>
        </p:nvSpPr>
        <p:spPr>
          <a:xfrm>
            <a:off x="1271557" y="4873670"/>
            <a:ext cx="11371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15 g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60D71DE9-A578-4636-9FF5-A20F5F2F4688}"/>
              </a:ext>
            </a:extLst>
          </p:cNvPr>
          <p:cNvSpPr txBox="1"/>
          <p:nvPr/>
        </p:nvSpPr>
        <p:spPr>
          <a:xfrm>
            <a:off x="4511734" y="4873670"/>
            <a:ext cx="13878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1.5 kg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F4CF64A-14B0-4D86-8339-94627A2EFA3D}"/>
              </a:ext>
            </a:extLst>
          </p:cNvPr>
          <p:cNvSpPr txBox="1"/>
          <p:nvPr/>
        </p:nvSpPr>
        <p:spPr>
          <a:xfrm>
            <a:off x="6368632" y="4873670"/>
            <a:ext cx="1398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150 kg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81836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2" grpId="0"/>
      <p:bldP spid="23" grpId="0"/>
      <p:bldP spid="30" grpId="0"/>
      <p:bldP spid="31" grpId="0"/>
      <p:bldP spid="32" grpId="0"/>
      <p:bldP spid="40" grpId="0"/>
      <p:bldP spid="43" grpId="0"/>
      <p:bldP spid="45" grpId="0"/>
      <p:bldP spid="46" grpId="0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>
          <a:xfrm>
            <a:off x="2702947" y="1049867"/>
            <a:ext cx="3386667" cy="1016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2" name="Straight Arrow Connector 41"/>
          <p:cNvCxnSpPr/>
          <p:nvPr/>
        </p:nvCxnSpPr>
        <p:spPr>
          <a:xfrm>
            <a:off x="2702947" y="931333"/>
            <a:ext cx="3386667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" name="Picture 4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8337" y="2679020"/>
            <a:ext cx="973642" cy="682908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1631979" y="2722973"/>
            <a:ext cx="6551871" cy="526480"/>
          </a:xfrm>
          <a:prstGeom prst="wedgeRoundRectCallout">
            <a:avLst>
              <a:gd name="adj1" fmla="val -51388"/>
              <a:gd name="adj2" fmla="val 11584"/>
              <a:gd name="adj3" fmla="val 16667"/>
            </a:avLst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I’m going to measure the length of the desk in mm</a:t>
            </a:r>
          </a:p>
        </p:txBody>
      </p:sp>
      <p:pic>
        <p:nvPicPr>
          <p:cNvPr id="48" name="Picture 4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6467" y="3372670"/>
            <a:ext cx="755732" cy="1067777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29752" y="5312626"/>
            <a:ext cx="744794" cy="747045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5632595" y="5455315"/>
            <a:ext cx="20888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51" name="Rounded Rectangular Callout 50"/>
          <p:cNvSpPr/>
          <p:nvPr/>
        </p:nvSpPr>
        <p:spPr>
          <a:xfrm>
            <a:off x="781054" y="3588353"/>
            <a:ext cx="6551871" cy="1113839"/>
          </a:xfrm>
          <a:prstGeom prst="wedgeRoundRectCallout">
            <a:avLst>
              <a:gd name="adj1" fmla="val 53258"/>
              <a:gd name="adj2" fmla="val -7352"/>
              <a:gd name="adj3" fmla="val 16667"/>
            </a:avLst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You could do Tiny but millimetres is usually used to measure the length of small items. I think centimetres would be better.</a:t>
            </a:r>
          </a:p>
        </p:txBody>
      </p:sp>
      <p:pic>
        <p:nvPicPr>
          <p:cNvPr id="52" name="Picture 5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3022" y="4989712"/>
            <a:ext cx="832758" cy="601435"/>
          </a:xfrm>
          <a:prstGeom prst="rect">
            <a:avLst/>
          </a:prstGeom>
        </p:spPr>
      </p:pic>
      <p:sp>
        <p:nvSpPr>
          <p:cNvPr id="53" name="Rounded Rectangular Callout 52"/>
          <p:cNvSpPr/>
          <p:nvPr/>
        </p:nvSpPr>
        <p:spPr>
          <a:xfrm>
            <a:off x="1650329" y="5041092"/>
            <a:ext cx="4632906" cy="526480"/>
          </a:xfrm>
          <a:prstGeom prst="wedgeRoundRectCallout">
            <a:avLst>
              <a:gd name="adj1" fmla="val -53287"/>
              <a:gd name="adj2" fmla="val 4079"/>
              <a:gd name="adj3" fmla="val 16667"/>
            </a:avLst>
          </a:prstGeom>
          <a:noFill/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... or even metres and centimetres!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21805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3" grpId="0" animBg="1"/>
      <p:bldP spid="50" grpId="0"/>
      <p:bldP spid="50" grpId="1"/>
      <p:bldP spid="51" grpId="0" animBg="1"/>
      <p:bldP spid="5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the rest of the questions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2924261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935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667512" y="540089"/>
            <a:ext cx="7846871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1) Circle the most appropriate unit.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    Length can be measured in ml / cm / kg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    Mass can be measured in l / tonne / km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    Capacity can be measured in mm / g / ml</a:t>
            </a: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2) Match each length to a sensible estimate.</a:t>
            </a:r>
          </a:p>
          <a:p>
            <a:endParaRPr lang="en-GB" sz="1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   The height of a giraffe</a:t>
            </a:r>
          </a:p>
          <a:p>
            <a:endParaRPr lang="en-GB" sz="1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   The length of a ladybird</a:t>
            </a:r>
          </a:p>
          <a:p>
            <a:endParaRPr lang="en-GB" sz="1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   The length of a rubber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259" y="4342029"/>
            <a:ext cx="726460" cy="100540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5762" y="5169069"/>
            <a:ext cx="607863" cy="69347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40233">
            <a:off x="4567088" y="5657437"/>
            <a:ext cx="636788" cy="69412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370813" y="4411869"/>
            <a:ext cx="1419367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GB" sz="2800" dirty="0"/>
              <a:t>5 cm</a:t>
            </a:r>
          </a:p>
          <a:p>
            <a:pPr algn="ctr">
              <a:spcAft>
                <a:spcPts val="1200"/>
              </a:spcAft>
            </a:pPr>
            <a:r>
              <a:rPr lang="en-GB" sz="2800" dirty="0"/>
              <a:t>5 m</a:t>
            </a:r>
          </a:p>
          <a:p>
            <a:pPr algn="ctr">
              <a:spcAft>
                <a:spcPts val="1200"/>
              </a:spcAft>
            </a:pPr>
            <a:r>
              <a:rPr lang="en-GB" sz="2800" dirty="0"/>
              <a:t>5 mm</a:t>
            </a:r>
          </a:p>
        </p:txBody>
      </p:sp>
    </p:spTree>
    <p:extLst>
      <p:ext uri="{BB962C8B-B14F-4D97-AF65-F5344CB8AC3E}">
        <p14:creationId xmlns:p14="http://schemas.microsoft.com/office/powerpoint/2010/main" val="41283574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B92EA628-A9D0-4FA1-B709-18587AC857C3}"/>
              </a:ext>
            </a:extLst>
          </p:cNvPr>
          <p:cNvSpPr txBox="1"/>
          <p:nvPr/>
        </p:nvSpPr>
        <p:spPr>
          <a:xfrm>
            <a:off x="667512" y="540089"/>
            <a:ext cx="7846871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1) Circle the most appropriate unit.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    Length can be measured in ml / cm / kg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    Mass can be measured in l / tonne / km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    Capacity can be measured in mm / g / ml</a:t>
            </a: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2) Match each length to a sensible estimate.</a:t>
            </a:r>
          </a:p>
          <a:p>
            <a:endParaRPr lang="en-GB" sz="1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   The height of a giraffe</a:t>
            </a:r>
          </a:p>
          <a:p>
            <a:endParaRPr lang="en-GB" sz="1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   The length of a ladybird</a:t>
            </a:r>
          </a:p>
          <a:p>
            <a:endParaRPr lang="en-GB" sz="1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   The length of a rubber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370813" y="4411869"/>
            <a:ext cx="1419367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GB" sz="2800" dirty="0"/>
              <a:t>5 cm</a:t>
            </a:r>
          </a:p>
          <a:p>
            <a:pPr algn="ctr">
              <a:spcAft>
                <a:spcPts val="1200"/>
              </a:spcAft>
            </a:pPr>
            <a:r>
              <a:rPr lang="en-GB" sz="2800" dirty="0"/>
              <a:t>5 m</a:t>
            </a:r>
          </a:p>
          <a:p>
            <a:pPr algn="ctr">
              <a:spcAft>
                <a:spcPts val="1200"/>
              </a:spcAft>
            </a:pPr>
            <a:r>
              <a:rPr lang="en-GB" sz="2800" dirty="0"/>
              <a:t>5 mm</a:t>
            </a:r>
          </a:p>
        </p:txBody>
      </p:sp>
      <p:sp>
        <p:nvSpPr>
          <p:cNvPr id="3" name="Oval 2"/>
          <p:cNvSpPr/>
          <p:nvPr/>
        </p:nvSpPr>
        <p:spPr>
          <a:xfrm>
            <a:off x="5721531" y="1319348"/>
            <a:ext cx="535578" cy="692332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5251719" y="2212638"/>
            <a:ext cx="913950" cy="692332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/>
          <p:cNvSpPr/>
          <p:nvPr/>
        </p:nvSpPr>
        <p:spPr>
          <a:xfrm>
            <a:off x="6623521" y="3040856"/>
            <a:ext cx="600239" cy="692332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3" name="Straight Arrow Connector 12"/>
          <p:cNvCxnSpPr>
            <a:cxnSpLocks/>
          </p:cNvCxnSpPr>
          <p:nvPr/>
        </p:nvCxnSpPr>
        <p:spPr>
          <a:xfrm>
            <a:off x="5127635" y="4850680"/>
            <a:ext cx="1612799" cy="38548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5127635" y="5575108"/>
            <a:ext cx="1495886" cy="30493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5246583" y="4777044"/>
            <a:ext cx="1371802" cy="1214142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1ADD3E76-366D-48A0-B0AF-360451D674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259" y="4342029"/>
            <a:ext cx="726460" cy="100540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CC521E5-1C77-4860-9D59-55B589C22A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5762" y="5169069"/>
            <a:ext cx="607863" cy="69347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2BDAC39-F8CF-444C-BAA1-22F45B498D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40233">
            <a:off x="4567088" y="5657437"/>
            <a:ext cx="636788" cy="69412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93761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466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1582702" y="994794"/>
            <a:ext cx="55804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Match the measure to its definition.</a:t>
            </a:r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4545" y="391871"/>
            <a:ext cx="747045" cy="747045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5607389" y="534560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67958" y="1916422"/>
            <a:ext cx="153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Length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67956" y="3151602"/>
            <a:ext cx="153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Capacity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67958" y="4372353"/>
            <a:ext cx="153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Mass</a:t>
            </a:r>
            <a:endParaRPr lang="en-GB" sz="2800" dirty="0"/>
          </a:p>
        </p:txBody>
      </p:sp>
      <p:sp>
        <p:nvSpPr>
          <p:cNvPr id="28" name="TextBox 27"/>
          <p:cNvSpPr txBox="1"/>
          <p:nvPr/>
        </p:nvSpPr>
        <p:spPr>
          <a:xfrm>
            <a:off x="3928459" y="1869751"/>
            <a:ext cx="43332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The amount of matter that makes up an object or substance</a:t>
            </a:r>
            <a:endParaRPr lang="en-GB" sz="3600" dirty="0"/>
          </a:p>
        </p:txBody>
      </p:sp>
      <p:sp>
        <p:nvSpPr>
          <p:cNvPr id="29" name="TextBox 28"/>
          <p:cNvSpPr txBox="1"/>
          <p:nvPr/>
        </p:nvSpPr>
        <p:spPr>
          <a:xfrm>
            <a:off x="3922533" y="4156909"/>
            <a:ext cx="43332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The measurement of something from end to end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922532" y="2875294"/>
            <a:ext cx="43332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The maximum amount that something can contain</a:t>
            </a:r>
          </a:p>
        </p:txBody>
      </p:sp>
      <p:cxnSp>
        <p:nvCxnSpPr>
          <p:cNvPr id="35" name="Straight Arrow Connector 34"/>
          <p:cNvCxnSpPr>
            <a:endCxn id="29" idx="1"/>
          </p:cNvCxnSpPr>
          <p:nvPr/>
        </p:nvCxnSpPr>
        <p:spPr>
          <a:xfrm>
            <a:off x="2049166" y="2252688"/>
            <a:ext cx="1873367" cy="231972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V="1">
            <a:off x="2340311" y="3352348"/>
            <a:ext cx="1644960" cy="9097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flipV="1">
            <a:off x="1819071" y="2252688"/>
            <a:ext cx="2068564" cy="239665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70979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25" grpId="0"/>
      <p:bldP spid="26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2229" y="2220492"/>
            <a:ext cx="768107" cy="747045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5665073" y="2363181"/>
            <a:ext cx="21542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6232347"/>
              </p:ext>
            </p:extLst>
          </p:nvPr>
        </p:nvGraphicFramePr>
        <p:xfrm>
          <a:off x="1382268" y="520771"/>
          <a:ext cx="6096000" cy="138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5509">
                  <a:extLst>
                    <a:ext uri="{9D8B030D-6E8A-4147-A177-3AD203B41FA5}">
                      <a16:colId xmlns:a16="http://schemas.microsoft.com/office/drawing/2014/main" val="2423913431"/>
                    </a:ext>
                  </a:extLst>
                </a:gridCol>
                <a:gridCol w="5020491">
                  <a:extLst>
                    <a:ext uri="{9D8B030D-6E8A-4147-A177-3AD203B41FA5}">
                      <a16:colId xmlns:a16="http://schemas.microsoft.com/office/drawing/2014/main" val="435058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Length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The measurement of something from end to end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41312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Capacity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The</a:t>
                      </a:r>
                      <a:r>
                        <a:rPr lang="en-GB" b="0" baseline="0" dirty="0">
                          <a:solidFill>
                            <a:schemeClr val="tx1"/>
                          </a:solidFill>
                        </a:rPr>
                        <a:t> maximum amount that something can contain</a:t>
                      </a:r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97958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Mass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The amount of matter that makes up an object or substance</a:t>
                      </a:r>
                      <a:endParaRPr lang="en-GB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905656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910357" y="1827596"/>
            <a:ext cx="77129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Sort the metric units into the correct categories.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910358" y="2824846"/>
            <a:ext cx="866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cm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039580" y="3502554"/>
            <a:ext cx="14873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tonne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837900" y="2824846"/>
            <a:ext cx="14873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ml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369976" y="3538474"/>
            <a:ext cx="14873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km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642945" y="2872563"/>
            <a:ext cx="14873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g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1403074"/>
              </p:ext>
            </p:extLst>
          </p:nvPr>
        </p:nvGraphicFramePr>
        <p:xfrm>
          <a:off x="1343454" y="4160849"/>
          <a:ext cx="6096000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1634016238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320749129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9211254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Length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Capacity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Mass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78207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2203245"/>
                  </a:ext>
                </a:extLst>
              </a:tr>
            </a:tbl>
          </a:graphicData>
        </a:graphic>
      </p:graphicFrame>
      <p:sp>
        <p:nvSpPr>
          <p:cNvPr id="39" name="TextBox 38"/>
          <p:cNvSpPr txBox="1"/>
          <p:nvPr/>
        </p:nvSpPr>
        <p:spPr>
          <a:xfrm>
            <a:off x="1382269" y="5283549"/>
            <a:ext cx="9690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mm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584051" y="5285349"/>
            <a:ext cx="9690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m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864533" y="5209195"/>
            <a:ext cx="9690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l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773130" y="5283549"/>
            <a:ext cx="9690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kg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72964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 L 0.06355 0.27755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77" y="138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33333E-6 L -0.31615 0.17338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16" y="8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0 L 0.06927 0.27917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5" y="13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2.59259E-6 L 0.37274 0.17454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8" y="8727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44444E-6 L 0.01007 0.31343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5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20" grpId="0"/>
      <p:bldP spid="32" grpId="0"/>
      <p:bldP spid="32" grpId="1"/>
      <p:bldP spid="32" grpId="2"/>
      <p:bldP spid="35" grpId="0"/>
      <p:bldP spid="35" grpId="1"/>
      <p:bldP spid="35" grpId="2"/>
      <p:bldP spid="36" grpId="0"/>
      <p:bldP spid="36" grpId="1"/>
      <p:bldP spid="36" grpId="2"/>
      <p:bldP spid="37" grpId="0"/>
      <p:bldP spid="37" grpId="1"/>
      <p:bldP spid="37" grpId="2"/>
      <p:bldP spid="38" grpId="0"/>
      <p:bldP spid="38" grpId="1"/>
      <p:bldP spid="38" grpId="2"/>
      <p:bldP spid="39" grpId="0"/>
      <p:bldP spid="40" grpId="0"/>
      <p:bldP spid="41" grpId="0"/>
      <p:bldP spid="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2013" y="5179420"/>
            <a:ext cx="747045" cy="747045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5534857" y="5322109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517" y="1772330"/>
            <a:ext cx="2335881" cy="1434239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1271557" y="468653"/>
            <a:ext cx="64309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What is the most appropriate unit to measure the mass of each object? 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6471" y="2157412"/>
            <a:ext cx="841139" cy="807857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2497" y="1556638"/>
            <a:ext cx="1562948" cy="1717140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1994576" y="4137235"/>
            <a:ext cx="866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g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170745" y="4142253"/>
            <a:ext cx="866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kg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473118" y="4172799"/>
            <a:ext cx="13495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tonnes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2739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81481E-6 L 0.25104 -0.1738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52" y="-8704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7037E-7 L 0.27084 -0.1745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42" y="-872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22222E-6 L -0.54028 -0.16922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14" y="-8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  <p:bldP spid="34" grpId="0"/>
      <p:bldP spid="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2013" y="5179420"/>
            <a:ext cx="747045" cy="747045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5534857" y="5322109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271557" y="468653"/>
            <a:ext cx="64309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What is the most appropriate unit to measure the capacity of each object?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986035" y="4137235"/>
            <a:ext cx="866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ml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170745" y="4142253"/>
            <a:ext cx="866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l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473118" y="4172799"/>
            <a:ext cx="13495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g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197" y="1556638"/>
            <a:ext cx="1068571" cy="146928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813" y="1255979"/>
            <a:ext cx="2568649" cy="211645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3119" y="1565449"/>
            <a:ext cx="1101116" cy="1518252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986035" y="4137235"/>
            <a:ext cx="866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ml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90013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81481E-6 L -0.00694 -0.14977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" y="-75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7037E-7 L 0.03073 -0.1504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8" y="-752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81481E-6 L 0.51268 -0.1497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25" y="-7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  <p:bldP spid="34" grpId="0"/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|17.1|3.9|12.9|5.5|5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0.1|1.2|0.9|3.7|1.7|11.8|1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1|3.1|1.4|6.9|8.1|1.3|2.6|1.6|2.7|1.1|4.1|1.1|2.7|3.7|1.3|4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4|1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4|9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3|1.4|3.1|1.2|2|1.1|2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7|9|9.3|5.8|4.7|7.6|10.4|6.1|7|4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4.2|2.4|1.2|4.5|6.9|3.7|0.9|14.4|2.2"/>
</p:tagLst>
</file>

<file path=ppt/theme/theme1.xml><?xml version="1.0" encoding="utf-8"?>
<a:theme xmlns:a="http://schemas.openxmlformats.org/drawingml/2006/main" name="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Get ready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et ready questio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Let's learn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Let's lear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Your tur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Your turn activity less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1727757-3061-47D3-99FD-9493F136DC43}">
  <ds:schemaRefs>
    <ds:schemaRef ds:uri="http://purl.org/dc/dcmitype/"/>
    <ds:schemaRef ds:uri="http://schemas.microsoft.com/office/2006/documentManagement/types"/>
    <ds:schemaRef ds:uri="http://purl.org/dc/terms/"/>
    <ds:schemaRef ds:uri="522d4c35-b548-4432-90ae-af4376e1c4b4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cee99ee9-287b-4f9a-957c-ba5ae7375c9a"/>
  </ds:schemaRefs>
</ds:datastoreItem>
</file>

<file path=customXml/itemProps2.xml><?xml version="1.0" encoding="utf-8"?>
<ds:datastoreItem xmlns:ds="http://schemas.openxmlformats.org/officeDocument/2006/customXml" ds:itemID="{EFA976BF-BA58-4DED-B6CD-0D8A580477C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DD2A951-6434-47F1-8C7E-310D537A990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9644</TotalTime>
  <Words>471</Words>
  <Application>Microsoft Office PowerPoint</Application>
  <PresentationFormat>On-screen Show (4:3)</PresentationFormat>
  <Paragraphs>117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14</vt:i4>
      </vt:variant>
    </vt:vector>
  </HeadingPairs>
  <TitlesOfParts>
    <vt:vector size="25" baseType="lpstr">
      <vt:lpstr>Arial</vt:lpstr>
      <vt:lpstr>Calibri</vt:lpstr>
      <vt:lpstr>Comic Sans MS</vt:lpstr>
      <vt:lpstr>KG Primary Penmanship</vt:lpstr>
      <vt:lpstr>Title slide</vt:lpstr>
      <vt:lpstr>Get ready title</vt:lpstr>
      <vt:lpstr>Get ready questions</vt:lpstr>
      <vt:lpstr>Let's learn title</vt:lpstr>
      <vt:lpstr>Let's learn slides</vt:lpstr>
      <vt:lpstr>Your turn</vt:lpstr>
      <vt:lpstr>Your turn activity lesson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Have a go at questions  1 - 3 on the worksheet</vt:lpstr>
      <vt:lpstr>PowerPoint Presentation</vt:lpstr>
      <vt:lpstr>PowerPoint Presentation</vt:lpstr>
      <vt:lpstr>PowerPoint Presentation</vt:lpstr>
      <vt:lpstr>Have a go at the rest of the questions on the worksheet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James Clegg</cp:lastModifiedBy>
  <cp:revision>469</cp:revision>
  <dcterms:created xsi:type="dcterms:W3CDTF">2019-07-05T11:02:13Z</dcterms:created>
  <dcterms:modified xsi:type="dcterms:W3CDTF">2021-01-26T14:10:00Z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