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76" r:id="rId6"/>
    <p:sldId id="260" r:id="rId7"/>
    <p:sldId id="275" r:id="rId8"/>
    <p:sldId id="271" r:id="rId9"/>
    <p:sldId id="272" r:id="rId10"/>
    <p:sldId id="27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967483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691110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81931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346507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38795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F36CDF1-8D77-4A6E-92B2-97221CCD8C34}" type="datetimeFigureOut">
              <a:rPr lang="en-GB" smtClean="0"/>
              <a:t>04/02/2021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23285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F36CDF1-8D77-4A6E-92B2-97221CCD8C34}" type="datetimeFigureOut">
              <a:rPr lang="en-GB" smtClean="0"/>
              <a:t>04/02/2021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58150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F36CDF1-8D77-4A6E-92B2-97221CCD8C34}" type="datetimeFigureOut">
              <a:rPr lang="en-GB" smtClean="0"/>
              <a:t>04/02/2021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401140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6CDF1-8D77-4A6E-92B2-97221CCD8C34}" type="datetimeFigureOut">
              <a:rPr lang="en-GB" smtClean="0"/>
              <a:t>04/02/2021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193649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697603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658443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6CDF1-8D77-4A6E-92B2-97221CCD8C34}" type="datetimeFigureOut">
              <a:rPr lang="en-GB" smtClean="0"/>
              <a:t>04/02/2021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DF98B6-BB58-4525-ABD1-EC3BFE1F75CF}" type="slidenum">
              <a:rPr lang="en-GB" smtClean="0"/>
              <a:t>‹#›</a:t>
            </a:fld>
            <a:endParaRPr lang="en-GB"/>
          </a:p>
        </p:txBody>
      </p:sp>
    </p:spTree>
    <p:extLst>
      <p:ext uri="{BB962C8B-B14F-4D97-AF65-F5344CB8AC3E}">
        <p14:creationId xmlns:p14="http://schemas.microsoft.com/office/powerpoint/2010/main" val="235430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latin typeface="XCCW Joined 6a" panose="03050602040000000000" pitchFamily="66" charset="0"/>
              </a:rPr>
              <a:t>Holes</a:t>
            </a:r>
          </a:p>
        </p:txBody>
      </p:sp>
      <p:sp>
        <p:nvSpPr>
          <p:cNvPr id="3" name="Subtitle 2"/>
          <p:cNvSpPr>
            <a:spLocks noGrp="1"/>
          </p:cNvSpPr>
          <p:nvPr>
            <p:ph type="subTitle" idx="1"/>
          </p:nvPr>
        </p:nvSpPr>
        <p:spPr/>
        <p:txBody>
          <a:bodyPr>
            <a:normAutofit/>
          </a:bodyPr>
          <a:lstStyle/>
          <a:p>
            <a:r>
              <a:rPr lang="en-GB" dirty="0">
                <a:latin typeface="XCCW Joined 6a" panose="03050602040000000000" pitchFamily="66" charset="0"/>
              </a:rPr>
              <a:t>Week 6 Day 5</a:t>
            </a:r>
          </a:p>
          <a:p>
            <a:r>
              <a:rPr lang="en-GB" dirty="0">
                <a:latin typeface="XCCW Joined 6a" panose="03050602040000000000" pitchFamily="66" charset="0"/>
              </a:rPr>
              <a:t>Chapter 24 </a:t>
            </a:r>
          </a:p>
        </p:txBody>
      </p:sp>
    </p:spTree>
    <p:extLst>
      <p:ext uri="{BB962C8B-B14F-4D97-AF65-F5344CB8AC3E}">
        <p14:creationId xmlns:p14="http://schemas.microsoft.com/office/powerpoint/2010/main" val="2165935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7256E87-1C83-4F40-9044-E78DC05BC92D}"/>
              </a:ext>
            </a:extLst>
          </p:cNvPr>
          <p:cNvSpPr>
            <a:spLocks noGrp="1"/>
          </p:cNvSpPr>
          <p:nvPr>
            <p:ph idx="1"/>
          </p:nvPr>
        </p:nvSpPr>
        <p:spPr>
          <a:xfrm>
            <a:off x="838200" y="506437"/>
            <a:ext cx="10515600" cy="5670526"/>
          </a:xfrm>
        </p:spPr>
        <p:txBody>
          <a:bodyPr>
            <a:normAutofit fontScale="92500" lnSpcReduction="10000"/>
          </a:bodyPr>
          <a:lstStyle/>
          <a:p>
            <a:pPr marL="0" indent="0">
              <a:buNone/>
            </a:pPr>
            <a:r>
              <a:rPr lang="en-GB" dirty="0">
                <a:latin typeface="Comic Sans MS" panose="030F0902030302020204" pitchFamily="66" charset="0"/>
              </a:rPr>
              <a:t>7. How did Mr Sir punish Stanley for what happened with the Warden?</a:t>
            </a:r>
          </a:p>
          <a:p>
            <a:pPr marL="0" indent="0">
              <a:buNone/>
            </a:pPr>
            <a:r>
              <a:rPr lang="en-GB" dirty="0">
                <a:solidFill>
                  <a:srgbClr val="FF0000"/>
                </a:solidFill>
                <a:latin typeface="Comic Sans MS" panose="030F0902030302020204" pitchFamily="66" charset="0"/>
              </a:rPr>
              <a:t>Mr Sir did not fill up Stanley’s water bottle like he was supposed to. Instead, he just let the water fall to the ground, meaning Stanley would be thirsty for the rest of the day.</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8. Do you think this was fair?</a:t>
            </a:r>
          </a:p>
          <a:p>
            <a:pPr marL="0" indent="0">
              <a:buNone/>
            </a:pPr>
            <a:r>
              <a:rPr lang="en-GB" dirty="0">
                <a:solidFill>
                  <a:srgbClr val="FF0000"/>
                </a:solidFill>
                <a:latin typeface="Comic Sans MS" panose="030F0902030302020204" pitchFamily="66" charset="0"/>
              </a:rPr>
              <a:t>No, it’s unfair because what happened with the Warden was not Stanley’s fault, but Mr Sir is taking his anger out on him.</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9. Why do you think Stanley did not complain about what Mr Sir did?</a:t>
            </a:r>
          </a:p>
          <a:p>
            <a:pPr marL="0" indent="0">
              <a:buNone/>
            </a:pPr>
            <a:r>
              <a:rPr lang="en-GB" dirty="0">
                <a:solidFill>
                  <a:srgbClr val="FF0000"/>
                </a:solidFill>
                <a:latin typeface="Comic Sans MS" panose="030F0902030302020204" pitchFamily="66" charset="0"/>
              </a:rPr>
              <a:t>Talking back to Mr Sir would probably make him even more angry, and Stanley does not want to risk that. So he just says thank you.</a:t>
            </a:r>
          </a:p>
        </p:txBody>
      </p:sp>
    </p:spTree>
    <p:extLst>
      <p:ext uri="{BB962C8B-B14F-4D97-AF65-F5344CB8AC3E}">
        <p14:creationId xmlns:p14="http://schemas.microsoft.com/office/powerpoint/2010/main" val="158156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01130" y="0"/>
            <a:ext cx="4680722" cy="6876771"/>
          </a:xfrm>
          <a:prstGeom prst="rect">
            <a:avLst/>
          </a:prstGeom>
        </p:spPr>
      </p:pic>
    </p:spTree>
    <p:extLst>
      <p:ext uri="{BB962C8B-B14F-4D97-AF65-F5344CB8AC3E}">
        <p14:creationId xmlns:p14="http://schemas.microsoft.com/office/powerpoint/2010/main" val="2733501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55396" y="0"/>
            <a:ext cx="4839517" cy="6866998"/>
          </a:xfrm>
          <a:prstGeom prst="rect">
            <a:avLst/>
          </a:prstGeom>
        </p:spPr>
      </p:pic>
    </p:spTree>
    <p:extLst>
      <p:ext uri="{BB962C8B-B14F-4D97-AF65-F5344CB8AC3E}">
        <p14:creationId xmlns:p14="http://schemas.microsoft.com/office/powerpoint/2010/main" val="396125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47629" y="-1"/>
            <a:ext cx="5588001" cy="6858001"/>
          </a:xfrm>
          <a:prstGeom prst="rect">
            <a:avLst/>
          </a:prstGeom>
        </p:spPr>
      </p:pic>
    </p:spTree>
    <p:extLst>
      <p:ext uri="{BB962C8B-B14F-4D97-AF65-F5344CB8AC3E}">
        <p14:creationId xmlns:p14="http://schemas.microsoft.com/office/powerpoint/2010/main" val="2090210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A16D05-C4B0-8648-96BC-46D7542867CF}"/>
              </a:ext>
            </a:extLst>
          </p:cNvPr>
          <p:cNvSpPr>
            <a:spLocks noGrp="1"/>
          </p:cNvSpPr>
          <p:nvPr>
            <p:ph idx="1"/>
          </p:nvPr>
        </p:nvSpPr>
        <p:spPr>
          <a:xfrm>
            <a:off x="232144" y="680485"/>
            <a:ext cx="11727712" cy="5475765"/>
          </a:xfrm>
        </p:spPr>
        <p:txBody>
          <a:bodyPr>
            <a:normAutofit/>
          </a:bodyPr>
          <a:lstStyle/>
          <a:p>
            <a:pPr marL="0" indent="0">
              <a:buNone/>
            </a:pPr>
            <a:r>
              <a:rPr lang="en-GB" dirty="0">
                <a:latin typeface="Comic Sans MS" panose="030F0902030302020204" pitchFamily="66" charset="0"/>
              </a:rPr>
              <a:t>1. “Stanley was half asleep as he got in line for breakfast, but the sight of Mr Sir awakened him”. What do you think this line means?</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2. “He kept his eyes down and hardly breathed”. Why did Stanley do this?</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3. How did Mr Sir react when a boy asked about what happened to his face?</a:t>
            </a:r>
          </a:p>
        </p:txBody>
      </p:sp>
    </p:spTree>
    <p:extLst>
      <p:ext uri="{BB962C8B-B14F-4D97-AF65-F5344CB8AC3E}">
        <p14:creationId xmlns:p14="http://schemas.microsoft.com/office/powerpoint/2010/main" val="1723113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3F7E64D-06EB-2B43-AFA0-4688E66EB4DC}"/>
              </a:ext>
            </a:extLst>
          </p:cNvPr>
          <p:cNvSpPr>
            <a:spLocks noGrp="1"/>
          </p:cNvSpPr>
          <p:nvPr>
            <p:ph idx="1"/>
          </p:nvPr>
        </p:nvSpPr>
        <p:spPr>
          <a:xfrm>
            <a:off x="232144" y="526313"/>
            <a:ext cx="11727712" cy="5805374"/>
          </a:xfrm>
        </p:spPr>
        <p:txBody>
          <a:bodyPr>
            <a:normAutofit fontScale="85000" lnSpcReduction="10000"/>
          </a:bodyPr>
          <a:lstStyle/>
          <a:p>
            <a:pPr marL="0" indent="0">
              <a:buNone/>
            </a:pPr>
            <a:r>
              <a:rPr lang="en-GB" dirty="0">
                <a:latin typeface="Comic Sans MS" panose="030F0902030302020204" pitchFamily="66" charset="0"/>
              </a:rPr>
              <a:t>1. “Stanley was half asleep as he got in line for breakfast, but the sight of Mr Sir awakened him”. What do you think this line means?</a:t>
            </a:r>
          </a:p>
          <a:p>
            <a:pPr marL="0" indent="0">
              <a:buNone/>
            </a:pPr>
            <a:r>
              <a:rPr lang="en-GB" dirty="0">
                <a:solidFill>
                  <a:srgbClr val="FF0000"/>
                </a:solidFill>
                <a:latin typeface="Comic Sans MS" panose="030F0902030302020204" pitchFamily="66" charset="0"/>
              </a:rPr>
              <a:t>Mr Sir’s face must have been so shocking that it made Stanley wake up fully.</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2. “He kept his eyes down and hardly breathed”. Why did Stanley do this?</a:t>
            </a:r>
          </a:p>
          <a:p>
            <a:pPr marL="0" indent="0">
              <a:buNone/>
            </a:pPr>
            <a:r>
              <a:rPr lang="en-GB" dirty="0">
                <a:solidFill>
                  <a:srgbClr val="FF0000"/>
                </a:solidFill>
                <a:latin typeface="Comic Sans MS" panose="030F0902030302020204" pitchFamily="66" charset="0"/>
              </a:rPr>
              <a:t>Stanley and the other boys were very nervous around Mr Sir, and didn’t want to get his attention in any way in case he was angry about what happened to his face.</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3. How did Mr Sir react when a boy asked about what happened to his face?</a:t>
            </a:r>
          </a:p>
          <a:p>
            <a:pPr marL="0" indent="0">
              <a:buNone/>
            </a:pPr>
            <a:r>
              <a:rPr lang="en-GB" dirty="0">
                <a:solidFill>
                  <a:srgbClr val="FF0000"/>
                </a:solidFill>
                <a:latin typeface="Comic Sans MS" panose="030F0902030302020204" pitchFamily="66" charset="0"/>
              </a:rPr>
              <a:t>He reacted very violently. He grabbed the boy by the throat and choked him, then boy banged his head on the table. Mr Sir was obviously very sensitive about his face, and did not want anyone to comment on it.</a:t>
            </a:r>
          </a:p>
        </p:txBody>
      </p:sp>
    </p:spTree>
    <p:extLst>
      <p:ext uri="{BB962C8B-B14F-4D97-AF65-F5344CB8AC3E}">
        <p14:creationId xmlns:p14="http://schemas.microsoft.com/office/powerpoint/2010/main" val="4119995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5BFF1F7-8A30-4F40-BB9A-E87F5FB33E87}"/>
              </a:ext>
            </a:extLst>
          </p:cNvPr>
          <p:cNvSpPr>
            <a:spLocks noGrp="1"/>
          </p:cNvSpPr>
          <p:nvPr>
            <p:ph idx="1"/>
          </p:nvPr>
        </p:nvSpPr>
        <p:spPr>
          <a:xfrm>
            <a:off x="287079" y="925033"/>
            <a:ext cx="11419368" cy="5251930"/>
          </a:xfrm>
        </p:spPr>
        <p:txBody>
          <a:bodyPr>
            <a:normAutofit/>
          </a:bodyPr>
          <a:lstStyle/>
          <a:p>
            <a:pPr marL="0" indent="0">
              <a:buNone/>
            </a:pPr>
            <a:r>
              <a:rPr lang="en-GB" dirty="0">
                <a:latin typeface="Comic Sans MS" panose="030F0902030302020204" pitchFamily="66" charset="0"/>
              </a:rPr>
              <a:t>4. True or false: Stanley took his time digging his hole that day.</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5. Why Stanley want to get away from Mr Sir as soon as possible?</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6. Zero says, “Whenever you’re ready, just let me know”. What does he mean by this? (clue - think back to previous chapters this week).</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endParaRPr lang="en-GB" dirty="0">
              <a:latin typeface="Comic Sans MS" panose="030F0902030302020204" pitchFamily="66" charset="0"/>
            </a:endParaRPr>
          </a:p>
        </p:txBody>
      </p:sp>
    </p:spTree>
    <p:extLst>
      <p:ext uri="{BB962C8B-B14F-4D97-AF65-F5344CB8AC3E}">
        <p14:creationId xmlns:p14="http://schemas.microsoft.com/office/powerpoint/2010/main" val="3502130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014837D-9435-D440-883F-F510EB121EAD}"/>
              </a:ext>
            </a:extLst>
          </p:cNvPr>
          <p:cNvSpPr>
            <a:spLocks noGrp="1"/>
          </p:cNvSpPr>
          <p:nvPr>
            <p:ph idx="1"/>
          </p:nvPr>
        </p:nvSpPr>
        <p:spPr>
          <a:xfrm>
            <a:off x="287079" y="925033"/>
            <a:ext cx="11419368" cy="5251930"/>
          </a:xfrm>
        </p:spPr>
        <p:txBody>
          <a:bodyPr>
            <a:normAutofit fontScale="92500" lnSpcReduction="20000"/>
          </a:bodyPr>
          <a:lstStyle/>
          <a:p>
            <a:pPr marL="0" indent="0">
              <a:buNone/>
            </a:pPr>
            <a:r>
              <a:rPr lang="en-GB" dirty="0">
                <a:latin typeface="Comic Sans MS" panose="030F0902030302020204" pitchFamily="66" charset="0"/>
              </a:rPr>
              <a:t>4. True or false: Stanley took his time digging his hole that day.</a:t>
            </a:r>
          </a:p>
          <a:p>
            <a:pPr marL="0" indent="0">
              <a:buNone/>
            </a:pPr>
            <a:r>
              <a:rPr lang="en-GB" dirty="0">
                <a:solidFill>
                  <a:srgbClr val="FF0000"/>
                </a:solidFill>
                <a:latin typeface="Comic Sans MS" panose="030F0902030302020204" pitchFamily="66" charset="0"/>
              </a:rPr>
              <a:t>False. He worked as hard and fast as he could, and did not pace himself.</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5. Why Stanley want to get away from Mr Sir as soon as possible?</a:t>
            </a:r>
          </a:p>
          <a:p>
            <a:pPr marL="0" indent="0">
              <a:buNone/>
            </a:pPr>
            <a:r>
              <a:rPr lang="en-GB" dirty="0">
                <a:solidFill>
                  <a:srgbClr val="FF0000"/>
                </a:solidFill>
                <a:latin typeface="Comic Sans MS" panose="030F0902030302020204" pitchFamily="66" charset="0"/>
              </a:rPr>
              <a:t>Mr Sir was obviously in a very bad mood after what the Warden did to his face, so Stanley is scared to be around him in case he attacks him like he did to the boy in the canteen. </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6. Zero says, “Whenever you’re ready, just let me know”. What does he mean by this? (clue - think back to previous chapters this week).</a:t>
            </a:r>
          </a:p>
          <a:p>
            <a:pPr marL="0" indent="0">
              <a:buNone/>
            </a:pPr>
            <a:r>
              <a:rPr lang="en-GB" dirty="0">
                <a:solidFill>
                  <a:srgbClr val="FF0000"/>
                </a:solidFill>
                <a:latin typeface="Comic Sans MS" panose="030F0902030302020204" pitchFamily="66" charset="0"/>
              </a:rPr>
              <a:t>Zero and Stanley made a deal where Zero would help Stanley dig his hole for one hour in exchange for Stanley to teach him how to read. So Zero asks Stanley to let him know when he needs help, or when he finishes his hole.</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endParaRPr lang="en-GB" dirty="0">
              <a:latin typeface="Comic Sans MS" panose="030F0902030302020204" pitchFamily="66" charset="0"/>
            </a:endParaRPr>
          </a:p>
        </p:txBody>
      </p:sp>
    </p:spTree>
    <p:extLst>
      <p:ext uri="{BB962C8B-B14F-4D97-AF65-F5344CB8AC3E}">
        <p14:creationId xmlns:p14="http://schemas.microsoft.com/office/powerpoint/2010/main" val="3849047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normAutofit/>
          </a:bodyPr>
          <a:lstStyle/>
          <a:p>
            <a:pPr marL="0" indent="0">
              <a:buNone/>
            </a:pPr>
            <a:r>
              <a:rPr lang="en-GB" dirty="0">
                <a:latin typeface="Comic Sans MS" panose="030F0902030302020204" pitchFamily="66" charset="0"/>
              </a:rPr>
              <a:t>7. How did Mr Sir punish Stanley for what happened with the Warden?</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8. Do you think this was fair?</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9. Why do you think Stanley did not complain about what Mr Sir did?</a:t>
            </a:r>
          </a:p>
        </p:txBody>
      </p:sp>
    </p:spTree>
    <p:extLst>
      <p:ext uri="{BB962C8B-B14F-4D97-AF65-F5344CB8AC3E}">
        <p14:creationId xmlns:p14="http://schemas.microsoft.com/office/powerpoint/2010/main" val="36261267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649</Words>
  <Application>Microsoft Office PowerPoint</Application>
  <PresentationFormat>Widescreen</PresentationFormat>
  <Paragraphs>59</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Comic Sans MS</vt:lpstr>
      <vt:lpstr>XCCW Joined 6a</vt:lpstr>
      <vt:lpstr>Office Theme</vt:lpstr>
      <vt:lpstr>Holes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Holes</dc:title>
  <dc:creator>Microsoft Office User</dc:creator>
  <cp:lastModifiedBy>Robyn Britten</cp:lastModifiedBy>
  <cp:revision>13</cp:revision>
  <dcterms:created xsi:type="dcterms:W3CDTF">2021-01-29T13:26:59Z</dcterms:created>
  <dcterms:modified xsi:type="dcterms:W3CDTF">2021-02-04T13:06:12Z</dcterms:modified>
</cp:coreProperties>
</file>