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68" r:id="rId5"/>
    <p:sldId id="274" r:id="rId6"/>
    <p:sldId id="275" r:id="rId7"/>
    <p:sldId id="260" r:id="rId8"/>
    <p:sldId id="271" r:id="rId9"/>
    <p:sldId id="272" r:id="rId10"/>
    <p:sldId id="270" r:id="rId11"/>
    <p:sldId id="273" r:id="rId12"/>
    <p:sldId id="25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967483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691110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81931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F36CDF1-8D77-4A6E-92B2-97221CCD8C34}" type="datetimeFigureOut">
              <a:rPr lang="en-GB" smtClean="0"/>
              <a:t>01/02/2021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346507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36CDF1-8D77-4A6E-92B2-97221CCD8C34}" type="datetimeFigureOut">
              <a:rPr lang="en-GB" smtClean="0"/>
              <a:t>01/02/2021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38795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F36CDF1-8D77-4A6E-92B2-97221CCD8C34}" type="datetimeFigureOut">
              <a:rPr lang="en-GB" smtClean="0"/>
              <a:t>01/02/2021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232851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F36CDF1-8D77-4A6E-92B2-97221CCD8C34}" type="datetimeFigureOut">
              <a:rPr lang="en-GB" smtClean="0"/>
              <a:t>01/02/2021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581504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F36CDF1-8D77-4A6E-92B2-97221CCD8C34}" type="datetimeFigureOut">
              <a:rPr lang="en-GB" smtClean="0"/>
              <a:t>01/02/2021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4011405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36CDF1-8D77-4A6E-92B2-97221CCD8C34}" type="datetimeFigureOut">
              <a:rPr lang="en-GB" smtClean="0"/>
              <a:t>01/02/2021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3193649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01/02/2021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1697603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36CDF1-8D77-4A6E-92B2-97221CCD8C34}" type="datetimeFigureOut">
              <a:rPr lang="en-GB" smtClean="0"/>
              <a:t>01/02/2021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9DF98B6-BB58-4525-ABD1-EC3BFE1F75CF}" type="slidenum">
              <a:rPr lang="en-GB" smtClean="0"/>
              <a:t>‹#›</a:t>
            </a:fld>
            <a:endParaRPr lang="en-GB"/>
          </a:p>
        </p:txBody>
      </p:sp>
    </p:spTree>
    <p:extLst>
      <p:ext uri="{BB962C8B-B14F-4D97-AF65-F5344CB8AC3E}">
        <p14:creationId xmlns:p14="http://schemas.microsoft.com/office/powerpoint/2010/main" val="2658443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6CDF1-8D77-4A6E-92B2-97221CCD8C34}" type="datetimeFigureOut">
              <a:rPr lang="en-GB" smtClean="0"/>
              <a:t>01/02/2021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DF98B6-BB58-4525-ABD1-EC3BFE1F75CF}" type="slidenum">
              <a:rPr lang="en-GB" smtClean="0"/>
              <a:t>‹#›</a:t>
            </a:fld>
            <a:endParaRPr lang="en-GB"/>
          </a:p>
        </p:txBody>
      </p:sp>
    </p:spTree>
    <p:extLst>
      <p:ext uri="{BB962C8B-B14F-4D97-AF65-F5344CB8AC3E}">
        <p14:creationId xmlns:p14="http://schemas.microsoft.com/office/powerpoint/2010/main" val="2354306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latin typeface="XCCW Joined 6a" panose="03050602040000000000" pitchFamily="66" charset="0"/>
              </a:rPr>
              <a:t>Holes</a:t>
            </a:r>
          </a:p>
        </p:txBody>
      </p:sp>
      <p:sp>
        <p:nvSpPr>
          <p:cNvPr id="3" name="Subtitle 2"/>
          <p:cNvSpPr>
            <a:spLocks noGrp="1"/>
          </p:cNvSpPr>
          <p:nvPr>
            <p:ph type="subTitle" idx="1"/>
          </p:nvPr>
        </p:nvSpPr>
        <p:spPr/>
        <p:txBody>
          <a:bodyPr>
            <a:normAutofit/>
          </a:bodyPr>
          <a:lstStyle/>
          <a:p>
            <a:r>
              <a:rPr lang="en-GB" dirty="0">
                <a:latin typeface="XCCW Joined 6a" panose="03050602040000000000" pitchFamily="66" charset="0"/>
              </a:rPr>
              <a:t>Week 6 Day 1</a:t>
            </a:r>
          </a:p>
          <a:p>
            <a:r>
              <a:rPr lang="en-GB" dirty="0">
                <a:latin typeface="XCCW Joined 6a" panose="03050602040000000000" pitchFamily="66" charset="0"/>
              </a:rPr>
              <a:t>Chapter 21</a:t>
            </a:r>
          </a:p>
        </p:txBody>
      </p:sp>
    </p:spTree>
    <p:extLst>
      <p:ext uri="{BB962C8B-B14F-4D97-AF65-F5344CB8AC3E}">
        <p14:creationId xmlns:p14="http://schemas.microsoft.com/office/powerpoint/2010/main" val="2165935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normAutofit/>
          </a:bodyPr>
          <a:lstStyle/>
          <a:p>
            <a:pPr marL="0" indent="0">
              <a:buNone/>
            </a:pPr>
            <a:r>
              <a:rPr lang="en-GB" dirty="0">
                <a:latin typeface="Comic Sans MS" panose="030F0702030302020204" pitchFamily="66" charset="0"/>
              </a:rPr>
              <a:t>5. How long was Stanley’s great grandfather stranded in the desert by himself? </a:t>
            </a:r>
            <a:r>
              <a:rPr lang="en-GB" dirty="0">
                <a:solidFill>
                  <a:srgbClr val="FF0000"/>
                </a:solidFill>
                <a:latin typeface="Comic Sans MS" panose="030F0702030302020204" pitchFamily="66" charset="0"/>
              </a:rPr>
              <a:t>17 days.</a:t>
            </a: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6. Where did Stanley’s great grandfather seek refuge when he was stranded in the desert? </a:t>
            </a:r>
            <a:r>
              <a:rPr lang="en-GB" dirty="0">
                <a:solidFill>
                  <a:srgbClr val="FF0000"/>
                </a:solidFill>
                <a:latin typeface="Comic Sans MS" panose="030F0702030302020204" pitchFamily="66" charset="0"/>
              </a:rPr>
              <a:t>On God’s thumb.</a:t>
            </a: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7. When Stanley sees a rattlesnake, he says, “A rattlesnake would be a lot more dangerous if it didn’t have a rattle.” What does he mean by this? </a:t>
            </a:r>
            <a:r>
              <a:rPr lang="en-GB" dirty="0">
                <a:solidFill>
                  <a:srgbClr val="FF0000"/>
                </a:solidFill>
                <a:latin typeface="Comic Sans MS" panose="030F0702030302020204" pitchFamily="66" charset="0"/>
              </a:rPr>
              <a:t>Luckily, a rattlesnake makes noise when it moves, so you can hear it and see it if its coming. If it didn’t have a rattle, you wouldn’t be able to hear if there was one next to you, so it could hurt you before you even saw it or had time to run away.</a:t>
            </a: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p:txBody>
      </p:sp>
    </p:spTree>
    <p:extLst>
      <p:ext uri="{BB962C8B-B14F-4D97-AF65-F5344CB8AC3E}">
        <p14:creationId xmlns:p14="http://schemas.microsoft.com/office/powerpoint/2010/main" val="158156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080596"/>
            <a:ext cx="10515600" cy="5670526"/>
          </a:xfrm>
        </p:spPr>
        <p:txBody>
          <a:bodyPr>
            <a:normAutofit/>
          </a:bodyPr>
          <a:lstStyle/>
          <a:p>
            <a:pPr marL="0" indent="0">
              <a:buNone/>
            </a:pPr>
            <a:r>
              <a:rPr lang="en-GB" dirty="0">
                <a:latin typeface="Comic Sans MS" panose="030F0702030302020204" pitchFamily="66" charset="0"/>
              </a:rPr>
              <a:t>8. Why didn’t Stanley tell the rest of the boys in camp what happened with the Warden and Mr Sir?</a:t>
            </a: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9. Who dug Stanley’s hole for him? And how do you know?</a:t>
            </a:r>
          </a:p>
        </p:txBody>
      </p:sp>
    </p:spTree>
    <p:extLst>
      <p:ext uri="{BB962C8B-B14F-4D97-AF65-F5344CB8AC3E}">
        <p14:creationId xmlns:p14="http://schemas.microsoft.com/office/powerpoint/2010/main" val="1188750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44880"/>
            <a:ext cx="10515600" cy="5895609"/>
          </a:xfrm>
        </p:spPr>
        <p:txBody>
          <a:bodyPr>
            <a:normAutofit/>
          </a:bodyPr>
          <a:lstStyle/>
          <a:p>
            <a:pPr marL="0" indent="0">
              <a:buNone/>
            </a:pPr>
            <a:r>
              <a:rPr lang="en-GB" dirty="0">
                <a:latin typeface="Comic Sans MS" panose="030F0702030302020204" pitchFamily="66" charset="0"/>
              </a:rPr>
              <a:t>8. Why didn’t Stanley tell the rest of the boys in camp what happened with the Warden and Mr Sir? </a:t>
            </a:r>
            <a:r>
              <a:rPr lang="en-GB" dirty="0">
                <a:solidFill>
                  <a:srgbClr val="FF0000"/>
                </a:solidFill>
                <a:latin typeface="Comic Sans MS" panose="030F0702030302020204" pitchFamily="66" charset="0"/>
              </a:rPr>
              <a:t>He doesn’t feel like going into details, and thinks if he doesn’t talk about it, then maybe that it didn’t happen.</a:t>
            </a: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9. Who dug Stanley’s hole for him? And how do you know? </a:t>
            </a:r>
            <a:r>
              <a:rPr lang="en-GB" dirty="0">
                <a:solidFill>
                  <a:srgbClr val="FF0000"/>
                </a:solidFill>
                <a:latin typeface="Comic Sans MS" panose="030F0702030302020204" pitchFamily="66" charset="0"/>
              </a:rPr>
              <a:t>Zero. We know because Zero’s hole is the smallest when Stanley comes back, which means Zero spent his time digging Stanley’s hole instead of his own.</a:t>
            </a:r>
          </a:p>
        </p:txBody>
      </p:sp>
    </p:spTree>
    <p:extLst>
      <p:ext uri="{BB962C8B-B14F-4D97-AF65-F5344CB8AC3E}">
        <p14:creationId xmlns:p14="http://schemas.microsoft.com/office/powerpoint/2010/main" val="118620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79421" y="0"/>
            <a:ext cx="4685755" cy="6874807"/>
          </a:xfrm>
          <a:prstGeom prst="rect">
            <a:avLst/>
          </a:prstGeom>
        </p:spPr>
      </p:pic>
    </p:spTree>
    <p:extLst>
      <p:ext uri="{BB962C8B-B14F-4D97-AF65-F5344CB8AC3E}">
        <p14:creationId xmlns:p14="http://schemas.microsoft.com/office/powerpoint/2010/main" val="2733501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914366" y="1"/>
            <a:ext cx="4589554" cy="6858000"/>
          </a:xfrm>
          <a:prstGeom prst="rect">
            <a:avLst/>
          </a:prstGeom>
        </p:spPr>
      </p:pic>
    </p:spTree>
    <p:extLst>
      <p:ext uri="{BB962C8B-B14F-4D97-AF65-F5344CB8AC3E}">
        <p14:creationId xmlns:p14="http://schemas.microsoft.com/office/powerpoint/2010/main" val="396125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27107" y="143827"/>
            <a:ext cx="6296162" cy="5052476"/>
          </a:xfrm>
          <a:prstGeom prst="rect">
            <a:avLst/>
          </a:prstGeom>
        </p:spPr>
      </p:pic>
    </p:spTree>
    <p:extLst>
      <p:ext uri="{BB962C8B-B14F-4D97-AF65-F5344CB8AC3E}">
        <p14:creationId xmlns:p14="http://schemas.microsoft.com/office/powerpoint/2010/main" val="2090210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5" name="Rectangle 134">
            <a:extLst>
              <a:ext uri="{FF2B5EF4-FFF2-40B4-BE49-F238E27FC236}">
                <a16:creationId xmlns:a16="http://schemas.microsoft.com/office/drawing/2014/main" id="{C1DD1A8A-57D5-4A81-AD04-532B043C561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Desert Island Discs: all the records and all the luxuries | Television &amp;  radio | theguardian.com">
            <a:extLst>
              <a:ext uri="{FF2B5EF4-FFF2-40B4-BE49-F238E27FC236}">
                <a16:creationId xmlns:a16="http://schemas.microsoft.com/office/drawing/2014/main" id="{A1314D8B-B90F-4746-81C8-8BF8D45C59F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 b="6249"/>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37" name="Rectangle 136">
            <a:extLst>
              <a:ext uri="{FF2B5EF4-FFF2-40B4-BE49-F238E27FC236}">
                <a16:creationId xmlns:a16="http://schemas.microsoft.com/office/drawing/2014/main" id="{007891EC-4501-44ED-A8C8-B11B6DB767A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AD0E2A6-B9D6-7845-B278-B5E30886B58F}"/>
              </a:ext>
            </a:extLst>
          </p:cNvPr>
          <p:cNvSpPr/>
          <p:nvPr/>
        </p:nvSpPr>
        <p:spPr>
          <a:xfrm>
            <a:off x="1362425" y="31898"/>
            <a:ext cx="9679829" cy="2308324"/>
          </a:xfrm>
          <a:prstGeom prst="rect">
            <a:avLst/>
          </a:prstGeom>
          <a:noFill/>
        </p:spPr>
        <p:txBody>
          <a:bodyPr wrap="none" lIns="91440" tIns="45720" rIns="91440" bIns="45720">
            <a:spAutoFit/>
          </a:bodyPr>
          <a:lstStyle/>
          <a:p>
            <a:pPr algn="ctr"/>
            <a:r>
              <a:rPr lang="en-GB" sz="3600" b="1" cap="none" spc="0" dirty="0">
                <a:ln w="10160">
                  <a:solidFill>
                    <a:schemeClr val="tx1"/>
                  </a:solidFill>
                  <a:prstDash val="solid"/>
                </a:ln>
                <a:solidFill>
                  <a:srgbClr val="FFFFFF"/>
                </a:solidFill>
                <a:effectLst>
                  <a:outerShdw blurRad="38100" dist="22860" dir="5400000" algn="tl" rotWithShape="0">
                    <a:srgbClr val="000000">
                      <a:alpha val="30000"/>
                    </a:srgbClr>
                  </a:outerShdw>
                </a:effectLst>
              </a:rPr>
              <a:t>Imagine you are stranded </a:t>
            </a:r>
            <a:r>
              <a:rPr lang="en-GB" sz="3600" b="1" dirty="0">
                <a:ln w="10160">
                  <a:solidFill>
                    <a:schemeClr val="tx1"/>
                  </a:solidFill>
                  <a:prstDash val="solid"/>
                </a:ln>
                <a:solidFill>
                  <a:srgbClr val="FFFFFF"/>
                </a:solidFill>
                <a:effectLst>
                  <a:outerShdw blurRad="38100" dist="22860" dir="5400000" algn="tl" rotWithShape="0">
                    <a:srgbClr val="000000">
                      <a:alpha val="30000"/>
                    </a:srgbClr>
                  </a:outerShdw>
                </a:effectLst>
              </a:rPr>
              <a:t>in a desert alone. </a:t>
            </a:r>
          </a:p>
          <a:p>
            <a:pPr algn="ctr"/>
            <a:r>
              <a:rPr lang="en-GB" sz="3600" b="1" cap="none" spc="0" dirty="0">
                <a:ln w="10160">
                  <a:solidFill>
                    <a:schemeClr val="tx1"/>
                  </a:solidFill>
                  <a:prstDash val="solid"/>
                </a:ln>
                <a:solidFill>
                  <a:srgbClr val="FFFFFF"/>
                </a:solidFill>
                <a:effectLst>
                  <a:outerShdw blurRad="38100" dist="22860" dir="5400000" algn="tl" rotWithShape="0">
                    <a:srgbClr val="000000">
                      <a:alpha val="30000"/>
                    </a:srgbClr>
                  </a:outerShdw>
                </a:effectLst>
              </a:rPr>
              <a:t>How would you feel? Think of some adjecti</a:t>
            </a:r>
            <a:r>
              <a:rPr lang="en-GB" sz="3600" b="1" dirty="0">
                <a:ln w="10160">
                  <a:solidFill>
                    <a:schemeClr val="tx1"/>
                  </a:solidFill>
                  <a:prstDash val="solid"/>
                </a:ln>
                <a:solidFill>
                  <a:srgbClr val="FFFFFF"/>
                </a:solidFill>
                <a:effectLst>
                  <a:outerShdw blurRad="38100" dist="22860" dir="5400000" algn="tl" rotWithShape="0">
                    <a:srgbClr val="000000">
                      <a:alpha val="30000"/>
                    </a:srgbClr>
                  </a:outerShdw>
                </a:effectLst>
              </a:rPr>
              <a:t>ves </a:t>
            </a:r>
          </a:p>
          <a:p>
            <a:pPr algn="ctr"/>
            <a:r>
              <a:rPr lang="en-GB" sz="3600" b="1" dirty="0">
                <a:ln w="10160">
                  <a:solidFill>
                    <a:schemeClr val="tx1"/>
                  </a:solidFill>
                  <a:prstDash val="solid"/>
                </a:ln>
                <a:solidFill>
                  <a:srgbClr val="FFFFFF"/>
                </a:solidFill>
                <a:effectLst>
                  <a:outerShdw blurRad="38100" dist="22860" dir="5400000" algn="tl" rotWithShape="0">
                    <a:srgbClr val="000000">
                      <a:alpha val="30000"/>
                    </a:srgbClr>
                  </a:outerShdw>
                </a:effectLst>
              </a:rPr>
              <a:t>to describe your emotions, feelings and thoughts.</a:t>
            </a:r>
          </a:p>
          <a:p>
            <a:pPr algn="ctr"/>
            <a:r>
              <a:rPr lang="en-GB" sz="3600" b="1" cap="none" spc="0" dirty="0">
                <a:ln w="10160">
                  <a:solidFill>
                    <a:schemeClr val="tx1"/>
                  </a:solidFill>
                  <a:prstDash val="solid"/>
                </a:ln>
                <a:solidFill>
                  <a:srgbClr val="FFFFFF"/>
                </a:solidFill>
                <a:effectLst>
                  <a:outerShdw blurRad="38100" dist="22860" dir="5400000" algn="tl" rotWithShape="0">
                    <a:srgbClr val="000000">
                      <a:alpha val="30000"/>
                    </a:srgbClr>
                  </a:outerShdw>
                </a:effectLst>
              </a:rPr>
              <a:t>Be creative and ambitious!</a:t>
            </a:r>
          </a:p>
        </p:txBody>
      </p:sp>
      <p:sp>
        <p:nvSpPr>
          <p:cNvPr id="9" name="Oval 8">
            <a:extLst>
              <a:ext uri="{FF2B5EF4-FFF2-40B4-BE49-F238E27FC236}">
                <a16:creationId xmlns:a16="http://schemas.microsoft.com/office/drawing/2014/main" id="{83031CB4-8A99-8A48-B37B-BD88DD46ABFA}"/>
              </a:ext>
            </a:extLst>
          </p:cNvPr>
          <p:cNvSpPr/>
          <p:nvPr/>
        </p:nvSpPr>
        <p:spPr>
          <a:xfrm>
            <a:off x="4667693" y="3508744"/>
            <a:ext cx="2817628" cy="1190847"/>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E9089673-EBA6-6F4E-A6D5-182E945090A7}"/>
              </a:ext>
            </a:extLst>
          </p:cNvPr>
          <p:cNvSpPr txBox="1"/>
          <p:nvPr/>
        </p:nvSpPr>
        <p:spPr>
          <a:xfrm>
            <a:off x="4814790" y="3834690"/>
            <a:ext cx="2775098" cy="461665"/>
          </a:xfrm>
          <a:prstGeom prst="rect">
            <a:avLst/>
          </a:prstGeom>
          <a:noFill/>
        </p:spPr>
        <p:txBody>
          <a:bodyPr wrap="square" rtlCol="0">
            <a:spAutoFit/>
          </a:bodyPr>
          <a:lstStyle/>
          <a:p>
            <a:r>
              <a:rPr lang="en-GB" sz="2400" b="1" dirty="0">
                <a:solidFill>
                  <a:srgbClr val="FF0000"/>
                </a:solidFill>
              </a:rPr>
              <a:t>Stranded in desert</a:t>
            </a:r>
          </a:p>
        </p:txBody>
      </p:sp>
      <p:cxnSp>
        <p:nvCxnSpPr>
          <p:cNvPr id="11" name="Straight Arrow Connector 10">
            <a:extLst>
              <a:ext uri="{FF2B5EF4-FFF2-40B4-BE49-F238E27FC236}">
                <a16:creationId xmlns:a16="http://schemas.microsoft.com/office/drawing/2014/main" id="{CAF8FACD-B6AC-B040-91C2-65A391755201}"/>
              </a:ext>
            </a:extLst>
          </p:cNvPr>
          <p:cNvCxnSpPr>
            <a:cxnSpLocks/>
          </p:cNvCxnSpPr>
          <p:nvPr/>
        </p:nvCxnSpPr>
        <p:spPr>
          <a:xfrm flipH="1" flipV="1">
            <a:off x="3817090" y="3370521"/>
            <a:ext cx="1316398" cy="478826"/>
          </a:xfrm>
          <a:prstGeom prst="straightConnector1">
            <a:avLst/>
          </a:prstGeom>
          <a:ln w="3492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DFF4CDFB-15DB-5748-9346-82D9A15148EA}"/>
              </a:ext>
            </a:extLst>
          </p:cNvPr>
          <p:cNvCxnSpPr>
            <a:cxnSpLocks/>
          </p:cNvCxnSpPr>
          <p:nvPr/>
        </p:nvCxnSpPr>
        <p:spPr>
          <a:xfrm flipH="1">
            <a:off x="3803410" y="4414981"/>
            <a:ext cx="1138282" cy="389132"/>
          </a:xfrm>
          <a:prstGeom prst="straightConnector1">
            <a:avLst/>
          </a:prstGeom>
          <a:ln w="3492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FD65448B-B23D-D140-9D28-205F7DD66D4B}"/>
              </a:ext>
            </a:extLst>
          </p:cNvPr>
          <p:cNvCxnSpPr>
            <a:cxnSpLocks/>
          </p:cNvCxnSpPr>
          <p:nvPr/>
        </p:nvCxnSpPr>
        <p:spPr>
          <a:xfrm flipH="1">
            <a:off x="5792295" y="4697798"/>
            <a:ext cx="160777" cy="997896"/>
          </a:xfrm>
          <a:prstGeom prst="straightConnector1">
            <a:avLst/>
          </a:prstGeom>
          <a:ln w="3492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7FF40B1-FC0E-6645-BA58-3A406111D587}"/>
              </a:ext>
            </a:extLst>
          </p:cNvPr>
          <p:cNvCxnSpPr>
            <a:cxnSpLocks/>
          </p:cNvCxnSpPr>
          <p:nvPr/>
        </p:nvCxnSpPr>
        <p:spPr>
          <a:xfrm>
            <a:off x="6847433" y="4572574"/>
            <a:ext cx="609783" cy="797174"/>
          </a:xfrm>
          <a:prstGeom prst="straightConnector1">
            <a:avLst/>
          </a:prstGeom>
          <a:ln w="3492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8599BBC-9169-D546-8329-DD90D1CF1378}"/>
              </a:ext>
            </a:extLst>
          </p:cNvPr>
          <p:cNvCxnSpPr>
            <a:cxnSpLocks/>
          </p:cNvCxnSpPr>
          <p:nvPr/>
        </p:nvCxnSpPr>
        <p:spPr>
          <a:xfrm flipV="1">
            <a:off x="7457216" y="4014716"/>
            <a:ext cx="1037633" cy="101612"/>
          </a:xfrm>
          <a:prstGeom prst="straightConnector1">
            <a:avLst/>
          </a:prstGeom>
          <a:ln w="3492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1B1C7F7-6E3D-6941-8BE2-77CAFEC9BEB7}"/>
              </a:ext>
            </a:extLst>
          </p:cNvPr>
          <p:cNvCxnSpPr>
            <a:cxnSpLocks/>
          </p:cNvCxnSpPr>
          <p:nvPr/>
        </p:nvCxnSpPr>
        <p:spPr>
          <a:xfrm flipV="1">
            <a:off x="6255567" y="2822469"/>
            <a:ext cx="309553" cy="720658"/>
          </a:xfrm>
          <a:prstGeom prst="straightConnector1">
            <a:avLst/>
          </a:prstGeom>
          <a:ln w="3492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1EB42FB8-2DA5-0A41-AB7C-2D329ABE3C04}"/>
              </a:ext>
            </a:extLst>
          </p:cNvPr>
          <p:cNvSpPr/>
          <p:nvPr/>
        </p:nvSpPr>
        <p:spPr>
          <a:xfrm>
            <a:off x="9087524" y="3984753"/>
            <a:ext cx="3031471" cy="2616101"/>
          </a:xfrm>
          <a:prstGeom prst="rect">
            <a:avLst/>
          </a:prstGeom>
          <a:noFill/>
        </p:spPr>
        <p:txBody>
          <a:bodyPr wrap="none" lIns="91440" tIns="45720" rIns="91440" bIns="45720">
            <a:spAutoFit/>
          </a:bodyPr>
          <a:lstStyle/>
          <a:p>
            <a:r>
              <a:rPr lang="en-GB" sz="4000" b="1" cap="none" spc="0" dirty="0">
                <a:ln w="10160">
                  <a:solidFill>
                    <a:schemeClr val="tx1"/>
                  </a:solidFill>
                  <a:prstDash val="solid"/>
                </a:ln>
                <a:solidFill>
                  <a:srgbClr val="FFFFFF"/>
                </a:solidFill>
                <a:effectLst>
                  <a:outerShdw blurRad="38100" dist="22860" dir="5400000" algn="tl" rotWithShape="0">
                    <a:srgbClr val="000000">
                      <a:alpha val="30000"/>
                    </a:srgbClr>
                  </a:outerShdw>
                </a:effectLst>
              </a:rPr>
              <a:t>Challenge!</a:t>
            </a:r>
          </a:p>
          <a:p>
            <a:r>
              <a:rPr lang="en-GB" sz="2400" b="1" dirty="0">
                <a:ln w="10160">
                  <a:solidFill>
                    <a:schemeClr val="tx1"/>
                  </a:solidFill>
                  <a:prstDash val="solid"/>
                </a:ln>
                <a:solidFill>
                  <a:srgbClr val="FFFFFF"/>
                </a:solidFill>
                <a:effectLst>
                  <a:outerShdw blurRad="38100" dist="22860" dir="5400000" algn="tl" rotWithShape="0">
                    <a:srgbClr val="000000">
                      <a:alpha val="30000"/>
                    </a:srgbClr>
                  </a:outerShdw>
                </a:effectLst>
              </a:rPr>
              <a:t>Can you think of some</a:t>
            </a:r>
          </a:p>
          <a:p>
            <a:r>
              <a:rPr lang="en-GB" sz="2400" b="1" dirty="0">
                <a:ln w="10160">
                  <a:solidFill>
                    <a:schemeClr val="tx1"/>
                  </a:solidFill>
                  <a:prstDash val="solid"/>
                </a:ln>
                <a:solidFill>
                  <a:srgbClr val="FFFFFF"/>
                </a:solidFill>
                <a:effectLst>
                  <a:outerShdw blurRad="38100" dist="22860" dir="5400000" algn="tl" rotWithShape="0">
                    <a:srgbClr val="000000">
                      <a:alpha val="30000"/>
                    </a:srgbClr>
                  </a:outerShdw>
                </a:effectLst>
              </a:rPr>
              <a:t>similes/metaphors?</a:t>
            </a:r>
          </a:p>
          <a:p>
            <a:r>
              <a:rPr lang="en-GB" sz="2400" b="1" dirty="0">
                <a:ln w="10160">
                  <a:solidFill>
                    <a:schemeClr val="tx1"/>
                  </a:solidFill>
                  <a:prstDash val="solid"/>
                </a:ln>
                <a:solidFill>
                  <a:srgbClr val="FFFFFF"/>
                </a:solidFill>
                <a:effectLst>
                  <a:outerShdw blurRad="38100" dist="22860" dir="5400000" algn="tl" rotWithShape="0">
                    <a:srgbClr val="000000">
                      <a:alpha val="30000"/>
                    </a:srgbClr>
                  </a:outerShdw>
                </a:effectLst>
              </a:rPr>
              <a:t>For example:</a:t>
            </a:r>
          </a:p>
          <a:p>
            <a:r>
              <a:rPr lang="en-GB" sz="2400" b="1" cap="none" spc="0" dirty="0">
                <a:ln w="10160">
                  <a:solidFill>
                    <a:schemeClr val="tx1"/>
                  </a:solidFill>
                  <a:prstDash val="solid"/>
                </a:ln>
                <a:solidFill>
                  <a:srgbClr val="FFFFFF"/>
                </a:solidFill>
                <a:effectLst>
                  <a:outerShdw blurRad="38100" dist="22860" dir="5400000" algn="tl" rotWithShape="0">
                    <a:srgbClr val="000000">
                      <a:alpha val="30000"/>
                    </a:srgbClr>
                  </a:outerShdw>
                </a:effectLst>
              </a:rPr>
              <a:t>Frozen with fear</a:t>
            </a:r>
          </a:p>
          <a:p>
            <a:r>
              <a:rPr lang="en-GB" sz="2400" b="1" dirty="0">
                <a:ln w="10160">
                  <a:solidFill>
                    <a:schemeClr val="tx1"/>
                  </a:solidFill>
                  <a:prstDash val="solid"/>
                </a:ln>
                <a:solidFill>
                  <a:srgbClr val="FFFFFF"/>
                </a:solidFill>
                <a:effectLst>
                  <a:outerShdw blurRad="38100" dist="22860" dir="5400000" algn="tl" rotWithShape="0">
                    <a:srgbClr val="000000">
                      <a:alpha val="30000"/>
                    </a:srgbClr>
                  </a:outerShdw>
                </a:effectLst>
              </a:rPr>
              <a:t>As scared as a mouse</a:t>
            </a:r>
            <a:endParaRPr lang="en-GB" sz="2400" b="1" cap="none" spc="0" dirty="0">
              <a:ln w="10160">
                <a:solidFill>
                  <a:schemeClr val="tx1"/>
                </a:solidFill>
                <a:prstDash val="solid"/>
              </a:ln>
              <a:solidFill>
                <a:srgbClr val="FFFFFF"/>
              </a:solidFill>
              <a:effectLst>
                <a:outerShdw blurRad="38100" dist="22860" dir="5400000" algn="tl" rotWithShape="0">
                  <a:srgbClr val="000000">
                    <a:alpha val="30000"/>
                  </a:srgbClr>
                </a:outerShdw>
              </a:effectLst>
            </a:endParaRPr>
          </a:p>
        </p:txBody>
      </p:sp>
    </p:spTree>
    <p:extLst>
      <p:ext uri="{BB962C8B-B14F-4D97-AF65-F5344CB8AC3E}">
        <p14:creationId xmlns:p14="http://schemas.microsoft.com/office/powerpoint/2010/main" val="496565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D6D1F-B131-2149-AA3F-C1B7CC445E4C}"/>
              </a:ext>
            </a:extLst>
          </p:cNvPr>
          <p:cNvSpPr>
            <a:spLocks noGrp="1"/>
          </p:cNvSpPr>
          <p:nvPr>
            <p:ph type="title"/>
          </p:nvPr>
        </p:nvSpPr>
        <p:spPr/>
        <p:txBody>
          <a:bodyPr/>
          <a:lstStyle/>
          <a:p>
            <a:r>
              <a:rPr lang="en-GB" dirty="0"/>
              <a:t>Did you think of…?</a:t>
            </a:r>
          </a:p>
        </p:txBody>
      </p:sp>
      <p:sp>
        <p:nvSpPr>
          <p:cNvPr id="3" name="Content Placeholder 2">
            <a:extLst>
              <a:ext uri="{FF2B5EF4-FFF2-40B4-BE49-F238E27FC236}">
                <a16:creationId xmlns:a16="http://schemas.microsoft.com/office/drawing/2014/main" id="{C5BFF1F7-8A30-4F40-BB9A-E87F5FB33E87}"/>
              </a:ext>
            </a:extLst>
          </p:cNvPr>
          <p:cNvSpPr>
            <a:spLocks noGrp="1"/>
          </p:cNvSpPr>
          <p:nvPr>
            <p:ph idx="1"/>
          </p:nvPr>
        </p:nvSpPr>
        <p:spPr/>
        <p:txBody>
          <a:bodyPr>
            <a:normAutofit lnSpcReduction="10000"/>
          </a:bodyPr>
          <a:lstStyle/>
          <a:p>
            <a:pPr marL="0" indent="0">
              <a:buNone/>
            </a:pPr>
            <a:r>
              <a:rPr lang="en-GB" dirty="0">
                <a:solidFill>
                  <a:srgbClr val="FF0000"/>
                </a:solidFill>
              </a:rPr>
              <a:t>Frightened                     Terrified                               Petrified</a:t>
            </a:r>
          </a:p>
          <a:p>
            <a:pPr marL="0" indent="0">
              <a:buNone/>
            </a:pPr>
            <a:endParaRPr lang="en-GB" dirty="0">
              <a:solidFill>
                <a:srgbClr val="FF0000"/>
              </a:solidFill>
            </a:endParaRPr>
          </a:p>
          <a:p>
            <a:pPr marL="0" indent="0">
              <a:buNone/>
            </a:pPr>
            <a:r>
              <a:rPr lang="en-GB" dirty="0">
                <a:solidFill>
                  <a:srgbClr val="FF0000"/>
                </a:solidFill>
              </a:rPr>
              <a:t>Anxious                               Fearful                             Isolated</a:t>
            </a:r>
          </a:p>
          <a:p>
            <a:pPr marL="0" indent="0">
              <a:buNone/>
            </a:pPr>
            <a:endParaRPr lang="en-GB" dirty="0">
              <a:solidFill>
                <a:srgbClr val="FF0000"/>
              </a:solidFill>
            </a:endParaRPr>
          </a:p>
          <a:p>
            <a:pPr marL="0" indent="0">
              <a:buNone/>
            </a:pPr>
            <a:r>
              <a:rPr lang="en-GB" dirty="0">
                <a:solidFill>
                  <a:srgbClr val="FF0000"/>
                </a:solidFill>
              </a:rPr>
              <a:t>Desolate                         Panicked                             Apprehensive</a:t>
            </a:r>
          </a:p>
          <a:p>
            <a:pPr marL="0" indent="0">
              <a:buNone/>
            </a:pPr>
            <a:endParaRPr lang="en-GB" dirty="0">
              <a:solidFill>
                <a:srgbClr val="FF0000"/>
              </a:solidFill>
            </a:endParaRPr>
          </a:p>
          <a:p>
            <a:pPr marL="0" indent="0">
              <a:buNone/>
            </a:pPr>
            <a:r>
              <a:rPr lang="en-GB" dirty="0">
                <a:solidFill>
                  <a:srgbClr val="FF0000"/>
                </a:solidFill>
              </a:rPr>
              <a:t>Dehydrated                  Parched                            Famished         </a:t>
            </a:r>
          </a:p>
          <a:p>
            <a:pPr marL="0" indent="0">
              <a:buNone/>
            </a:pPr>
            <a:endParaRPr lang="en-GB" dirty="0">
              <a:solidFill>
                <a:srgbClr val="FF0000"/>
              </a:solidFill>
            </a:endParaRPr>
          </a:p>
          <a:p>
            <a:pPr marL="0" indent="0">
              <a:buNone/>
            </a:pPr>
            <a:r>
              <a:rPr lang="en-GB" dirty="0">
                <a:solidFill>
                  <a:srgbClr val="FF0000"/>
                </a:solidFill>
              </a:rPr>
              <a:t>Starving                            Ravenous                      Thirstful  </a:t>
            </a:r>
          </a:p>
          <a:p>
            <a:endParaRPr lang="en-GB" dirty="0"/>
          </a:p>
          <a:p>
            <a:endParaRPr lang="en-GB" dirty="0"/>
          </a:p>
        </p:txBody>
      </p:sp>
    </p:spTree>
    <p:extLst>
      <p:ext uri="{BB962C8B-B14F-4D97-AF65-F5344CB8AC3E}">
        <p14:creationId xmlns:p14="http://schemas.microsoft.com/office/powerpoint/2010/main" val="3502130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normAutofit/>
          </a:bodyPr>
          <a:lstStyle/>
          <a:p>
            <a:pPr marL="0" indent="0" algn="ctr">
              <a:buNone/>
            </a:pPr>
            <a:r>
              <a:rPr lang="en-GB" dirty="0">
                <a:latin typeface="Comic Sans MS" panose="030F0702030302020204" pitchFamily="66" charset="0"/>
              </a:rPr>
              <a:t>Questions</a:t>
            </a:r>
          </a:p>
          <a:p>
            <a:pPr marL="514350" indent="-514350">
              <a:buAutoNum type="arabicPeriod"/>
            </a:pPr>
            <a:r>
              <a:rPr lang="en-GB" dirty="0">
                <a:latin typeface="Comic Sans MS" panose="030F0702030302020204" pitchFamily="66" charset="0"/>
              </a:rPr>
              <a:t>True or false: Stanley’s great grandfather was a pig-stealer.</a:t>
            </a:r>
          </a:p>
          <a:p>
            <a:pPr marL="514350" indent="-514350">
              <a:buAutoNum type="arabicPeriod"/>
            </a:pPr>
            <a:endParaRPr lang="en-GB" dirty="0">
              <a:latin typeface="Comic Sans MS" panose="030F0702030302020204" pitchFamily="66" charset="0"/>
            </a:endParaRPr>
          </a:p>
          <a:p>
            <a:pPr marL="514350" indent="-514350">
              <a:buAutoNum type="arabicPeriod"/>
            </a:pPr>
            <a:endParaRPr lang="en-GB" dirty="0">
              <a:latin typeface="Comic Sans MS" panose="030F0702030302020204" pitchFamily="66" charset="0"/>
            </a:endParaRPr>
          </a:p>
          <a:p>
            <a:pPr marL="514350" indent="-514350">
              <a:buAutoNum type="arabicPeriod"/>
            </a:pPr>
            <a:r>
              <a:rPr lang="en-GB" dirty="0">
                <a:latin typeface="Comic Sans MS" panose="030F0702030302020204" pitchFamily="66" charset="0"/>
              </a:rPr>
              <a:t>Who robbed Stanley’s great grandfather?</a:t>
            </a:r>
          </a:p>
          <a:p>
            <a:pPr marL="514350" indent="-514350">
              <a:buAutoNum type="arabicPeriod"/>
            </a:pPr>
            <a:endParaRPr lang="en-GB" dirty="0">
              <a:latin typeface="Comic Sans MS" panose="030F0702030302020204" pitchFamily="66" charset="0"/>
            </a:endParaRPr>
          </a:p>
          <a:p>
            <a:pPr marL="514350" indent="-514350">
              <a:buAutoNum type="arabicPeriod"/>
            </a:pPr>
            <a:endParaRPr lang="en-GB" dirty="0">
              <a:latin typeface="Comic Sans MS" panose="030F0702030302020204" pitchFamily="66" charset="0"/>
            </a:endParaRPr>
          </a:p>
          <a:p>
            <a:pPr marL="514350" indent="-514350">
              <a:buAutoNum type="arabicPeriod"/>
            </a:pPr>
            <a:endParaRPr lang="en-GB" dirty="0">
              <a:latin typeface="Comic Sans MS" panose="030F0702030302020204" pitchFamily="66" charset="0"/>
            </a:endParaRPr>
          </a:p>
          <a:p>
            <a:pPr marL="514350" indent="-514350">
              <a:buFont typeface="Arial" panose="020B0604020202020204" pitchFamily="34" charset="0"/>
              <a:buAutoNum type="arabicPeriod"/>
            </a:pPr>
            <a:r>
              <a:rPr lang="en-GB" dirty="0">
                <a:latin typeface="Comic Sans MS" panose="030F0702030302020204" pitchFamily="66" charset="0"/>
              </a:rPr>
              <a:t>Why doesn’t Stanley want to be alone with Mr Sir? </a:t>
            </a:r>
          </a:p>
        </p:txBody>
      </p:sp>
    </p:spTree>
    <p:extLst>
      <p:ext uri="{BB962C8B-B14F-4D97-AF65-F5344CB8AC3E}">
        <p14:creationId xmlns:p14="http://schemas.microsoft.com/office/powerpoint/2010/main" val="4119995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93" y="910474"/>
            <a:ext cx="11357344" cy="5670526"/>
          </a:xfrm>
        </p:spPr>
        <p:txBody>
          <a:bodyPr>
            <a:normAutofit/>
          </a:bodyPr>
          <a:lstStyle/>
          <a:p>
            <a:pPr marL="0" indent="0">
              <a:buNone/>
            </a:pPr>
            <a:r>
              <a:rPr lang="en-GB" dirty="0">
                <a:latin typeface="Comic Sans MS" panose="030F0702030302020204" pitchFamily="66" charset="0"/>
              </a:rPr>
              <a:t>1. True or false: Stanley’s great grandfather was a pig-stealer. </a:t>
            </a:r>
            <a:r>
              <a:rPr lang="en-GB" dirty="0">
                <a:solidFill>
                  <a:srgbClr val="FF0000"/>
                </a:solidFill>
                <a:latin typeface="Comic Sans MS" panose="030F0702030302020204" pitchFamily="66" charset="0"/>
              </a:rPr>
              <a:t>False – Stanley’s </a:t>
            </a:r>
            <a:r>
              <a:rPr lang="en-GB" b="1" i="1" u="sng" dirty="0">
                <a:solidFill>
                  <a:srgbClr val="FF0000"/>
                </a:solidFill>
                <a:latin typeface="Comic Sans MS" panose="030F0702030302020204" pitchFamily="66" charset="0"/>
              </a:rPr>
              <a:t>great</a:t>
            </a:r>
            <a:r>
              <a:rPr lang="en-GB" dirty="0">
                <a:solidFill>
                  <a:srgbClr val="FF0000"/>
                </a:solidFill>
                <a:latin typeface="Comic Sans MS" panose="030F0702030302020204" pitchFamily="66" charset="0"/>
              </a:rPr>
              <a:t> great-grandfather was a pig stealer.</a:t>
            </a: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2. Who robbed Stanley’s great grandfather? </a:t>
            </a:r>
            <a:r>
              <a:rPr lang="en-GB" dirty="0">
                <a:solidFill>
                  <a:srgbClr val="FF0000"/>
                </a:solidFill>
                <a:latin typeface="Comic Sans MS" panose="030F0702030302020204" pitchFamily="66" charset="0"/>
              </a:rPr>
              <a:t>Kissin’ Kate Barlow</a:t>
            </a:r>
            <a:r>
              <a:rPr lang="en-GB" dirty="0">
                <a:latin typeface="Comic Sans MS" panose="030F0702030302020204" pitchFamily="66" charset="0"/>
              </a:rPr>
              <a:t> </a:t>
            </a: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3. Why doesn’t Stanley want to be alone with Mr Sir? </a:t>
            </a:r>
            <a:r>
              <a:rPr lang="en-GB" dirty="0">
                <a:solidFill>
                  <a:srgbClr val="FF0000"/>
                </a:solidFill>
                <a:latin typeface="Comic Sans MS" panose="030F0702030302020204" pitchFamily="66" charset="0"/>
              </a:rPr>
              <a:t>Mr Sir is going to be angry with Stanley because even though Stanley stole his sunflower seeds, the Warden punished Mr Sir instead of Stanley. So Stanley is nervous and scared about what Mr Sir is going to do to him. </a:t>
            </a:r>
            <a:endParaRPr lang="en-GB" dirty="0">
              <a:latin typeface="Comic Sans MS" panose="030F0702030302020204" pitchFamily="66" charset="0"/>
            </a:endParaRPr>
          </a:p>
        </p:txBody>
      </p:sp>
    </p:spTree>
    <p:extLst>
      <p:ext uri="{BB962C8B-B14F-4D97-AF65-F5344CB8AC3E}">
        <p14:creationId xmlns:p14="http://schemas.microsoft.com/office/powerpoint/2010/main" val="3849047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6437"/>
            <a:ext cx="10515600" cy="5670526"/>
          </a:xfrm>
        </p:spPr>
        <p:txBody>
          <a:bodyPr/>
          <a:lstStyle/>
          <a:p>
            <a:pPr marL="0" indent="0">
              <a:buNone/>
            </a:pPr>
            <a:r>
              <a:rPr lang="en-GB" dirty="0">
                <a:latin typeface="Comic Sans MS" panose="030F0702030302020204" pitchFamily="66" charset="0"/>
              </a:rPr>
              <a:t>5. How long was Stanley’s great grandfather stranded in the desert?</a:t>
            </a: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6. Where did Stanley’s great grandfather seek refuge when he was stranded in the desert?</a:t>
            </a:r>
          </a:p>
          <a:p>
            <a:pPr marL="0" indent="0">
              <a:buNone/>
            </a:pPr>
            <a:endParaRPr lang="en-GB" dirty="0">
              <a:latin typeface="Comic Sans MS" panose="030F0702030302020204" pitchFamily="66" charset="0"/>
            </a:endParaRPr>
          </a:p>
          <a:p>
            <a:pPr marL="0" indent="0">
              <a:buNone/>
            </a:pPr>
            <a:endParaRPr lang="en-GB" dirty="0">
              <a:latin typeface="Comic Sans MS" panose="030F0702030302020204" pitchFamily="66" charset="0"/>
            </a:endParaRPr>
          </a:p>
          <a:p>
            <a:pPr marL="0" indent="0">
              <a:buNone/>
            </a:pPr>
            <a:r>
              <a:rPr lang="en-GB" dirty="0">
                <a:latin typeface="Comic Sans MS" panose="030F0702030302020204" pitchFamily="66" charset="0"/>
              </a:rPr>
              <a:t>7. When Stanley sees a rattlesnake, he says, “A rattlesnake would be a lot more dangerous if it didn’t have a rattle.” What does he mean by this? </a:t>
            </a:r>
          </a:p>
        </p:txBody>
      </p:sp>
    </p:spTree>
    <p:extLst>
      <p:ext uri="{BB962C8B-B14F-4D97-AF65-F5344CB8AC3E}">
        <p14:creationId xmlns:p14="http://schemas.microsoft.com/office/powerpoint/2010/main" val="36261267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527</Words>
  <Application>Microsoft Office PowerPoint</Application>
  <PresentationFormat>Widescreen</PresentationFormat>
  <Paragraphs>59</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Comic Sans MS</vt:lpstr>
      <vt:lpstr>XCCW Joined 6a</vt:lpstr>
      <vt:lpstr>Office Theme</vt:lpstr>
      <vt:lpstr>Holes</vt:lpstr>
      <vt:lpstr>PowerPoint Presentation</vt:lpstr>
      <vt:lpstr>PowerPoint Presentation</vt:lpstr>
      <vt:lpstr>PowerPoint Presentation</vt:lpstr>
      <vt:lpstr>PowerPoint Presentation</vt:lpstr>
      <vt:lpstr>Did you think of…?</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Holes</dc:title>
  <dc:creator>Microsoft Office User</dc:creator>
  <cp:lastModifiedBy>Robyn Britten</cp:lastModifiedBy>
  <cp:revision>5</cp:revision>
  <dcterms:created xsi:type="dcterms:W3CDTF">2021-01-29T13:26:59Z</dcterms:created>
  <dcterms:modified xsi:type="dcterms:W3CDTF">2021-02-01T14:34:17Z</dcterms:modified>
</cp:coreProperties>
</file>