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8" r:id="rId2"/>
    <p:sldId id="263" r:id="rId3"/>
    <p:sldId id="264" r:id="rId4"/>
    <p:sldId id="268" r:id="rId5"/>
    <p:sldId id="269" r:id="rId6"/>
    <p:sldId id="277" r:id="rId7"/>
    <p:sldId id="278" r:id="rId8"/>
    <p:sldId id="279" r:id="rId9"/>
    <p:sldId id="273" r:id="rId10"/>
    <p:sldId id="274" r:id="rId11"/>
    <p:sldId id="275" r:id="rId12"/>
    <p:sldId id="276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67" r:id="rId21"/>
  </p:sldIdLst>
  <p:sldSz cx="9144000" cy="6858000" type="screen4x3"/>
  <p:notesSz cx="6858000" cy="9144000"/>
  <p:embeddedFontLst>
    <p:embeddedFont>
      <p:font typeface="Sassoon Infant Rg" panose="02000503030000020003" charset="0"/>
      <p:regular r:id="rId24"/>
      <p:bold r:id="rId25"/>
    </p:embeddedFont>
    <p:embeddedFont>
      <p:font typeface="Sassoon Infant Md" panose="02000603050000020003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17" userDrawn="1">
          <p15:clr>
            <a:srgbClr val="A4A3A4"/>
          </p15:clr>
        </p15:guide>
        <p15:guide id="5" orient="horz" pos="3997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59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AA94"/>
    <a:srgbClr val="4FC5D5"/>
    <a:srgbClr val="843FAB"/>
    <a:srgbClr val="2898A8"/>
    <a:srgbClr val="80C1EB"/>
    <a:srgbClr val="ACDDFC"/>
    <a:srgbClr val="21A6F9"/>
    <a:srgbClr val="1C1C1C"/>
    <a:srgbClr val="FEFBDA"/>
    <a:srgbClr val="FFFF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09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194" y="72"/>
      </p:cViewPr>
      <p:guideLst>
        <p:guide orient="horz" pos="2160"/>
        <p:guide pos="2880"/>
        <p:guide pos="317"/>
        <p:guide orient="horz" pos="3997"/>
        <p:guide pos="5443"/>
        <p:guide orient="horz" pos="323"/>
        <p:guide pos="476"/>
        <p:guide orient="horz" pos="459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92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26/01/2021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9" y="1513946"/>
            <a:ext cx="3295652" cy="4882092"/>
          </a:xfrm>
          <a:prstGeom prst="roundRect">
            <a:avLst>
              <a:gd name="adj" fmla="val 1874"/>
            </a:avLst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3752850" y="4616560"/>
            <a:ext cx="2275417" cy="146674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752850" y="3066910"/>
            <a:ext cx="2275417" cy="14601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3752850" y="1513945"/>
            <a:ext cx="2275417" cy="146342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 userDrawn="1"/>
        </p:nvSpPr>
        <p:spPr>
          <a:xfrm>
            <a:off x="6119282" y="4616560"/>
            <a:ext cx="2275417" cy="14667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6119282" y="3066910"/>
            <a:ext cx="2275417" cy="1460111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25" name="Rectangle 24"/>
          <p:cNvSpPr/>
          <p:nvPr userDrawn="1"/>
        </p:nvSpPr>
        <p:spPr>
          <a:xfrm>
            <a:off x="6119282" y="1513945"/>
            <a:ext cx="2275417" cy="14634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887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 userDrawn="1"/>
        </p:nvSpPr>
        <p:spPr bwMode="auto">
          <a:xfrm>
            <a:off x="503239" y="2324632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2546654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/>
              <a:t>Lesson Objective: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 hasCustomPrompt="1"/>
          </p:nvPr>
        </p:nvSpPr>
        <p:spPr>
          <a:xfrm>
            <a:off x="628650" y="2939629"/>
            <a:ext cx="7886700" cy="1409700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To understand what ‘traditional’ means and the main features of traditional tales.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1513945"/>
            <a:ext cx="8220075" cy="4882093"/>
          </a:xfrm>
          <a:prstGeom prst="roundRect">
            <a:avLst>
              <a:gd name="adj" fmla="val 1874"/>
            </a:avLst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755650" y="1513944"/>
            <a:ext cx="7632700" cy="457888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 userDrawn="1"/>
        </p:nvGrpSpPr>
        <p:grpSpPr>
          <a:xfrm>
            <a:off x="4002736" y="1721798"/>
            <a:ext cx="4189074" cy="4163173"/>
            <a:chOff x="4002736" y="1701428"/>
            <a:chExt cx="4189074" cy="4163173"/>
          </a:xfrm>
        </p:grpSpPr>
        <p:sp>
          <p:nvSpPr>
            <p:cNvPr id="9" name="Oval 8"/>
            <p:cNvSpPr/>
            <p:nvPr userDrawn="1"/>
          </p:nvSpPr>
          <p:spPr bwMode="auto">
            <a:xfrm>
              <a:off x="4002736" y="1735515"/>
              <a:ext cx="1998662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1" name="Oval 10"/>
            <p:cNvSpPr/>
            <p:nvPr userDrawn="1"/>
          </p:nvSpPr>
          <p:spPr bwMode="auto">
            <a:xfrm>
              <a:off x="6193147" y="1701428"/>
              <a:ext cx="1998663" cy="1997075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2" name="Oval 11"/>
            <p:cNvSpPr/>
            <p:nvPr userDrawn="1"/>
          </p:nvSpPr>
          <p:spPr bwMode="auto">
            <a:xfrm>
              <a:off x="6193147" y="3860054"/>
              <a:ext cx="1997075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  <p:sp>
          <p:nvSpPr>
            <p:cNvPr id="13" name="Oval 12"/>
            <p:cNvSpPr/>
            <p:nvPr userDrawn="1"/>
          </p:nvSpPr>
          <p:spPr bwMode="auto">
            <a:xfrm>
              <a:off x="4002736" y="3865939"/>
              <a:ext cx="1998663" cy="1998662"/>
            </a:xfrm>
            <a:prstGeom prst="ellipse">
              <a:avLst/>
            </a:prstGeom>
            <a:solidFill>
              <a:srgbClr val="FDFE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dirty="0">
                  <a:solidFill>
                    <a:schemeClr val="tx1"/>
                  </a:solidFill>
                </a:rPr>
                <a:t>Insert text or illustrations here.</a:t>
              </a:r>
            </a:p>
          </p:txBody>
        </p:sp>
      </p:grpSp>
      <p:sp>
        <p:nvSpPr>
          <p:cNvPr id="14" name="Content Placeholder 2"/>
          <p:cNvSpPr>
            <a:spLocks noGrp="1"/>
          </p:cNvSpPr>
          <p:nvPr userDrawn="1">
            <p:ph idx="1" hasCustomPrompt="1"/>
          </p:nvPr>
        </p:nvSpPr>
        <p:spPr>
          <a:xfrm>
            <a:off x="755650" y="1513944"/>
            <a:ext cx="3048958" cy="4578882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or illustrations here.</a:t>
            </a:r>
          </a:p>
        </p:txBody>
      </p:sp>
    </p:spTree>
    <p:extLst>
      <p:ext uri="{BB962C8B-B14F-4D97-AF65-F5344CB8AC3E}">
        <p14:creationId xmlns:p14="http://schemas.microsoft.com/office/powerpoint/2010/main" val="268757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60233" y="1513945"/>
            <a:ext cx="3691606" cy="457888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750885" y="1513945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750885" y="2678233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750885" y="3842521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 bwMode="auto">
          <a:xfrm>
            <a:off x="750885" y="5006809"/>
            <a:ext cx="3821115" cy="1086016"/>
          </a:xfrm>
          <a:prstGeom prst="rect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18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7" name="Rectangle 6"/>
          <p:cNvSpPr/>
          <p:nvPr userDrawn="1"/>
        </p:nvSpPr>
        <p:spPr>
          <a:xfrm>
            <a:off x="2895600" y="1513944"/>
            <a:ext cx="5492750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4481513"/>
            <a:ext cx="7632700" cy="16113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755650" y="1513944"/>
            <a:ext cx="2036763" cy="287933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56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755650" y="1513945"/>
            <a:ext cx="2852738" cy="457888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3683001" y="461427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3683001" y="1519198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3683001" y="3066739"/>
            <a:ext cx="4705350" cy="14785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622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612104" y="1513946"/>
            <a:ext cx="3776245" cy="2815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755650" y="4418013"/>
            <a:ext cx="7632700" cy="16748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755650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2683877" y="1513945"/>
            <a:ext cx="1835150" cy="281583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</a:t>
            </a:r>
            <a:r>
              <a:rPr lang="en-GB" baseline="0" dirty="0">
                <a:solidFill>
                  <a:schemeClr val="tx1"/>
                </a:solidFill>
              </a:rPr>
              <a:t> text or illustrations here.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484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8" y="1503759"/>
            <a:ext cx="8220075" cy="94694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03238" y="2481263"/>
            <a:ext cx="8137525" cy="2587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</a:t>
            </a:r>
            <a:r>
              <a:rPr lang="en-GB" baseline="0" dirty="0">
                <a:solidFill>
                  <a:schemeClr val="tx1"/>
                </a:solidFill>
              </a:rPr>
              <a:t> here.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1962" y="5099446"/>
            <a:ext cx="8220075" cy="946946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</p:spTree>
    <p:extLst>
      <p:ext uri="{BB962C8B-B14F-4D97-AF65-F5344CB8AC3E}">
        <p14:creationId xmlns:p14="http://schemas.microsoft.com/office/powerpoint/2010/main" val="240360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/>
              <a:t> </a:t>
            </a:r>
          </a:p>
        </p:txBody>
      </p:sp>
      <p:sp>
        <p:nvSpPr>
          <p:cNvPr id="18" name="Rounded Rectangle 17"/>
          <p:cNvSpPr/>
          <p:nvPr userDrawn="1"/>
        </p:nvSpPr>
        <p:spPr>
          <a:xfrm>
            <a:off x="760416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9" name="Rounded Rectangle 18"/>
          <p:cNvSpPr/>
          <p:nvPr userDrawn="1"/>
        </p:nvSpPr>
        <p:spPr>
          <a:xfrm>
            <a:off x="3337553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20" name="Rounded Rectangle 19"/>
          <p:cNvSpPr/>
          <p:nvPr userDrawn="1"/>
        </p:nvSpPr>
        <p:spPr>
          <a:xfrm>
            <a:off x="5914690" y="4340225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pic>
        <p:nvPicPr>
          <p:cNvPr id="10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193" y="6701545"/>
            <a:ext cx="584807" cy="8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6" name="Rounded Rectangle 5"/>
          <p:cNvSpPr/>
          <p:nvPr userDrawn="1"/>
        </p:nvSpPr>
        <p:spPr>
          <a:xfrm>
            <a:off x="755650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9" name="Rounded Rectangle 8"/>
          <p:cNvSpPr/>
          <p:nvPr userDrawn="1"/>
        </p:nvSpPr>
        <p:spPr>
          <a:xfrm>
            <a:off x="3332787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5909924" y="2494138"/>
            <a:ext cx="2468893" cy="1752600"/>
          </a:xfrm>
          <a:prstGeom prst="roundRect">
            <a:avLst>
              <a:gd name="adj" fmla="val 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Insert text or illustrations here.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198" y="1500011"/>
            <a:ext cx="8220075" cy="967318"/>
          </a:xfrm>
          <a:prstGeom prst="roundRect">
            <a:avLst>
              <a:gd name="adj" fmla="val 1874"/>
            </a:avLst>
          </a:prstGeom>
        </p:spPr>
        <p:txBody>
          <a:bodyPr anchor="ctr"/>
          <a:lstStyle>
            <a:lvl1pPr marL="0" indent="0">
              <a:lnSpc>
                <a:spcPct val="100000"/>
              </a:lnSpc>
              <a:buNone/>
              <a:defRPr sz="1800">
                <a:latin typeface="Sassoon Infant Rg" panose="02000503030000020003" pitchFamily="50" charset="0"/>
                <a:ea typeface="Sassoon Infant Rg" panose="02000503030000020003" pitchFamily="50" charset="0"/>
              </a:defRPr>
            </a:lvl1pPr>
            <a:lvl2pPr>
              <a:defRPr sz="1600">
                <a:latin typeface="Sassoon Infant Rg" panose="02000503030000020003" pitchFamily="50" charset="0"/>
                <a:ea typeface="Sassoon Infant Rg" panose="02000503030000020003" pitchFamily="50" charset="0"/>
              </a:defRPr>
            </a:lvl2pPr>
            <a:lvl3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3pPr>
            <a:lvl4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4pPr>
            <a:lvl5pPr>
              <a:defRPr sz="1400">
                <a:latin typeface="Sassoon Infant Rg" panose="02000503030000020003" pitchFamily="50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 dirty="0"/>
              <a:t>Insert text here.</a:t>
            </a:r>
          </a:p>
        </p:txBody>
      </p:sp>
    </p:spTree>
    <p:extLst>
      <p:ext uri="{BB962C8B-B14F-4D97-AF65-F5344CB8AC3E}">
        <p14:creationId xmlns:p14="http://schemas.microsoft.com/office/powerpoint/2010/main" val="4111493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1" r:id="rId4"/>
    <p:sldLayoutId id="2147483667" r:id="rId5"/>
    <p:sldLayoutId id="2147483668" r:id="rId6"/>
    <p:sldLayoutId id="2147483669" r:id="rId7"/>
    <p:sldLayoutId id="2147483670" r:id="rId8"/>
    <p:sldLayoutId id="2147483673" r:id="rId9"/>
    <p:sldLayoutId id="2147483674" r:id="rId10"/>
    <p:sldLayoutId id="2147483663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1C1C1C"/>
          </a:solidFill>
          <a:latin typeface="Sassoon Infant Md" panose="02000603050000020003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Sassoon Infant Rg" panose="02000503030000020003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9181" y="2700865"/>
            <a:ext cx="444564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  <a:latin typeface="+mj-lt"/>
              </a:rPr>
              <a:t>Traditional</a:t>
            </a:r>
          </a:p>
          <a:p>
            <a:pPr algn="ctr"/>
            <a:r>
              <a:rPr lang="en-GB" sz="7200" dirty="0">
                <a:solidFill>
                  <a:schemeClr val="bg1"/>
                </a:solidFill>
                <a:latin typeface="+mj-lt"/>
              </a:rPr>
              <a:t>Tales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138435" y="2297610"/>
            <a:ext cx="28671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An Introduction to</a:t>
            </a:r>
          </a:p>
        </p:txBody>
      </p:sp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a beautiful princess and her evil stepmother the Queen…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went to live with 7 dwarves in a cottage…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was poisoned by an apple but was woken up by a kiss from a handsome prince…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60473" y="4414209"/>
            <a:ext cx="7933734" cy="1690258"/>
            <a:chOff x="760473" y="4414209"/>
            <a:chExt cx="7933734" cy="169025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Snow White and the Seven Dwarfs!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2369" y="4515811"/>
              <a:ext cx="2929732" cy="83204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595959">
                    <a:alpha val="34902"/>
                  </a:srgbClr>
                </a:clrFrom>
                <a:clrTo>
                  <a:srgbClr val="59595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7641" y="4414209"/>
              <a:ext cx="1796566" cy="1527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269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3 characters who were sent away to build houses of their own…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first two found out that houses built with straw and sticks could be blown down…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 wolf huffed and he puffed but he couldn’t blow the brick house down…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4374062"/>
            <a:ext cx="7646927" cy="1730405"/>
            <a:chOff x="760473" y="4374062"/>
            <a:chExt cx="7646927" cy="1730405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Three Little Pigs!</a:t>
              </a: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5134" y="4374062"/>
              <a:ext cx="2285734" cy="1500451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074" y="4457772"/>
              <a:ext cx="2942243" cy="1416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13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the story!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 tale about a lovely girl who has to spend her days scrubbing and cleaning…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has an evil stepmother and two ugly sisters, but gets transformed by a fairy godmother…</a:t>
            </a:r>
          </a:p>
        </p:txBody>
      </p:sp>
      <p:sp>
        <p:nvSpPr>
          <p:cNvPr id="8" name="Plaque 7"/>
          <p:cNvSpPr/>
          <p:nvPr/>
        </p:nvSpPr>
        <p:spPr>
          <a:xfrm>
            <a:off x="2905328" y="3285063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 handsome prince finds her glass slipper at a ball and doesn’t stop until he finds her…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0473" y="3691851"/>
            <a:ext cx="7646927" cy="2412616"/>
            <a:chOff x="760473" y="3691851"/>
            <a:chExt cx="7646927" cy="2412616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Cinderella!</a:t>
              </a:r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8048" y="3858436"/>
              <a:ext cx="807367" cy="2062127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8808" y="3858436"/>
              <a:ext cx="836727" cy="206212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1646" y="3875756"/>
              <a:ext cx="1333971" cy="204480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133" y="3691851"/>
              <a:ext cx="1343257" cy="18915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75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1028502" y="1019851"/>
            <a:ext cx="7086997" cy="4726322"/>
          </a:xfrm>
          <a:prstGeom prst="plaque">
            <a:avLst>
              <a:gd name="adj" fmla="val 9314"/>
            </a:avLst>
          </a:prstGeom>
          <a:solidFill>
            <a:srgbClr val="843FAB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Let’s play a game…</a:t>
            </a:r>
            <a:r>
              <a:rPr lang="en-GB" sz="2000" b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GB" sz="4000" b="1" dirty="0">
                <a:solidFill>
                  <a:schemeClr val="bg1"/>
                </a:solidFill>
              </a:rPr>
              <a:t>Traditional Tales Characters</a:t>
            </a: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Can you name all these characters?</a:t>
            </a:r>
          </a:p>
          <a:p>
            <a:pPr algn="ctr"/>
            <a:endParaRPr lang="en-GB" sz="2000" dirty="0">
              <a:solidFill>
                <a:schemeClr val="bg1"/>
              </a:solidFill>
            </a:endParaRPr>
          </a:p>
          <a:p>
            <a:pPr algn="ctr"/>
            <a:r>
              <a:rPr lang="en-GB" sz="2000" dirty="0">
                <a:solidFill>
                  <a:schemeClr val="bg1"/>
                </a:solidFill>
              </a:rPr>
              <a:t>Can you name the traditional tales they are from?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" b="14894"/>
          <a:stretch/>
        </p:blipFill>
        <p:spPr>
          <a:xfrm>
            <a:off x="0" y="4926310"/>
            <a:ext cx="3002973" cy="19420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01" y="633844"/>
            <a:ext cx="2011922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561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It’s an animal…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He’s got sharp teeth…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He’s got </a:t>
            </a:r>
            <a:r>
              <a:rPr lang="en-GB" b="1" dirty="0">
                <a:solidFill>
                  <a:schemeClr val="tx1"/>
                </a:solidFill>
              </a:rPr>
              <a:t>big</a:t>
            </a:r>
            <a:r>
              <a:rPr lang="en-GB" dirty="0">
                <a:solidFill>
                  <a:schemeClr val="tx1"/>
                </a:solidFill>
              </a:rPr>
              <a:t> eyes…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likes to eat grandmas and little girls…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4329948"/>
            <a:ext cx="7646927" cy="1774519"/>
            <a:chOff x="760473" y="4329948"/>
            <a:chExt cx="7646927" cy="1774519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Big Bad Wolf!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(from Little Red Riding Hood)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078" y="4329948"/>
              <a:ext cx="1684986" cy="16200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27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She’s a girl with blonde (golden) hair…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likes to eat porridge…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sits in other people’s chairs until she finds the one that’s just right.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even gets caught sleeping in a bear’s bed!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0473" y="4554682"/>
            <a:ext cx="7646927" cy="2303318"/>
            <a:chOff x="760473" y="4554682"/>
            <a:chExt cx="7646927" cy="230331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Goldilocks!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097"/>
            <a:stretch/>
          </p:blipFill>
          <p:spPr>
            <a:xfrm>
              <a:off x="1158153" y="4554682"/>
              <a:ext cx="2505075" cy="2303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430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like to build houses…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are animals that live on a farm…</a:t>
            </a:r>
          </a:p>
        </p:txBody>
      </p:sp>
      <p:sp>
        <p:nvSpPr>
          <p:cNvPr id="8" name="Plaque 7"/>
          <p:cNvSpPr/>
          <p:nvPr/>
        </p:nvSpPr>
        <p:spPr>
          <a:xfrm>
            <a:off x="923132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They like to eat wolf stew!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sp>
        <p:nvSpPr>
          <p:cNvPr id="16" name="Plaque 15"/>
          <p:cNvSpPr/>
          <p:nvPr/>
        </p:nvSpPr>
        <p:spPr>
          <a:xfrm>
            <a:off x="4758533" y="3293529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There’s three of them…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60473" y="4433329"/>
            <a:ext cx="7646927" cy="1671138"/>
            <a:chOff x="760473" y="4433329"/>
            <a:chExt cx="7646927" cy="167113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3 Little Pigs!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3399" y="4433329"/>
              <a:ext cx="2285734" cy="15004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447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meets a giant…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gave away his family cow for some magic beans…</a:t>
            </a:r>
          </a:p>
        </p:txBody>
      </p: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climbs a very, very big beanstalk…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760473" y="3232499"/>
            <a:ext cx="8279620" cy="3625501"/>
            <a:chOff x="760473" y="3232499"/>
            <a:chExt cx="8279620" cy="3625501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Jack!</a:t>
              </a:r>
            </a:p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(from Jack and the Beanstalk)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1770" y="3232499"/>
              <a:ext cx="2508323" cy="3625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0416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runs and shouts, “run, run as fast as you can…”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runs away from many people and animals that want to eat him…</a:t>
            </a:r>
          </a:p>
        </p:txBody>
      </p: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 stupidly trusts a fox, who eats him… yum!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6047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60473" y="4297839"/>
            <a:ext cx="7646927" cy="1806628"/>
            <a:chOff x="760473" y="4297839"/>
            <a:chExt cx="7646927" cy="1806628"/>
          </a:xfrm>
        </p:grpSpPr>
        <p:sp>
          <p:nvSpPr>
            <p:cNvPr id="11" name="Plaque 10"/>
            <p:cNvSpPr/>
            <p:nvPr/>
          </p:nvSpPr>
          <p:spPr>
            <a:xfrm>
              <a:off x="760473" y="5046132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The Gingerbread Man!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7650" y="4297839"/>
              <a:ext cx="1327119" cy="16481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9174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198" y="563562"/>
            <a:ext cx="8220075" cy="994306"/>
          </a:xfrm>
        </p:spPr>
        <p:txBody>
          <a:bodyPr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Name that character!</a:t>
            </a:r>
          </a:p>
        </p:txBody>
      </p:sp>
      <p:sp>
        <p:nvSpPr>
          <p:cNvPr id="3" name="Plaque 2"/>
          <p:cNvSpPr/>
          <p:nvPr/>
        </p:nvSpPr>
        <p:spPr>
          <a:xfrm>
            <a:off x="9231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was a princess and had a wicked stepmother…</a:t>
            </a:r>
          </a:p>
        </p:txBody>
      </p:sp>
      <p:sp>
        <p:nvSpPr>
          <p:cNvPr id="7" name="Plaque 6"/>
          <p:cNvSpPr/>
          <p:nvPr/>
        </p:nvSpPr>
        <p:spPr>
          <a:xfrm>
            <a:off x="4758533" y="1540928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Her hair was black as coal, her lips red as a rose, and her skin as white as snow…</a:t>
            </a:r>
          </a:p>
        </p:txBody>
      </p:sp>
      <p:sp>
        <p:nvSpPr>
          <p:cNvPr id="9" name="Click for answer"/>
          <p:cNvSpPr/>
          <p:nvPr/>
        </p:nvSpPr>
        <p:spPr>
          <a:xfrm>
            <a:off x="741423" y="5046132"/>
            <a:ext cx="7646927" cy="1058335"/>
          </a:xfrm>
          <a:prstGeom prst="plaque">
            <a:avLst>
              <a:gd name="adj" fmla="val 11889"/>
            </a:avLst>
          </a:prstGeom>
          <a:solidFill>
            <a:srgbClr val="2898A8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  <a:latin typeface="+mj-lt"/>
              </a:rPr>
              <a:t>Click anywhere on screen for clues and click here for answer.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42595" y="3603627"/>
            <a:ext cx="7952784" cy="2489198"/>
            <a:chOff x="457198" y="3603627"/>
            <a:chExt cx="7952784" cy="2489198"/>
          </a:xfrm>
        </p:grpSpPr>
        <p:sp>
          <p:nvSpPr>
            <p:cNvPr id="11" name="Plaque 10"/>
            <p:cNvSpPr/>
            <p:nvPr/>
          </p:nvSpPr>
          <p:spPr>
            <a:xfrm>
              <a:off x="457198" y="5034490"/>
              <a:ext cx="7646927" cy="1058335"/>
            </a:xfrm>
            <a:prstGeom prst="plaque">
              <a:avLst>
                <a:gd name="adj" fmla="val 11889"/>
              </a:avLst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  <a:latin typeface="+mj-lt"/>
                </a:rPr>
                <a:t>Snow White!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595959">
                    <a:alpha val="34902"/>
                  </a:srgbClr>
                </a:clrFrom>
                <a:clrTo>
                  <a:srgbClr val="59595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0842" y="3603627"/>
              <a:ext cx="2869140" cy="2438769"/>
            </a:xfrm>
            <a:prstGeom prst="rect">
              <a:avLst/>
            </a:prstGeom>
          </p:spPr>
        </p:pic>
      </p:grpSp>
      <p:sp>
        <p:nvSpPr>
          <p:cNvPr id="8" name="Plaque 7"/>
          <p:cNvSpPr/>
          <p:nvPr/>
        </p:nvSpPr>
        <p:spPr>
          <a:xfrm>
            <a:off x="2840833" y="3293530"/>
            <a:ext cx="3462335" cy="1447803"/>
          </a:xfrm>
          <a:prstGeom prst="plaque">
            <a:avLst>
              <a:gd name="adj" fmla="val 11889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She had a magic mirror and 7 little friends…</a:t>
            </a:r>
          </a:p>
        </p:txBody>
      </p:sp>
    </p:spTree>
    <p:extLst>
      <p:ext uri="{BB962C8B-B14F-4D97-AF65-F5344CB8AC3E}">
        <p14:creationId xmlns:p14="http://schemas.microsoft.com/office/powerpoint/2010/main" val="38373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3141133"/>
            <a:ext cx="7924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GB" dirty="0"/>
              <a:t>To understand what ‘traditional’ means and the main features of traditional tales.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570" y="2919493"/>
            <a:ext cx="3954027" cy="2705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946" y="3645529"/>
            <a:ext cx="1097780" cy="24426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258" y="4429293"/>
            <a:ext cx="2353733" cy="1531069"/>
          </a:xfrm>
          <a:prstGeom prst="rect">
            <a:avLst/>
          </a:prstGeom>
        </p:spPr>
      </p:pic>
      <p:sp>
        <p:nvSpPr>
          <p:cNvPr id="24" name="Content Placeholder 23"/>
          <p:cNvSpPr>
            <a:spLocks noGrp="1"/>
          </p:cNvSpPr>
          <p:nvPr>
            <p:ph idx="1"/>
          </p:nvPr>
        </p:nvSpPr>
        <p:spPr/>
        <p:txBody>
          <a:bodyPr tIns="0"/>
          <a:lstStyle/>
          <a:p>
            <a:pPr algn="just"/>
            <a:r>
              <a:rPr lang="en-GB" dirty="0"/>
              <a:t>Traditional tales are stories that have been told and retold for many years. Often they are passed down through generations. Therefore, they become a story that many people know. There are often lots of different versions of the same story.</a:t>
            </a:r>
          </a:p>
          <a:p>
            <a:r>
              <a:rPr lang="en-GB" dirty="0"/>
              <a:t>Traditional tales are also known as fairy stories or fairy tales.</a:t>
            </a:r>
          </a:p>
          <a:p>
            <a:endParaRPr lang="en-GB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/>
              <a:t>Traditional Tales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52" y="2929466"/>
            <a:ext cx="2397154" cy="32512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714" y="4427596"/>
            <a:ext cx="1747392" cy="17287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995" y="3802125"/>
            <a:ext cx="1673361" cy="23268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807" y="4390028"/>
            <a:ext cx="801952" cy="174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18767" y="3623733"/>
            <a:ext cx="8114036" cy="2658533"/>
            <a:chOff x="918767" y="3623733"/>
            <a:chExt cx="8114036" cy="2658533"/>
          </a:xfrm>
        </p:grpSpPr>
        <p:sp>
          <p:nvSpPr>
            <p:cNvPr id="7" name="Rounded Rectangle 6"/>
            <p:cNvSpPr/>
            <p:nvPr/>
          </p:nvSpPr>
          <p:spPr>
            <a:xfrm>
              <a:off x="918767" y="3835394"/>
              <a:ext cx="7306467" cy="14478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2898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Can you name any </a:t>
              </a:r>
              <a:r>
                <a:rPr lang="en-GB" sz="2000" b="1" dirty="0">
                  <a:solidFill>
                    <a:schemeClr val="tx1"/>
                  </a:solidFill>
                </a:rPr>
                <a:t>characters</a:t>
              </a:r>
              <a:r>
                <a:rPr lang="en-GB" sz="2000" dirty="0">
                  <a:solidFill>
                    <a:schemeClr val="tx1"/>
                  </a:solidFill>
                </a:rPr>
                <a:t> from a traditional tale?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1393" y="3623733"/>
              <a:ext cx="1801410" cy="2658533"/>
            </a:xfrm>
            <a:prstGeom prst="rect">
              <a:avLst/>
            </a:prstGeom>
          </p:spPr>
        </p:pic>
      </p:grpSp>
      <p:grpSp>
        <p:nvGrpSpPr>
          <p:cNvPr id="9" name="Group 8"/>
          <p:cNvGrpSpPr/>
          <p:nvPr/>
        </p:nvGrpSpPr>
        <p:grpSpPr>
          <a:xfrm>
            <a:off x="166363" y="1650994"/>
            <a:ext cx="8058870" cy="3416302"/>
            <a:chOff x="166363" y="1650994"/>
            <a:chExt cx="8058870" cy="3416302"/>
          </a:xfrm>
        </p:grpSpPr>
        <p:sp>
          <p:nvSpPr>
            <p:cNvPr id="6" name="Rounded Rectangle 5"/>
            <p:cNvSpPr/>
            <p:nvPr/>
          </p:nvSpPr>
          <p:spPr>
            <a:xfrm>
              <a:off x="918766" y="1650994"/>
              <a:ext cx="7306467" cy="1447803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2898A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>
                  <a:solidFill>
                    <a:schemeClr val="tx1"/>
                  </a:solidFill>
                </a:rPr>
                <a:t>Can you name some story </a:t>
              </a:r>
              <a:r>
                <a:rPr lang="en-GB" sz="2000" b="1" dirty="0">
                  <a:solidFill>
                    <a:schemeClr val="tx1"/>
                  </a:solidFill>
                </a:rPr>
                <a:t>titles</a:t>
              </a:r>
              <a:r>
                <a:rPr lang="en-GB" sz="2000" dirty="0">
                  <a:solidFill>
                    <a:schemeClr val="tx1"/>
                  </a:solidFill>
                </a:rPr>
                <a:t> that are traditional tales?</a:t>
              </a:r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363" y="2391831"/>
              <a:ext cx="1693272" cy="26754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6045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888378"/>
            <a:ext cx="8220075" cy="994306"/>
          </a:xfrm>
        </p:spPr>
        <p:txBody>
          <a:bodyPr/>
          <a:lstStyle/>
          <a:p>
            <a:r>
              <a:rPr lang="en-GB" dirty="0"/>
              <a:t>Traditional tales often begin with: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015836"/>
            <a:ext cx="7306467" cy="4003964"/>
          </a:xfrm>
          <a:prstGeom prst="roundRect">
            <a:avLst>
              <a:gd name="adj" fmla="val 4825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Once upon a time…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long, long time ago…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land far, far away…	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faraway kingdom… 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One sunny day…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Did you ever hear the story of…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Early one morning…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57" b="4866"/>
          <a:stretch/>
        </p:blipFill>
        <p:spPr>
          <a:xfrm>
            <a:off x="-8709" y="3593403"/>
            <a:ext cx="4303728" cy="327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052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/>
          <a:lstStyle/>
          <a:p>
            <a:pPr algn="ctr"/>
            <a:r>
              <a:rPr lang="en-GB" dirty="0"/>
              <a:t>Common themes in traditional tales include…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256899"/>
            <a:ext cx="7306467" cy="3762901"/>
          </a:xfrm>
          <a:prstGeom prst="roundRect">
            <a:avLst>
              <a:gd name="adj" fmla="val 5642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Magic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Love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Talking animals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Good vs bad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happy ending: “And they all lived happily ever after.”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Power of 3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7" y="1701799"/>
            <a:ext cx="1759074" cy="312658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7" y="5388519"/>
            <a:ext cx="1384523" cy="77039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790" y="2503592"/>
            <a:ext cx="1468173" cy="19971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650" y="2783710"/>
            <a:ext cx="588632" cy="171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504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 lIns="0" rIns="0"/>
          <a:lstStyle/>
          <a:p>
            <a:pPr algn="ctr"/>
            <a:r>
              <a:rPr lang="en-GB" sz="3600" dirty="0"/>
              <a:t>A </a:t>
            </a:r>
            <a:r>
              <a:rPr lang="en-GB" sz="3600" b="1" dirty="0"/>
              <a:t>setting</a:t>
            </a:r>
            <a:r>
              <a:rPr lang="en-GB" sz="3600" dirty="0"/>
              <a:t> is where the story takes place.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918767" y="2256899"/>
            <a:ext cx="7306467" cy="3762901"/>
          </a:xfrm>
          <a:prstGeom prst="roundRect">
            <a:avLst>
              <a:gd name="adj" fmla="val 6992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2000" b="1" dirty="0">
                <a:solidFill>
                  <a:schemeClr val="tx1"/>
                </a:solidFill>
              </a:rPr>
              <a:t>Popular Settings: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Magical kingdom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land far, far away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cottage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the woods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In a forest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A castle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132" y="2783222"/>
            <a:ext cx="1973734" cy="408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88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919163"/>
            <a:ext cx="8220075" cy="994306"/>
          </a:xfrm>
        </p:spPr>
        <p:txBody>
          <a:bodyPr lIns="0" rIns="0"/>
          <a:lstStyle/>
          <a:p>
            <a:pPr algn="ctr"/>
            <a:r>
              <a:rPr lang="en-GB" sz="3600" dirty="0"/>
              <a:t>Popular Traditional Tale Titles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85403" y="1913468"/>
            <a:ext cx="3678779" cy="4106331"/>
          </a:xfrm>
          <a:prstGeom prst="roundRect">
            <a:avLst>
              <a:gd name="adj" fmla="val 5160"/>
            </a:avLst>
          </a:prstGeom>
          <a:solidFill>
            <a:schemeClr val="bg1"/>
          </a:solidFill>
          <a:ln w="38100">
            <a:solidFill>
              <a:srgbClr val="2898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Jack and the Beanstalk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Cinderella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Goldilocks and the Three Bears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Emperor's New Clothes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Little Red Hen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Ugly Duckling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Frog Prince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Hansel and Gretel</a:t>
            </a:r>
          </a:p>
          <a:p>
            <a:pPr algn="ctr">
              <a:lnSpc>
                <a:spcPct val="150000"/>
              </a:lnSpc>
            </a:pP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660556" y="1913468"/>
            <a:ext cx="3678779" cy="4106331"/>
          </a:xfrm>
          <a:prstGeom prst="roundRect">
            <a:avLst>
              <a:gd name="adj" fmla="val 4930"/>
            </a:avLst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Rapunzel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Little Red Riding Hood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Pinocchio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The Three Billy Goats Gruff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 The Three Little Pigs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Rumpelstiltskin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Sleeping Beauty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tx1"/>
                </a:solidFill>
              </a:rPr>
              <a:t>Beauty and the Beast</a:t>
            </a:r>
          </a:p>
          <a:p>
            <a:pPr algn="ctr">
              <a:lnSpc>
                <a:spcPct val="150000"/>
              </a:lnSpc>
            </a:pPr>
            <a:endParaRPr lang="en-GB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832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que 3"/>
          <p:cNvSpPr/>
          <p:nvPr/>
        </p:nvSpPr>
        <p:spPr>
          <a:xfrm>
            <a:off x="1028502" y="1019851"/>
            <a:ext cx="7086997" cy="4726322"/>
          </a:xfrm>
          <a:prstGeom prst="plaque">
            <a:avLst>
              <a:gd name="adj" fmla="val 9314"/>
            </a:avLst>
          </a:prstGeom>
          <a:solidFill>
            <a:srgbClr val="04AA94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24000" rIns="0" bIns="144000" rtlCol="0" anchor="ctr"/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Let’s play a game…</a:t>
            </a:r>
            <a:endParaRPr lang="en-GB" sz="20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GB" sz="4000" b="1" dirty="0">
                <a:solidFill>
                  <a:schemeClr val="bg1"/>
                </a:solidFill>
              </a:rPr>
              <a:t>Traditional Tales Game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</a:rPr>
              <a:t>Name the story!</a:t>
            </a:r>
          </a:p>
          <a:p>
            <a:pPr algn="ctr">
              <a:lnSpc>
                <a:spcPct val="150000"/>
              </a:lnSpc>
            </a:pPr>
            <a:r>
              <a:rPr lang="en-GB" sz="2000" dirty="0">
                <a:solidFill>
                  <a:schemeClr val="bg1"/>
                </a:solidFill>
              </a:rPr>
              <a:t>First, try to guess with the clues, then by the picture!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0" b="14894"/>
          <a:stretch/>
        </p:blipFill>
        <p:spPr>
          <a:xfrm>
            <a:off x="0" y="4926310"/>
            <a:ext cx="3002973" cy="194208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401" y="633844"/>
            <a:ext cx="2011922" cy="228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1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Twinkl Planit">
      <a:majorFont>
        <a:latin typeface="Sassoon Infant Md"/>
        <a:ea typeface=""/>
        <a:cs typeface=""/>
      </a:majorFont>
      <a:minorFont>
        <a:latin typeface="Sassoon Infant Rg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1257</TotalTime>
  <Words>855</Words>
  <Application>Microsoft Office PowerPoint</Application>
  <PresentationFormat>On-screen Show (4:3)</PresentationFormat>
  <Paragraphs>117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Sassoon Infant Rg</vt:lpstr>
      <vt:lpstr>Arial</vt:lpstr>
      <vt:lpstr>Sassoon Infant Md</vt:lpstr>
      <vt:lpstr>Calibri</vt:lpstr>
      <vt:lpstr>Office Theme</vt:lpstr>
      <vt:lpstr>PowerPoint Presentation</vt:lpstr>
      <vt:lpstr>PowerPoint Presentation</vt:lpstr>
      <vt:lpstr>Traditional Tales </vt:lpstr>
      <vt:lpstr>PowerPoint Presentation</vt:lpstr>
      <vt:lpstr>Traditional tales often begin with:</vt:lpstr>
      <vt:lpstr>Common themes in traditional tales include…</vt:lpstr>
      <vt:lpstr>A setting is where the story takes place.</vt:lpstr>
      <vt:lpstr>Popular Traditional Tale Titles</vt:lpstr>
      <vt:lpstr>PowerPoint Presentation</vt:lpstr>
      <vt:lpstr>Name the story!</vt:lpstr>
      <vt:lpstr>Name the story!</vt:lpstr>
      <vt:lpstr>Name the story!</vt:lpstr>
      <vt:lpstr>PowerPoint Presentation</vt:lpstr>
      <vt:lpstr>Name that character!</vt:lpstr>
      <vt:lpstr>Name that character!</vt:lpstr>
      <vt:lpstr>Name that character!</vt:lpstr>
      <vt:lpstr>Name that character!</vt:lpstr>
      <vt:lpstr>Name that character!</vt:lpstr>
      <vt:lpstr>Name that character!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Geography</dc:title>
  <dc:creator>Twinkl</dc:creator>
  <cp:lastModifiedBy>Kylie Barao-Feliciano</cp:lastModifiedBy>
  <cp:revision>133</cp:revision>
  <dcterms:created xsi:type="dcterms:W3CDTF">2014-10-01T16:09:27Z</dcterms:created>
  <dcterms:modified xsi:type="dcterms:W3CDTF">2021-01-26T20:05:58Z</dcterms:modified>
</cp:coreProperties>
</file>