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135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2887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100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481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924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939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254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470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945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334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292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7B9CE-5829-45A1-B46C-F337822951FC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74E2A-3C8B-4983-8A8F-92C81CA1CF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5976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vYETygnuYU" TargetMode="External"/><Relationship Id="rId2" Type="http://schemas.openxmlformats.org/officeDocument/2006/relationships/hyperlink" Target="https://www.youtube.com/watch?v=r7t6Fv1j3Q0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YuMxSjaaSVE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Week 2 Reading- Holes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Last week on Oak Academy we looked at the start of the book Holes. If you did not do it then you can read the first 5 chapters here…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You can also access the audiobook.</a:t>
            </a: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  <a:hlinkClick r:id="rId2"/>
              </a:rPr>
              <a:t>https://www.youtube.com/watch?v=r7t6Fv1j3Q0</a:t>
            </a:r>
            <a:endParaRPr lang="en-GB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  <a:hlinkClick r:id="rId3"/>
              </a:rPr>
              <a:t>https://www.youtube.com/watch?v=fvYETygnuYU</a:t>
            </a:r>
            <a:r>
              <a:rPr lang="en-GB" dirty="0" smtClean="0">
                <a:latin typeface="XCCW Joined 6a" panose="03050602040000000000" pitchFamily="66" charset="0"/>
              </a:rPr>
              <a:t> 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29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151" y="0"/>
            <a:ext cx="59292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7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816" y="0"/>
            <a:ext cx="40928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815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029" y="-1"/>
            <a:ext cx="4955154" cy="67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991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396" y="105583"/>
            <a:ext cx="3827512" cy="675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86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837" y="198851"/>
            <a:ext cx="7818661" cy="637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02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0"/>
            <a:ext cx="50618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25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0" y="0"/>
            <a:ext cx="4796788" cy="676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04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585" y="82974"/>
            <a:ext cx="3898730" cy="677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288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877" y="0"/>
            <a:ext cx="4800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165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425" y="188981"/>
            <a:ext cx="7002367" cy="635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85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170" y="74660"/>
            <a:ext cx="4952184" cy="678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229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Day 1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We will be starting this week by looking at Chapter 6.</a:t>
            </a:r>
          </a:p>
          <a:p>
            <a:endParaRPr lang="en-GB" dirty="0">
              <a:latin typeface="XCCW Joined 6a" panose="03050602040000000000" pitchFamily="66" charset="0"/>
            </a:endParaRPr>
          </a:p>
          <a:p>
            <a:endParaRPr lang="en-GB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  <a:hlinkClick r:id="rId2"/>
              </a:rPr>
              <a:t>https://www.youtube.com/watch?v=YuMxSjaaSVE</a:t>
            </a:r>
            <a:r>
              <a:rPr lang="en-GB" dirty="0" smtClean="0">
                <a:latin typeface="XCCW Joined 6a" panose="03050602040000000000" pitchFamily="66" charset="0"/>
              </a:rPr>
              <a:t> 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155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921" y="304066"/>
            <a:ext cx="6737437" cy="616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5323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334" y="0"/>
            <a:ext cx="5141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010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856" y="0"/>
            <a:ext cx="45582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671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74" y="-31221"/>
            <a:ext cx="4465027" cy="688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487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315" y="0"/>
            <a:ext cx="51558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33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283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>
                <a:latin typeface="XCCW Joined 6a" panose="03050602040000000000" pitchFamily="66" charset="0"/>
              </a:rPr>
              <a:t>W</a:t>
            </a:r>
            <a:r>
              <a:rPr lang="en-GB" sz="2000" dirty="0" smtClean="0">
                <a:latin typeface="XCCW Joined 6a" panose="03050602040000000000" pitchFamily="66" charset="0"/>
              </a:rPr>
              <a:t>hat </a:t>
            </a:r>
            <a:r>
              <a:rPr lang="en-GB" sz="2000" dirty="0">
                <a:latin typeface="XCCW Joined 6a" panose="03050602040000000000" pitchFamily="66" charset="0"/>
              </a:rPr>
              <a:t>you think these words mean. Find them in the text to see if you can understand them in context</a:t>
            </a:r>
            <a:r>
              <a:rPr lang="en-GB" sz="2000" dirty="0" smtClean="0">
                <a:latin typeface="XCCW Joined 6a" panose="03050602040000000000" pitchFamily="66" charset="0"/>
              </a:rPr>
              <a:t>.</a:t>
            </a:r>
          </a:p>
          <a:p>
            <a:pPr marL="0" indent="0">
              <a:buNone/>
            </a:pPr>
            <a:endParaRPr lang="en-GB" sz="2000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sz="2000" dirty="0">
              <a:latin typeface="XCCW Joined 6a" panose="03050602040000000000" pitchFamily="66" charset="0"/>
            </a:endParaRP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Vocabulary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6431" y="3186331"/>
            <a:ext cx="1611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scarcity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95557" y="2955499"/>
            <a:ext cx="1907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auctioned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6659" y="4245874"/>
            <a:ext cx="4532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In spite of everything…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81292" y="5192764"/>
            <a:ext cx="16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prospect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6431" y="5562096"/>
            <a:ext cx="2005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despicable</a:t>
            </a:r>
            <a:endParaRPr lang="en-GB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17391" y="3784209"/>
            <a:ext cx="214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courtroom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3430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Vocabulary Answers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Scarcity- </a:t>
            </a:r>
            <a:r>
              <a:rPr lang="en-GB" dirty="0">
                <a:latin typeface="Comic Sans MS" panose="030F0702030302020204" pitchFamily="66" charset="0"/>
              </a:rPr>
              <a:t>the state of being scarce or in short supply; shortage.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Auctioned- </a:t>
            </a:r>
            <a:r>
              <a:rPr lang="en-GB" dirty="0">
                <a:latin typeface="Comic Sans MS" panose="030F0702030302020204" pitchFamily="66" charset="0"/>
              </a:rPr>
              <a:t>sell or offer for sale at an auction</a:t>
            </a:r>
            <a:r>
              <a:rPr lang="en-GB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Despicable- </a:t>
            </a:r>
            <a:r>
              <a:rPr lang="en-GB" dirty="0">
                <a:latin typeface="Comic Sans MS" panose="030F0702030302020204" pitchFamily="66" charset="0"/>
              </a:rPr>
              <a:t>very unpleasant or bad, causing strong feelings of </a:t>
            </a:r>
            <a:r>
              <a:rPr lang="en-GB" dirty="0" smtClean="0">
                <a:latin typeface="Comic Sans MS" panose="030F0702030302020204" pitchFamily="66" charset="0"/>
              </a:rPr>
              <a:t>dislike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Prospect-</a:t>
            </a:r>
            <a:r>
              <a:rPr lang="en-GB" dirty="0">
                <a:latin typeface="Comic Sans MS" panose="030F0702030302020204" pitchFamily="66" charset="0"/>
              </a:rPr>
              <a:t>the possibility that something good might happen in the future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Courtroom- </a:t>
            </a:r>
            <a:r>
              <a:rPr lang="en-GB" dirty="0">
                <a:latin typeface="Comic Sans MS" panose="030F0702030302020204" pitchFamily="66" charset="0"/>
              </a:rPr>
              <a:t>a room where a law court </a:t>
            </a:r>
            <a:r>
              <a:rPr lang="en-GB" u="sng" dirty="0">
                <a:latin typeface="Comic Sans MS" panose="030F0702030302020204" pitchFamily="66" charset="0"/>
              </a:rPr>
              <a:t>meets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In spite of everything- </a:t>
            </a:r>
            <a:r>
              <a:rPr lang="en-GB" dirty="0">
                <a:latin typeface="Comic Sans MS" panose="030F0702030302020204" pitchFamily="66" charset="0"/>
              </a:rPr>
              <a:t> without regard to drawbacks; "he carried on regardless of the difficulties"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382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3794" y="84088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Find and copy a word that means 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      1) shortage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      2) give evidence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      3) thieve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      4) cave in</a:t>
            </a:r>
          </a:p>
          <a:p>
            <a:pPr marL="0" indent="0">
              <a:buNone/>
            </a:pPr>
            <a:r>
              <a:rPr lang="en-GB" dirty="0">
                <a:latin typeface="XCCW Joined 6a" panose="03050602040000000000" pitchFamily="66" charset="0"/>
              </a:rPr>
              <a:t>      5) fate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93099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18978"/>
            <a:ext cx="10515600" cy="555798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Find and copy a word that means </a:t>
            </a: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      1) shortage     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scarcity</a:t>
            </a: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      2) give evidence    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testified</a:t>
            </a: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      3) thieve          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steal</a:t>
            </a: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      4) cave in        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collapse</a:t>
            </a: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      5) fate            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destiny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4923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189" y="-30241"/>
            <a:ext cx="6792571" cy="688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195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3612" y="524347"/>
            <a:ext cx="10780541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0000"/>
                </a:solidFill>
                <a:latin typeface="XCCW Joined 6a" panose="03050602040000000000" pitchFamily="66" charset="0"/>
              </a:rPr>
              <a:t>1. What were the showers like at Camp Green Lake?</a:t>
            </a:r>
          </a:p>
          <a:p>
            <a:r>
              <a:rPr lang="en-GB" sz="2800" dirty="0">
                <a:solidFill>
                  <a:srgbClr val="000000"/>
                </a:solidFill>
                <a:latin typeface="XCCW Joined 6a" panose="03050602040000000000" pitchFamily="66" charset="0"/>
              </a:rPr>
              <a:t>2. True or False. Stanley was repulsed by the food at Camp</a:t>
            </a:r>
            <a:r>
              <a:rPr lang="en-GB" sz="2800" dirty="0" smtClean="0">
                <a:solidFill>
                  <a:srgbClr val="000000"/>
                </a:solidFill>
                <a:latin typeface="XCCW Joined 6a" panose="03050602040000000000" pitchFamily="66" charset="0"/>
              </a:rPr>
              <a:t>. What evidence can you use to back up your answer?</a:t>
            </a:r>
            <a:endParaRPr lang="en-GB" sz="2800" dirty="0">
              <a:solidFill>
                <a:srgbClr val="000000"/>
              </a:solidFill>
              <a:latin typeface="XCCW Joined 6a" panose="03050602040000000000" pitchFamily="66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XCCW Joined 6a" panose="03050602040000000000" pitchFamily="66" charset="0"/>
              </a:rPr>
              <a:t>3. How did Stanley feel about the food that night? How do you know?</a:t>
            </a:r>
          </a:p>
          <a:p>
            <a:r>
              <a:rPr lang="en-GB" sz="2800" dirty="0">
                <a:solidFill>
                  <a:srgbClr val="000000"/>
                </a:solidFill>
                <a:latin typeface="XCCW Joined 6a" panose="03050602040000000000" pitchFamily="66" charset="0"/>
              </a:rPr>
              <a:t>4. What had Stanley supposedly done to be at CGL?</a:t>
            </a:r>
          </a:p>
          <a:p>
            <a:r>
              <a:rPr lang="en-GB" sz="2800" dirty="0">
                <a:solidFill>
                  <a:srgbClr val="000000"/>
                </a:solidFill>
                <a:latin typeface="XCCW Joined 6a" panose="03050602040000000000" pitchFamily="66" charset="0"/>
              </a:rPr>
              <a:t>5. What did Stanley think of Clyde Livingston?</a:t>
            </a:r>
          </a:p>
          <a:p>
            <a:endParaRPr lang="en-GB" sz="1000" dirty="0">
              <a:solidFill>
                <a:prstClr val="black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4855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929" y="531396"/>
            <a:ext cx="10515600" cy="5756861"/>
          </a:xfrm>
        </p:spPr>
        <p:txBody>
          <a:bodyPr>
            <a:normAutofit lnSpcReduction="10000"/>
          </a:bodyPr>
          <a:lstStyle/>
          <a:p>
            <a:r>
              <a:rPr lang="en-GB" dirty="0">
                <a:solidFill>
                  <a:srgbClr val="000000"/>
                </a:solidFill>
                <a:latin typeface="XCCW Joined 6a" panose="03050602040000000000" pitchFamily="66" charset="0"/>
              </a:rPr>
              <a:t>1. What were the showers like at Camp Green Lake</a:t>
            </a:r>
            <a:r>
              <a:rPr lang="en-GB" dirty="0" smtClean="0">
                <a:solidFill>
                  <a:srgbClr val="000000"/>
                </a:solidFill>
                <a:latin typeface="XCCW Joined 6a" panose="03050602040000000000" pitchFamily="66" charset="0"/>
              </a:rPr>
              <a:t>? 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Cold</a:t>
            </a:r>
            <a:endParaRPr lang="en-GB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XCCW Joined 6a" panose="03050602040000000000" pitchFamily="66" charset="0"/>
              </a:rPr>
              <a:t>2. True or False. Stanley was repulsed by the food at Camp</a:t>
            </a:r>
            <a:r>
              <a:rPr lang="en-GB" dirty="0" smtClean="0">
                <a:solidFill>
                  <a:srgbClr val="000000"/>
                </a:solidFill>
                <a:latin typeface="XCCW Joined 6a" panose="03050602040000000000" pitchFamily="66" charset="0"/>
              </a:rPr>
              <a:t>. What evidence can you use to back up your answer?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False- he ate it all up and used his bread to mop up the juice.</a:t>
            </a:r>
            <a:endParaRPr lang="en-GB" dirty="0">
              <a:solidFill>
                <a:srgbClr val="000000"/>
              </a:solidFill>
              <a:latin typeface="XCCW Joined 6a" panose="03050602040000000000" pitchFamily="66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XCCW Joined 6a" panose="03050602040000000000" pitchFamily="66" charset="0"/>
              </a:rPr>
              <a:t>3. How did Stanley feel about the food that night? How do you know</a:t>
            </a:r>
            <a:r>
              <a:rPr lang="en-GB" dirty="0" smtClean="0">
                <a:solidFill>
                  <a:srgbClr val="000000"/>
                </a:solidFill>
                <a:latin typeface="XCCW Joined 6a" panose="03050602040000000000" pitchFamily="66" charset="0"/>
              </a:rPr>
              <a:t>?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He didn’t really feel much. He thought it all tasted the same but ate it all up.</a:t>
            </a:r>
            <a:endParaRPr lang="en-GB" dirty="0">
              <a:solidFill>
                <a:srgbClr val="000000"/>
              </a:solidFill>
              <a:latin typeface="XCCW Joined 6a" panose="03050602040000000000" pitchFamily="66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XCCW Joined 6a" panose="03050602040000000000" pitchFamily="66" charset="0"/>
              </a:rPr>
              <a:t>4. What had Stanley supposedly done to be at CGL</a:t>
            </a:r>
            <a:r>
              <a:rPr lang="en-GB" dirty="0" smtClean="0">
                <a:solidFill>
                  <a:srgbClr val="000000"/>
                </a:solidFill>
                <a:latin typeface="XCCW Joined 6a" panose="03050602040000000000" pitchFamily="66" charset="0"/>
              </a:rPr>
              <a:t>?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Stolen Clyde Livingstone’s trainers from homeless shelter.</a:t>
            </a:r>
            <a:endParaRPr lang="en-GB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XCCW Joined 6a" panose="03050602040000000000" pitchFamily="66" charset="0"/>
              </a:rPr>
              <a:t>5. What did Stanley think of Clyde Livingston</a:t>
            </a:r>
            <a:r>
              <a:rPr lang="en-GB" dirty="0" smtClean="0">
                <a:solidFill>
                  <a:srgbClr val="000000"/>
                </a:solidFill>
                <a:latin typeface="XCCW Joined 6a" panose="03050602040000000000" pitchFamily="66" charset="0"/>
              </a:rPr>
              <a:t>? </a:t>
            </a:r>
            <a:r>
              <a:rPr lang="en-GB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He was his hero</a:t>
            </a:r>
            <a:endParaRPr lang="en-GB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35511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18978"/>
            <a:ext cx="10515600" cy="5557985"/>
          </a:xfrm>
        </p:spPr>
        <p:txBody>
          <a:bodyPr>
            <a:normAutofit/>
          </a:bodyPr>
          <a:lstStyle/>
          <a:p>
            <a:r>
              <a:rPr lang="en-GB" sz="2400" dirty="0">
                <a:latin typeface="XCCW Joined 6a" panose="03050602040000000000" pitchFamily="66" charset="0"/>
              </a:rPr>
              <a:t>1. What was supposed to happen to the old sneakers?</a:t>
            </a:r>
          </a:p>
          <a:p>
            <a:r>
              <a:rPr lang="en-GB" sz="2400" dirty="0">
                <a:latin typeface="XCCW Joined 6a" panose="03050602040000000000" pitchFamily="66" charset="0"/>
              </a:rPr>
              <a:t>2. What did Stanley's old cot smell like?</a:t>
            </a:r>
          </a:p>
          <a:p>
            <a:r>
              <a:rPr lang="en-GB" sz="2400" dirty="0">
                <a:latin typeface="XCCW Joined 6a" panose="03050602040000000000" pitchFamily="66" charset="0"/>
              </a:rPr>
              <a:t>3. What did the teachers do whenever Stanley made complaints about the bully?</a:t>
            </a:r>
          </a:p>
          <a:p>
            <a:r>
              <a:rPr lang="en-GB" sz="2400" dirty="0">
                <a:latin typeface="XCCW Joined 6a" panose="03050602040000000000" pitchFamily="66" charset="0"/>
              </a:rPr>
              <a:t>4.  On the day Stanley got arrested, there were a series of events that led up to the arrest.  The first was, Stanley missing the bus.  Why had Stanley missed the bus that day?</a:t>
            </a:r>
          </a:p>
          <a:p>
            <a:r>
              <a:rPr lang="en-GB" sz="2400" dirty="0">
                <a:latin typeface="XCCW Joined 6a" panose="03050602040000000000" pitchFamily="66" charset="0"/>
              </a:rPr>
              <a:t>5. How did Stanley get the sneakers?</a:t>
            </a:r>
          </a:p>
          <a:p>
            <a:r>
              <a:rPr lang="en-GB" sz="2400" dirty="0">
                <a:latin typeface="XCCW Joined 6a" panose="03050602040000000000" pitchFamily="66" charset="0"/>
              </a:rPr>
              <a:t>6. What did Stanley do that probably looked suspicious to the police?</a:t>
            </a:r>
          </a:p>
          <a:p>
            <a:pPr marL="0" indent="0">
              <a:buNone/>
            </a:pPr>
            <a:endParaRPr lang="en-GB" sz="2400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8047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76775"/>
            <a:ext cx="10515600" cy="5600188"/>
          </a:xfrm>
        </p:spPr>
        <p:txBody>
          <a:bodyPr>
            <a:noAutofit/>
          </a:bodyPr>
          <a:lstStyle/>
          <a:p>
            <a:r>
              <a:rPr lang="en-GB" sz="2400" dirty="0">
                <a:latin typeface="XCCW Joined 6a" panose="03050602040000000000" pitchFamily="66" charset="0"/>
              </a:rPr>
              <a:t>1. What was supposed to happen to the old sneakers</a:t>
            </a:r>
            <a:r>
              <a:rPr lang="en-GB" sz="2400" dirty="0" smtClean="0">
                <a:latin typeface="XCCW Joined 6a" panose="03050602040000000000" pitchFamily="66" charset="0"/>
              </a:rPr>
              <a:t>? </a:t>
            </a:r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They would be auctioned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r>
              <a:rPr lang="en-GB" sz="2400" dirty="0">
                <a:latin typeface="XCCW Joined 6a" panose="03050602040000000000" pitchFamily="66" charset="0"/>
              </a:rPr>
              <a:t>2. What did Stanley's old cot smell like</a:t>
            </a:r>
            <a:r>
              <a:rPr lang="en-GB" sz="2400" dirty="0" smtClean="0">
                <a:latin typeface="XCCW Joined 6a" panose="03050602040000000000" pitchFamily="66" charset="0"/>
              </a:rPr>
              <a:t>? </a:t>
            </a:r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Sour milk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r>
              <a:rPr lang="en-GB" sz="2400" dirty="0">
                <a:latin typeface="XCCW Joined 6a" panose="03050602040000000000" pitchFamily="66" charset="0"/>
              </a:rPr>
              <a:t>3. What did the teachers do whenever Stanley made complaints about the bully</a:t>
            </a:r>
            <a:r>
              <a:rPr lang="en-GB" sz="2400" dirty="0" smtClean="0">
                <a:latin typeface="XCCW Joined 6a" panose="03050602040000000000" pitchFamily="66" charset="0"/>
              </a:rPr>
              <a:t>? </a:t>
            </a:r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Find it amusing/never did anything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r>
              <a:rPr lang="en-GB" sz="2400" dirty="0">
                <a:latin typeface="XCCW Joined 6a" panose="03050602040000000000" pitchFamily="66" charset="0"/>
              </a:rPr>
              <a:t>4.  On the day Stanley got arrested, there were a series of events that led up to the arrest.  The first was, Stanley missing the bus.  Why had Stanley missed the bus that day</a:t>
            </a:r>
            <a:r>
              <a:rPr lang="en-GB" sz="2400" dirty="0" smtClean="0">
                <a:latin typeface="XCCW Joined 6a" panose="03050602040000000000" pitchFamily="66" charset="0"/>
              </a:rPr>
              <a:t>? </a:t>
            </a:r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Because the bullies dropped his notebook in the toilet and he had to get it.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r>
              <a:rPr lang="en-GB" sz="2400" dirty="0">
                <a:latin typeface="XCCW Joined 6a" panose="03050602040000000000" pitchFamily="66" charset="0"/>
              </a:rPr>
              <a:t>5. How did Stanley get the sneakers</a:t>
            </a:r>
            <a:r>
              <a:rPr lang="en-GB" sz="2400" dirty="0" smtClean="0">
                <a:latin typeface="XCCW Joined 6a" panose="03050602040000000000" pitchFamily="66" charset="0"/>
              </a:rPr>
              <a:t>? </a:t>
            </a:r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They fell from the sky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r>
              <a:rPr lang="en-GB" sz="2400" dirty="0">
                <a:latin typeface="XCCW Joined 6a" panose="03050602040000000000" pitchFamily="66" charset="0"/>
              </a:rPr>
              <a:t>6. What did Stanley do that probably looked suspicious to the police</a:t>
            </a:r>
            <a:r>
              <a:rPr lang="en-GB" sz="2400" dirty="0" smtClean="0">
                <a:latin typeface="XCCW Joined 6a" panose="03050602040000000000" pitchFamily="66" charset="0"/>
              </a:rPr>
              <a:t>? </a:t>
            </a:r>
            <a:r>
              <a:rPr lang="en-GB" sz="2400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He was running</a:t>
            </a:r>
            <a:endParaRPr lang="en-GB" sz="2400" dirty="0">
              <a:solidFill>
                <a:srgbClr val="FF0000"/>
              </a:solidFill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3628427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0166"/>
            <a:ext cx="10515600" cy="57267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Task- Character Description</a:t>
            </a:r>
          </a:p>
          <a:p>
            <a:pPr marL="0" indent="0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Draw an outline of a person. </a:t>
            </a:r>
          </a:p>
          <a:p>
            <a:pPr marL="0" indent="0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Inside the outline of the main character, Stanley, write words that describe him as a person. That includes things about his personality, feelings and emotions. </a:t>
            </a:r>
          </a:p>
          <a:p>
            <a:pPr marL="0" indent="0">
              <a:buNone/>
            </a:pPr>
            <a:endParaRPr lang="en-GB" sz="2400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Around the outside of the outline, write words to describe what he looks like, what he has done and about his place in the world. </a:t>
            </a:r>
          </a:p>
          <a:p>
            <a:pPr marL="0" indent="0">
              <a:buNone/>
            </a:pPr>
            <a:endParaRPr lang="en-GB" sz="2400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When you have finished, send in your work for your teachers to have a look at. </a:t>
            </a:r>
            <a:endParaRPr lang="en-GB" sz="2400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216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581" y="161852"/>
            <a:ext cx="6612296" cy="669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50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040" y="0"/>
            <a:ext cx="4782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330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691" y="0"/>
            <a:ext cx="5243678" cy="696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079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092" y="1"/>
            <a:ext cx="4670913" cy="675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394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370" y="112542"/>
            <a:ext cx="5535344" cy="674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867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281" y="1"/>
            <a:ext cx="5211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53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775</Words>
  <Application>Microsoft Office PowerPoint</Application>
  <PresentationFormat>Widescreen</PresentationFormat>
  <Paragraphs>68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Calibri</vt:lpstr>
      <vt:lpstr>Calibri Light</vt:lpstr>
      <vt:lpstr>Comic Sans MS</vt:lpstr>
      <vt:lpstr>Segoe UI</vt:lpstr>
      <vt:lpstr>XCCW Joined 6a</vt:lpstr>
      <vt:lpstr>Office Theme</vt:lpstr>
      <vt:lpstr>Week 2 Reading- Holes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Vocabulary</vt:lpstr>
      <vt:lpstr>Vocabulary Answers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Robyn Britten</dc:creator>
  <cp:lastModifiedBy>Robyn Britten</cp:lastModifiedBy>
  <cp:revision>14</cp:revision>
  <dcterms:created xsi:type="dcterms:W3CDTF">2021-01-07T12:07:10Z</dcterms:created>
  <dcterms:modified xsi:type="dcterms:W3CDTF">2021-01-08T09:40:51Z</dcterms:modified>
</cp:coreProperties>
</file>