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58" r:id="rId6"/>
    <p:sldId id="269" r:id="rId7"/>
    <p:sldId id="260" r:id="rId8"/>
    <p:sldId id="270" r:id="rId9"/>
    <p:sldId id="25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20/01/2021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20/01/2021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20/01/2021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20/01/2021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20/01/2021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20/01/2021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20/01/2021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20/01/2021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20/01/2021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20/01/2021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20/01/2021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20/01/2021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VaR0eESHc54" TargetMode="External"/><Relationship Id="rId2" Type="http://schemas.openxmlformats.org/officeDocument/2006/relationships/hyperlink" Target="https://www.youtube.com/watch?v=VHvu98vi69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latin typeface="XCCW Joined 6a" panose="03050602040000000000" pitchFamily="66" charset="0"/>
              </a:rPr>
              <a:t>Holes</a:t>
            </a:r>
            <a:endParaRPr lang="en-GB" dirty="0">
              <a:latin typeface="XCCW Joined 6a" panose="03050602040000000000" pitchFamily="66" charset="0"/>
            </a:endParaRPr>
          </a:p>
        </p:txBody>
      </p:sp>
      <p:sp>
        <p:nvSpPr>
          <p:cNvPr id="3" name="Subtitle 2"/>
          <p:cNvSpPr>
            <a:spLocks noGrp="1"/>
          </p:cNvSpPr>
          <p:nvPr>
            <p:ph type="subTitle" idx="1"/>
          </p:nvPr>
        </p:nvSpPr>
        <p:spPr/>
        <p:txBody>
          <a:bodyPr>
            <a:normAutofit/>
          </a:bodyPr>
          <a:lstStyle/>
          <a:p>
            <a:r>
              <a:rPr lang="en-GB" dirty="0" smtClean="0">
                <a:latin typeface="XCCW Joined 6a" panose="03050602040000000000" pitchFamily="66" charset="0"/>
              </a:rPr>
              <a:t>Week 4 Day </a:t>
            </a:r>
            <a:r>
              <a:rPr lang="en-GB" dirty="0" smtClean="0">
                <a:latin typeface="XCCW Joined 6a" panose="03050602040000000000" pitchFamily="66" charset="0"/>
              </a:rPr>
              <a:t>5</a:t>
            </a:r>
            <a:endParaRPr lang="en-GB" dirty="0" smtClean="0">
              <a:latin typeface="XCCW Joined 6a" panose="03050602040000000000" pitchFamily="66" charset="0"/>
            </a:endParaRPr>
          </a:p>
          <a:p>
            <a:r>
              <a:rPr lang="en-GB" dirty="0" smtClean="0">
                <a:latin typeface="XCCW Joined 6a" panose="03050602040000000000" pitchFamily="66" charset="0"/>
              </a:rPr>
              <a:t>Chapter </a:t>
            </a:r>
            <a:r>
              <a:rPr lang="en-GB" dirty="0" smtClean="0">
                <a:latin typeface="XCCW Joined 6a" panose="03050602040000000000" pitchFamily="66" charset="0"/>
              </a:rPr>
              <a:t>13, 14, and 15</a:t>
            </a:r>
          </a:p>
        </p:txBody>
      </p:sp>
    </p:spTree>
    <p:extLst>
      <p:ext uri="{BB962C8B-B14F-4D97-AF65-F5344CB8AC3E}">
        <p14:creationId xmlns:p14="http://schemas.microsoft.com/office/powerpoint/2010/main" val="2165935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83" y="2572747"/>
            <a:ext cx="10515600" cy="1325563"/>
          </a:xfrm>
        </p:spPr>
        <p:txBody>
          <a:bodyPr>
            <a:noAutofit/>
          </a:bodyPr>
          <a:lstStyle/>
          <a:p>
            <a:r>
              <a:rPr lang="en-GB" sz="2800" dirty="0" smtClean="0">
                <a:latin typeface="XCCW Joined 6a" panose="03050602040000000000" pitchFamily="66" charset="0"/>
              </a:rPr>
              <a:t>You may need to check back over the slides for the last few chapters we have looked at this week.</a:t>
            </a:r>
            <a:br>
              <a:rPr lang="en-GB" sz="2800" dirty="0" smtClean="0">
                <a:latin typeface="XCCW Joined 6a" panose="03050602040000000000" pitchFamily="66" charset="0"/>
              </a:rPr>
            </a:br>
            <a:r>
              <a:rPr lang="en-GB" sz="2800" dirty="0">
                <a:latin typeface="XCCW Joined 6a" panose="03050602040000000000" pitchFamily="66" charset="0"/>
              </a:rPr>
              <a:t/>
            </a:r>
            <a:br>
              <a:rPr lang="en-GB" sz="2800" dirty="0">
                <a:latin typeface="XCCW Joined 6a" panose="03050602040000000000" pitchFamily="66" charset="0"/>
              </a:rPr>
            </a:br>
            <a:r>
              <a:rPr lang="en-GB" sz="2800" dirty="0">
                <a:latin typeface="XCCW Joined 6a" panose="03050602040000000000" pitchFamily="66" charset="0"/>
              </a:rPr>
              <a:t>Chapter 12/13- </a:t>
            </a:r>
            <a:r>
              <a:rPr lang="en-GB" sz="2800" dirty="0">
                <a:latin typeface="XCCW Joined 6a" panose="03050602040000000000" pitchFamily="66" charset="0"/>
                <a:hlinkClick r:id="rId2"/>
              </a:rPr>
              <a:t>https://</a:t>
            </a:r>
            <a:r>
              <a:rPr lang="en-GB" sz="2800" dirty="0" smtClean="0">
                <a:latin typeface="XCCW Joined 6a" panose="03050602040000000000" pitchFamily="66" charset="0"/>
                <a:hlinkClick r:id="rId2"/>
              </a:rPr>
              <a:t>www.youtube.com/watch?v=VHvu98vi694</a:t>
            </a:r>
            <a:r>
              <a:rPr lang="en-GB" sz="2800" dirty="0" smtClean="0">
                <a:latin typeface="XCCW Joined 6a" panose="03050602040000000000" pitchFamily="66" charset="0"/>
              </a:rPr>
              <a:t/>
            </a:r>
            <a:br>
              <a:rPr lang="en-GB" sz="2800" dirty="0" smtClean="0">
                <a:latin typeface="XCCW Joined 6a" panose="03050602040000000000" pitchFamily="66" charset="0"/>
              </a:rPr>
            </a:br>
            <a:r>
              <a:rPr lang="en-GB" sz="2800" dirty="0" smtClean="0">
                <a:latin typeface="XCCW Joined 6a" panose="03050602040000000000" pitchFamily="66" charset="0"/>
              </a:rPr>
              <a:t> </a:t>
            </a:r>
            <a:br>
              <a:rPr lang="en-GB" sz="2800" dirty="0" smtClean="0">
                <a:latin typeface="XCCW Joined 6a" panose="03050602040000000000" pitchFamily="66" charset="0"/>
              </a:rPr>
            </a:br>
            <a:r>
              <a:rPr lang="en-GB" sz="2800" dirty="0">
                <a:latin typeface="XCCW Joined 6a" panose="03050602040000000000" pitchFamily="66" charset="0"/>
              </a:rPr>
              <a:t/>
            </a:r>
            <a:br>
              <a:rPr lang="en-GB" sz="2800" dirty="0">
                <a:latin typeface="XCCW Joined 6a" panose="03050602040000000000" pitchFamily="66" charset="0"/>
              </a:rPr>
            </a:br>
            <a:r>
              <a:rPr lang="en-GB" sz="2800" dirty="0">
                <a:latin typeface="XCCW Joined 6a" panose="03050602040000000000" pitchFamily="66" charset="0"/>
              </a:rPr>
              <a:t>Chapter 14/15- </a:t>
            </a:r>
            <a:r>
              <a:rPr lang="en-GB" sz="2800" dirty="0">
                <a:latin typeface="XCCW Joined 6a" panose="03050602040000000000" pitchFamily="66" charset="0"/>
                <a:hlinkClick r:id="rId3"/>
              </a:rPr>
              <a:t>https://</a:t>
            </a:r>
            <a:r>
              <a:rPr lang="en-GB" sz="2800" dirty="0" smtClean="0">
                <a:latin typeface="XCCW Joined 6a" panose="03050602040000000000" pitchFamily="66" charset="0"/>
                <a:hlinkClick r:id="rId3"/>
              </a:rPr>
              <a:t>www.youtube.com/watch?v=VaR0eESHc54</a:t>
            </a:r>
            <a:r>
              <a:rPr lang="en-GB" sz="2800" dirty="0" smtClean="0">
                <a:latin typeface="XCCW Joined 6a" panose="03050602040000000000" pitchFamily="66" charset="0"/>
              </a:rPr>
              <a:t/>
            </a:r>
            <a:br>
              <a:rPr lang="en-GB" sz="2800" dirty="0" smtClean="0">
                <a:latin typeface="XCCW Joined 6a" panose="03050602040000000000" pitchFamily="66" charset="0"/>
              </a:rPr>
            </a:br>
            <a:r>
              <a:rPr lang="en-GB" sz="2800" dirty="0" smtClean="0">
                <a:latin typeface="XCCW Joined 6a" panose="03050602040000000000" pitchFamily="66" charset="0"/>
              </a:rPr>
              <a:t> </a:t>
            </a:r>
            <a:endParaRPr lang="en-GB" sz="2800" dirty="0">
              <a:latin typeface="XCCW Joined 6a" panose="03050602040000000000" pitchFamily="66" charset="0"/>
            </a:endParaRPr>
          </a:p>
        </p:txBody>
      </p:sp>
    </p:spTree>
    <p:extLst>
      <p:ext uri="{BB962C8B-B14F-4D97-AF65-F5344CB8AC3E}">
        <p14:creationId xmlns:p14="http://schemas.microsoft.com/office/powerpoint/2010/main" val="2733501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Vocabulary</a:t>
            </a:r>
            <a:endParaRPr lang="en-GB" dirty="0"/>
          </a:p>
        </p:txBody>
      </p:sp>
      <p:sp>
        <p:nvSpPr>
          <p:cNvPr id="3" name="Content Placeholder 2"/>
          <p:cNvSpPr>
            <a:spLocks noGrp="1"/>
          </p:cNvSpPr>
          <p:nvPr>
            <p:ph idx="1"/>
          </p:nvPr>
        </p:nvSpPr>
        <p:spPr/>
        <p:txBody>
          <a:bodyPr/>
          <a:lstStyle/>
          <a:p>
            <a:pPr marL="0" indent="0">
              <a:buNone/>
            </a:pPr>
            <a:r>
              <a:rPr lang="en-GB" dirty="0"/>
              <a:t>What does glisten mean? </a:t>
            </a:r>
            <a:endParaRPr lang="en-GB" dirty="0" smtClean="0"/>
          </a:p>
          <a:p>
            <a:pPr marL="0" indent="0">
              <a:buNone/>
            </a:pPr>
            <a:endParaRPr lang="en-GB" dirty="0"/>
          </a:p>
          <a:p>
            <a:pPr marL="0" indent="0">
              <a:buNone/>
            </a:pPr>
            <a:r>
              <a:rPr lang="en-GB" dirty="0" smtClean="0"/>
              <a:t>What </a:t>
            </a:r>
            <a:r>
              <a:rPr lang="en-GB" dirty="0"/>
              <a:t>does engraved mean?</a:t>
            </a:r>
          </a:p>
        </p:txBody>
      </p:sp>
    </p:spTree>
    <p:extLst>
      <p:ext uri="{BB962C8B-B14F-4D97-AF65-F5344CB8AC3E}">
        <p14:creationId xmlns:p14="http://schemas.microsoft.com/office/powerpoint/2010/main" val="39612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Vocabulary</a:t>
            </a:r>
            <a:endParaRPr lang="en-GB" dirty="0"/>
          </a:p>
        </p:txBody>
      </p:sp>
      <p:sp>
        <p:nvSpPr>
          <p:cNvPr id="3" name="Content Placeholder 2"/>
          <p:cNvSpPr>
            <a:spLocks noGrp="1"/>
          </p:cNvSpPr>
          <p:nvPr>
            <p:ph idx="1"/>
          </p:nvPr>
        </p:nvSpPr>
        <p:spPr/>
        <p:txBody>
          <a:bodyPr/>
          <a:lstStyle/>
          <a:p>
            <a:pPr marL="0" indent="0">
              <a:buNone/>
            </a:pPr>
            <a:r>
              <a:rPr lang="en-GB" dirty="0"/>
              <a:t>What does glisten mean</a:t>
            </a:r>
            <a:r>
              <a:rPr lang="en-GB" dirty="0" smtClean="0"/>
              <a:t>?</a:t>
            </a:r>
          </a:p>
          <a:p>
            <a:pPr marL="0" indent="0">
              <a:buNone/>
            </a:pPr>
            <a:r>
              <a:rPr lang="en-GB" dirty="0" smtClean="0">
                <a:solidFill>
                  <a:srgbClr val="FF0000"/>
                </a:solidFill>
              </a:rPr>
              <a:t>to </a:t>
            </a:r>
            <a:r>
              <a:rPr lang="en-GB" dirty="0">
                <a:solidFill>
                  <a:srgbClr val="FF0000"/>
                </a:solidFill>
              </a:rPr>
              <a:t>give off a sparkling or lustrous reflection of or as if </a:t>
            </a:r>
            <a:r>
              <a:rPr lang="en-GB" dirty="0" smtClean="0">
                <a:solidFill>
                  <a:srgbClr val="FF0000"/>
                </a:solidFill>
              </a:rPr>
              <a:t>of a polished </a:t>
            </a:r>
            <a:r>
              <a:rPr lang="en-GB" dirty="0">
                <a:solidFill>
                  <a:srgbClr val="FF0000"/>
                </a:solidFill>
              </a:rPr>
              <a:t>surface</a:t>
            </a:r>
            <a:r>
              <a:rPr lang="en-GB" dirty="0" smtClean="0">
                <a:solidFill>
                  <a:srgbClr val="FF0000"/>
                </a:solidFill>
              </a:rPr>
              <a:t> </a:t>
            </a:r>
          </a:p>
          <a:p>
            <a:pPr marL="0" indent="0">
              <a:buNone/>
            </a:pPr>
            <a:endParaRPr lang="en-GB" dirty="0"/>
          </a:p>
          <a:p>
            <a:pPr marL="0" indent="0">
              <a:buNone/>
            </a:pPr>
            <a:r>
              <a:rPr lang="en-GB" dirty="0" smtClean="0"/>
              <a:t>What </a:t>
            </a:r>
            <a:r>
              <a:rPr lang="en-GB" dirty="0"/>
              <a:t>does engraved mean</a:t>
            </a:r>
            <a:r>
              <a:rPr lang="en-GB" dirty="0" smtClean="0"/>
              <a:t>?</a:t>
            </a:r>
          </a:p>
          <a:p>
            <a:pPr marL="0" indent="0">
              <a:buNone/>
            </a:pPr>
            <a:r>
              <a:rPr lang="en-GB" dirty="0">
                <a:solidFill>
                  <a:srgbClr val="FF0000"/>
                </a:solidFill>
              </a:rPr>
              <a:t>cut or carve (a text or design) on the surface of a hard </a:t>
            </a:r>
            <a:r>
              <a:rPr lang="en-GB" dirty="0" smtClean="0">
                <a:solidFill>
                  <a:srgbClr val="FF0000"/>
                </a:solidFill>
              </a:rPr>
              <a:t>object</a:t>
            </a:r>
            <a:endParaRPr lang="en-GB" dirty="0">
              <a:solidFill>
                <a:srgbClr val="FF0000"/>
              </a:solidFill>
            </a:endParaRPr>
          </a:p>
        </p:txBody>
      </p:sp>
    </p:spTree>
    <p:extLst>
      <p:ext uri="{BB962C8B-B14F-4D97-AF65-F5344CB8AC3E}">
        <p14:creationId xmlns:p14="http://schemas.microsoft.com/office/powerpoint/2010/main" val="209021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lstStyle/>
          <a:p>
            <a:pPr marL="0" indent="0">
              <a:buNone/>
            </a:pPr>
            <a:r>
              <a:rPr lang="en-GB" dirty="0" smtClean="0">
                <a:latin typeface="Comic Sans MS" panose="030F0702030302020204" pitchFamily="66" charset="0"/>
              </a:rPr>
              <a:t>Infer</a:t>
            </a:r>
          </a:p>
          <a:p>
            <a:pPr marL="0" indent="0">
              <a:buNone/>
            </a:pPr>
            <a:r>
              <a:rPr lang="en-GB" dirty="0">
                <a:latin typeface="Comic Sans MS" panose="030F0702030302020204" pitchFamily="66" charset="0"/>
              </a:rPr>
              <a:t>Why did Stanley lose count of the number of holes he had dug</a:t>
            </a:r>
            <a:r>
              <a:rPr lang="en-GB" dirty="0" smtClean="0">
                <a:latin typeface="Comic Sans MS" panose="030F0702030302020204" pitchFamily="66" charset="0"/>
              </a:rPr>
              <a:t>?</a:t>
            </a: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doesn’t Stanley want to give it to X-Ray? </a:t>
            </a: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is Stanley allowed to move up in the line? </a:t>
            </a: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 you think X-Ray snaps at Stanley? </a:t>
            </a: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does the warden get everyone to start digging around X-Ray’s hole? </a:t>
            </a:r>
            <a:r>
              <a:rPr lang="en-GB" dirty="0" smtClean="0">
                <a:latin typeface="Comic Sans MS" panose="030F0702030302020204" pitchFamily="66" charset="0"/>
              </a:rPr>
              <a:t>Why </a:t>
            </a:r>
            <a:r>
              <a:rPr lang="en-GB" dirty="0">
                <a:latin typeface="Comic Sans MS" panose="030F0702030302020204" pitchFamily="66" charset="0"/>
              </a:rPr>
              <a:t>might this be </a:t>
            </a:r>
            <a:r>
              <a:rPr lang="en-GB" dirty="0" smtClean="0">
                <a:latin typeface="Comic Sans MS" panose="030F0702030302020204" pitchFamily="66" charset="0"/>
              </a:rPr>
              <a:t>a waste of time? </a:t>
            </a:r>
          </a:p>
        </p:txBody>
      </p:sp>
    </p:spTree>
    <p:extLst>
      <p:ext uri="{BB962C8B-B14F-4D97-AF65-F5344CB8AC3E}">
        <p14:creationId xmlns:p14="http://schemas.microsoft.com/office/powerpoint/2010/main" val="2894897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fontScale="92500" lnSpcReduction="20000"/>
          </a:bodyPr>
          <a:lstStyle/>
          <a:p>
            <a:pPr marL="0" indent="0">
              <a:buNone/>
            </a:pPr>
            <a:r>
              <a:rPr lang="en-GB" dirty="0" smtClean="0">
                <a:latin typeface="Comic Sans MS" panose="030F0702030302020204" pitchFamily="66" charset="0"/>
              </a:rPr>
              <a:t>Infer</a:t>
            </a:r>
          </a:p>
          <a:p>
            <a:pPr marL="0" indent="0">
              <a:buNone/>
            </a:pPr>
            <a:r>
              <a:rPr lang="en-GB" dirty="0">
                <a:latin typeface="Comic Sans MS" panose="030F0702030302020204" pitchFamily="66" charset="0"/>
              </a:rPr>
              <a:t>Why did Stanley lose count of the number of holes he had dug</a:t>
            </a:r>
            <a:r>
              <a:rPr lang="en-GB" dirty="0" smtClean="0">
                <a:latin typeface="Comic Sans MS" panose="030F0702030302020204" pitchFamily="66" charset="0"/>
              </a:rPr>
              <a:t>? </a:t>
            </a:r>
            <a:r>
              <a:rPr lang="en-GB" dirty="0" smtClean="0">
                <a:solidFill>
                  <a:srgbClr val="FF0000"/>
                </a:solidFill>
                <a:latin typeface="Comic Sans MS" panose="030F0702030302020204" pitchFamily="66" charset="0"/>
              </a:rPr>
              <a:t>Because he had dug so many that they had all rolled into one</a:t>
            </a: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doesn’t Stanley want to give it to X-Ray? </a:t>
            </a:r>
            <a:r>
              <a:rPr lang="en-GB" dirty="0" smtClean="0">
                <a:solidFill>
                  <a:srgbClr val="FF0000"/>
                </a:solidFill>
                <a:latin typeface="Comic Sans MS" panose="030F0702030302020204" pitchFamily="66" charset="0"/>
              </a:rPr>
              <a:t>Because he wants the day off</a:t>
            </a: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is Stanley allowed to move up in the line? </a:t>
            </a:r>
            <a:r>
              <a:rPr lang="en-GB" dirty="0" smtClean="0">
                <a:solidFill>
                  <a:srgbClr val="FF0000"/>
                </a:solidFill>
                <a:latin typeface="Comic Sans MS" panose="030F0702030302020204" pitchFamily="66" charset="0"/>
              </a:rPr>
              <a:t>Because he gave the tube to X-Ray and as a thank you X-Ray moved him up. It may also have been to show others that they get good treatment if they do what X-Ray says.</a:t>
            </a: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 you think X-Ray snaps at Stanley? </a:t>
            </a:r>
            <a:r>
              <a:rPr lang="en-GB" dirty="0" smtClean="0">
                <a:solidFill>
                  <a:srgbClr val="FF0000"/>
                </a:solidFill>
                <a:latin typeface="Comic Sans MS" panose="030F0702030302020204" pitchFamily="66" charset="0"/>
              </a:rPr>
              <a:t>Because he is worried the cameras and the microphones are listening and he doesn’t wan to be found out. </a:t>
            </a:r>
          </a:p>
          <a:p>
            <a:pPr marL="0" indent="0">
              <a:buNone/>
            </a:pPr>
            <a:r>
              <a:rPr lang="en-GB" dirty="0" smtClean="0">
                <a:latin typeface="Comic Sans MS" panose="030F0702030302020204" pitchFamily="66" charset="0"/>
              </a:rPr>
              <a:t>Why </a:t>
            </a:r>
            <a:r>
              <a:rPr lang="en-GB" dirty="0">
                <a:latin typeface="Comic Sans MS" panose="030F0702030302020204" pitchFamily="66" charset="0"/>
              </a:rPr>
              <a:t>does the warden get everyone to start digging around X-Ray’s hole? </a:t>
            </a:r>
            <a:r>
              <a:rPr lang="en-GB" dirty="0" smtClean="0">
                <a:latin typeface="Comic Sans MS" panose="030F0702030302020204" pitchFamily="66" charset="0"/>
              </a:rPr>
              <a:t>Why </a:t>
            </a:r>
            <a:r>
              <a:rPr lang="en-GB" dirty="0">
                <a:latin typeface="Comic Sans MS" panose="030F0702030302020204" pitchFamily="66" charset="0"/>
              </a:rPr>
              <a:t>might this be </a:t>
            </a:r>
            <a:r>
              <a:rPr lang="en-GB" dirty="0" smtClean="0">
                <a:latin typeface="Comic Sans MS" panose="030F0702030302020204" pitchFamily="66" charset="0"/>
              </a:rPr>
              <a:t>a waste of time? </a:t>
            </a:r>
            <a:r>
              <a:rPr lang="en-GB" dirty="0" smtClean="0">
                <a:solidFill>
                  <a:srgbClr val="FF0000"/>
                </a:solidFill>
                <a:latin typeface="Comic Sans MS" panose="030F0702030302020204" pitchFamily="66" charset="0"/>
              </a:rPr>
              <a:t>She thinks there might be other stuff to find around the hole. It is a waste of time because the gold tube wasn’t found in X-Rays hole so they were looking in the wrong place.</a:t>
            </a:r>
          </a:p>
        </p:txBody>
      </p:sp>
    </p:spTree>
    <p:extLst>
      <p:ext uri="{BB962C8B-B14F-4D97-AF65-F5344CB8AC3E}">
        <p14:creationId xmlns:p14="http://schemas.microsoft.com/office/powerpoint/2010/main" val="3474958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lstStyle/>
          <a:p>
            <a:pPr marL="0" indent="0">
              <a:buNone/>
            </a:pPr>
            <a:r>
              <a:rPr lang="en-GB" dirty="0" smtClean="0">
                <a:latin typeface="Comic Sans MS" panose="030F0702030302020204" pitchFamily="66" charset="0"/>
              </a:rPr>
              <a:t>Explain</a:t>
            </a:r>
          </a:p>
          <a:p>
            <a:pPr marL="0" indent="0">
              <a:buNone/>
            </a:pP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Explain </a:t>
            </a:r>
            <a:r>
              <a:rPr lang="en-GB" dirty="0">
                <a:latin typeface="Comic Sans MS" panose="030F0702030302020204" pitchFamily="66" charset="0"/>
              </a:rPr>
              <a:t>how you know that all the boys respect X-Ray. </a:t>
            </a:r>
            <a:endParaRPr lang="en-GB" dirty="0" smtClean="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smtClean="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smtClean="0">
                <a:latin typeface="Comic Sans MS" panose="030F0702030302020204" pitchFamily="66" charset="0"/>
              </a:rPr>
              <a:t>How </a:t>
            </a:r>
            <a:r>
              <a:rPr lang="en-GB" dirty="0">
                <a:latin typeface="Comic Sans MS" panose="030F0702030302020204" pitchFamily="66" charset="0"/>
              </a:rPr>
              <a:t>did you feel when you found out the warden was a woman?</a:t>
            </a:r>
            <a:endParaRPr lang="en-GB"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4119995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marL="0" indent="0">
              <a:buNone/>
            </a:pPr>
            <a:r>
              <a:rPr lang="en-GB" dirty="0" smtClean="0">
                <a:latin typeface="Comic Sans MS" panose="030F0702030302020204" pitchFamily="66" charset="0"/>
              </a:rPr>
              <a:t>Explain</a:t>
            </a:r>
          </a:p>
          <a:p>
            <a:pPr marL="0" indent="0">
              <a:buNone/>
            </a:pPr>
            <a:endParaRPr lang="en-GB" dirty="0" smtClean="0">
              <a:latin typeface="Comic Sans MS" panose="030F0702030302020204" pitchFamily="66" charset="0"/>
            </a:endParaRPr>
          </a:p>
          <a:p>
            <a:pPr marL="0" indent="0">
              <a:buNone/>
            </a:pPr>
            <a:r>
              <a:rPr lang="en-GB" dirty="0" smtClean="0">
                <a:latin typeface="Comic Sans MS" panose="030F0702030302020204" pitchFamily="66" charset="0"/>
              </a:rPr>
              <a:t>Explain </a:t>
            </a:r>
            <a:r>
              <a:rPr lang="en-GB" dirty="0">
                <a:latin typeface="Comic Sans MS" panose="030F0702030302020204" pitchFamily="66" charset="0"/>
              </a:rPr>
              <a:t>how you know that all the boys respect X-Ray</a:t>
            </a:r>
            <a:r>
              <a:rPr lang="en-GB" dirty="0" smtClean="0">
                <a:latin typeface="Comic Sans MS" panose="030F0702030302020204" pitchFamily="66" charset="0"/>
              </a:rPr>
              <a:t>.</a:t>
            </a:r>
          </a:p>
          <a:p>
            <a:pPr marL="0" indent="0">
              <a:buNone/>
            </a:pPr>
            <a:r>
              <a:rPr lang="en-GB" sz="2000" dirty="0" smtClean="0">
                <a:solidFill>
                  <a:srgbClr val="FF0000"/>
                </a:solidFill>
                <a:latin typeface="Comic Sans MS" panose="030F0702030302020204" pitchFamily="66" charset="0"/>
              </a:rPr>
              <a:t>-when they saw Stanley had something they took it straight to X-Ray</a:t>
            </a:r>
          </a:p>
          <a:p>
            <a:pPr marL="0" indent="0">
              <a:buNone/>
            </a:pPr>
            <a:r>
              <a:rPr lang="en-GB" sz="2000" dirty="0" smtClean="0">
                <a:solidFill>
                  <a:srgbClr val="FF0000"/>
                </a:solidFill>
                <a:latin typeface="Comic Sans MS" panose="030F0702030302020204" pitchFamily="66" charset="0"/>
              </a:rPr>
              <a:t>-they didn’t say anything when X-Ray said that Stanley could move one up in line. </a:t>
            </a:r>
          </a:p>
          <a:p>
            <a:pPr marL="0" indent="0">
              <a:buNone/>
            </a:pPr>
            <a:r>
              <a:rPr lang="en-GB" sz="2000" dirty="0" smtClean="0">
                <a:solidFill>
                  <a:srgbClr val="FF0000"/>
                </a:solidFill>
                <a:latin typeface="Comic Sans MS" panose="030F0702030302020204" pitchFamily="66" charset="0"/>
              </a:rPr>
              <a:t>-Stanley was bothered that he had snapped at him.</a:t>
            </a:r>
            <a:r>
              <a:rPr lang="en-GB" sz="2000" dirty="0" smtClean="0">
                <a:latin typeface="Comic Sans MS" panose="030F0702030302020204" pitchFamily="66" charset="0"/>
              </a:rPr>
              <a:t> </a:t>
            </a:r>
          </a:p>
          <a:p>
            <a:pPr marL="0" indent="0">
              <a:buNone/>
            </a:pPr>
            <a:endParaRPr lang="en-GB" sz="2000" dirty="0" smtClean="0">
              <a:solidFill>
                <a:srgbClr val="FF0000"/>
              </a:solidFill>
              <a:latin typeface="Comic Sans MS" panose="030F0702030302020204" pitchFamily="66" charset="0"/>
            </a:endParaRPr>
          </a:p>
          <a:p>
            <a:pPr marL="0" indent="0">
              <a:buNone/>
            </a:pPr>
            <a:r>
              <a:rPr lang="en-GB" dirty="0" smtClean="0">
                <a:latin typeface="Comic Sans MS" panose="030F0702030302020204" pitchFamily="66" charset="0"/>
              </a:rPr>
              <a:t>How </a:t>
            </a:r>
            <a:r>
              <a:rPr lang="en-GB" dirty="0">
                <a:latin typeface="Comic Sans MS" panose="030F0702030302020204" pitchFamily="66" charset="0"/>
              </a:rPr>
              <a:t>did you feel when you found out the warden was a woman?</a:t>
            </a:r>
            <a:endParaRPr lang="en-GB"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5815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5895609"/>
          </a:xfrm>
        </p:spPr>
        <p:txBody>
          <a:bodyPr>
            <a:normAutofit/>
          </a:bodyPr>
          <a:lstStyle/>
          <a:p>
            <a:pPr marL="0" indent="0">
              <a:buNone/>
            </a:pPr>
            <a:r>
              <a:rPr lang="en-GB" dirty="0" smtClean="0">
                <a:latin typeface="Comic Sans MS" panose="030F0702030302020204" pitchFamily="66" charset="0"/>
              </a:rPr>
              <a:t>Writing Opportunity</a:t>
            </a:r>
          </a:p>
          <a:p>
            <a:pPr marL="0" indent="0">
              <a:buNone/>
            </a:pPr>
            <a:endParaRPr lang="en-GB" dirty="0">
              <a:latin typeface="Comic Sans MS" panose="030F0702030302020204" pitchFamily="66" charset="0"/>
            </a:endParaRPr>
          </a:p>
          <a:p>
            <a:pPr marL="0" indent="0">
              <a:buNone/>
            </a:pPr>
            <a:endParaRPr lang="en-GB" dirty="0" smtClean="0">
              <a:latin typeface="Comic Sans MS" panose="030F0702030302020204" pitchFamily="66" charset="0"/>
            </a:endParaRPr>
          </a:p>
          <a:p>
            <a:pPr marL="0" indent="0">
              <a:buNone/>
            </a:pPr>
            <a:r>
              <a:rPr lang="en-GB" dirty="0">
                <a:latin typeface="Comic Sans MS" panose="030F0702030302020204" pitchFamily="66" charset="0"/>
              </a:rPr>
              <a:t>Write a diary entry from the perspective of X-Ray, detailing this day. Think about how he would have felt about having the day off, and how he tricked the warden into thinking he found the tube. Use everything you know about his character.</a:t>
            </a:r>
            <a:endParaRPr lang="en-GB"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18620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495</Words>
  <Application>Microsoft Office PowerPoint</Application>
  <PresentationFormat>Widescreen</PresentationFormat>
  <Paragraphs>45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Comic Sans MS</vt:lpstr>
      <vt:lpstr>XCCW Joined 6a</vt:lpstr>
      <vt:lpstr>Office Theme</vt:lpstr>
      <vt:lpstr>Holes</vt:lpstr>
      <vt:lpstr>You may need to check back over the slides for the last few chapters we have looked at this week.  Chapter 12/13- https://www.youtube.com/watch?v=VHvu98vi694    Chapter 14/15- https://www.youtube.com/watch?v=VaR0eESHc54  </vt:lpstr>
      <vt:lpstr>Vocabulary</vt:lpstr>
      <vt:lpstr>Vocabulary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Robyn Britten</dc:creator>
  <cp:lastModifiedBy>Robyn Britten</cp:lastModifiedBy>
  <cp:revision>10</cp:revision>
  <dcterms:created xsi:type="dcterms:W3CDTF">2021-01-19T14:15:53Z</dcterms:created>
  <dcterms:modified xsi:type="dcterms:W3CDTF">2021-01-20T17:17:22Z</dcterms:modified>
</cp:coreProperties>
</file>