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theme/theme5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6.xml" ContentType="application/vnd.openxmlformats-officedocument.theme+xml"/>
  <Override PartName="/ppt/slideLayouts/slideLayout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9" r:id="rId4"/>
    <p:sldMasterId id="2147483671" r:id="rId5"/>
    <p:sldMasterId id="2147483673" r:id="rId6"/>
    <p:sldMasterId id="2147483675" r:id="rId7"/>
    <p:sldMasterId id="2147483677" r:id="rId8"/>
    <p:sldMasterId id="2147483679" r:id="rId9"/>
    <p:sldMasterId id="2147483682" r:id="rId10"/>
  </p:sldMasterIdLst>
  <p:notesMasterIdLst>
    <p:notesMasterId r:id="rId26"/>
  </p:notesMasterIdLst>
  <p:sldIdLst>
    <p:sldId id="296" r:id="rId11"/>
    <p:sldId id="297" r:id="rId12"/>
    <p:sldId id="318" r:id="rId13"/>
    <p:sldId id="307" r:id="rId14"/>
    <p:sldId id="299" r:id="rId15"/>
    <p:sldId id="300" r:id="rId16"/>
    <p:sldId id="315" r:id="rId17"/>
    <p:sldId id="301" r:id="rId18"/>
    <p:sldId id="306" r:id="rId19"/>
    <p:sldId id="317" r:id="rId20"/>
    <p:sldId id="316" r:id="rId21"/>
    <p:sldId id="312" r:id="rId22"/>
    <p:sldId id="313" r:id="rId23"/>
    <p:sldId id="314" r:id="rId24"/>
    <p:sldId id="311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 Shutkever" initials="SS" lastIdx="1" clrIdx="0">
    <p:extLst>
      <p:ext uri="{19B8F6BF-5375-455C-9EA6-DF929625EA0E}">
        <p15:presenceInfo xmlns:p15="http://schemas.microsoft.com/office/powerpoint/2012/main" userId="Sam Shutkev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B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6" autoAdjust="0"/>
    <p:restoredTop sz="96327"/>
  </p:normalViewPr>
  <p:slideViewPr>
    <p:cSldViewPr snapToGrid="0" snapToObjects="1">
      <p:cViewPr varScale="1">
        <p:scale>
          <a:sx n="69" d="100"/>
          <a:sy n="69" d="100"/>
        </p:scale>
        <p:origin x="144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presProps" Target="pres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13C9ABF9-87D8-4B00-8D76-12C6C846C716}"/>
    <pc:docChg chg="custSel modSld">
      <pc:chgData name="James Clegg" userId="c6df1435-7a36-4b38-be4d-16e68e91152f" providerId="ADAL" clId="{13C9ABF9-87D8-4B00-8D76-12C6C846C716}" dt="2020-11-02T11:47:34.734" v="12"/>
      <pc:docMkLst>
        <pc:docMk/>
      </pc:docMkLst>
      <pc:sldChg chg="modTransition">
        <pc:chgData name="James Clegg" userId="c6df1435-7a36-4b38-be4d-16e68e91152f" providerId="ADAL" clId="{13C9ABF9-87D8-4B00-8D76-12C6C846C716}" dt="2020-11-02T11:47:34.734" v="12"/>
        <pc:sldMkLst>
          <pc:docMk/>
          <pc:sldMk cId="3463639803" sldId="296"/>
        </pc:sldMkLst>
      </pc:sldChg>
      <pc:sldChg chg="modTransition">
        <pc:chgData name="James Clegg" userId="c6df1435-7a36-4b38-be4d-16e68e91152f" providerId="ADAL" clId="{13C9ABF9-87D8-4B00-8D76-12C6C846C716}" dt="2020-11-02T11:47:34.734" v="12"/>
        <pc:sldMkLst>
          <pc:docMk/>
          <pc:sldMk cId="861935487" sldId="297"/>
        </pc:sldMkLst>
      </pc:sldChg>
      <pc:sldChg chg="modTransition">
        <pc:chgData name="James Clegg" userId="c6df1435-7a36-4b38-be4d-16e68e91152f" providerId="ADAL" clId="{13C9ABF9-87D8-4B00-8D76-12C6C846C716}" dt="2020-11-02T11:47:34.734" v="12"/>
        <pc:sldMkLst>
          <pc:docMk/>
          <pc:sldMk cId="895466786" sldId="299"/>
        </pc:sldMkLst>
      </pc:sldChg>
      <pc:sldChg chg="delSp modTransition delAnim">
        <pc:chgData name="James Clegg" userId="c6df1435-7a36-4b38-be4d-16e68e91152f" providerId="ADAL" clId="{13C9ABF9-87D8-4B00-8D76-12C6C846C716}" dt="2020-11-02T11:47:34.734" v="12"/>
        <pc:sldMkLst>
          <pc:docMk/>
          <pc:sldMk cId="3939627984" sldId="300"/>
        </pc:sldMkLst>
        <pc:picChg chg="del">
          <ac:chgData name="James Clegg" userId="c6df1435-7a36-4b38-be4d-16e68e91152f" providerId="ADAL" clId="{13C9ABF9-87D8-4B00-8D76-12C6C846C716}" dt="2020-11-02T11:46:52.141" v="2" actId="478"/>
          <ac:picMkLst>
            <pc:docMk/>
            <pc:sldMk cId="3939627984" sldId="300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3C9ABF9-87D8-4B00-8D76-12C6C846C716}" dt="2020-11-02T11:47:34.734" v="12"/>
        <pc:sldMkLst>
          <pc:docMk/>
          <pc:sldMk cId="3782242679" sldId="301"/>
        </pc:sldMkLst>
        <pc:picChg chg="del">
          <ac:chgData name="James Clegg" userId="c6df1435-7a36-4b38-be4d-16e68e91152f" providerId="ADAL" clId="{13C9ABF9-87D8-4B00-8D76-12C6C846C716}" dt="2020-11-02T11:46:57.346" v="4" actId="478"/>
          <ac:picMkLst>
            <pc:docMk/>
            <pc:sldMk cId="3782242679" sldId="301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3C9ABF9-87D8-4B00-8D76-12C6C846C716}" dt="2020-11-02T11:47:34.734" v="12"/>
        <pc:sldMkLst>
          <pc:docMk/>
          <pc:sldMk cId="3414765489" sldId="306"/>
        </pc:sldMkLst>
        <pc:picChg chg="del">
          <ac:chgData name="James Clegg" userId="c6df1435-7a36-4b38-be4d-16e68e91152f" providerId="ADAL" clId="{13C9ABF9-87D8-4B00-8D76-12C6C846C716}" dt="2020-11-02T11:47:00.125" v="5" actId="478"/>
          <ac:picMkLst>
            <pc:docMk/>
            <pc:sldMk cId="3414765489" sldId="306"/>
            <ac:picMk id="48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3C9ABF9-87D8-4B00-8D76-12C6C846C716}" dt="2020-11-02T11:47:34.734" v="12"/>
        <pc:sldMkLst>
          <pc:docMk/>
          <pc:sldMk cId="1102328093" sldId="307"/>
        </pc:sldMkLst>
        <pc:picChg chg="del">
          <ac:chgData name="James Clegg" userId="c6df1435-7a36-4b38-be4d-16e68e91152f" providerId="ADAL" clId="{13C9ABF9-87D8-4B00-8D76-12C6C846C716}" dt="2020-11-02T11:46:50.020" v="1" actId="478"/>
          <ac:picMkLst>
            <pc:docMk/>
            <pc:sldMk cId="1102328093" sldId="307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3C9ABF9-87D8-4B00-8D76-12C6C846C716}" dt="2020-11-02T11:47:34.734" v="12"/>
        <pc:sldMkLst>
          <pc:docMk/>
          <pc:sldMk cId="3192978547" sldId="311"/>
        </pc:sldMkLst>
        <pc:picChg chg="del">
          <ac:chgData name="James Clegg" userId="c6df1435-7a36-4b38-be4d-16e68e91152f" providerId="ADAL" clId="{13C9ABF9-87D8-4B00-8D76-12C6C846C716}" dt="2020-11-02T11:47:23.143" v="11" actId="478"/>
          <ac:picMkLst>
            <pc:docMk/>
            <pc:sldMk cId="3192978547" sldId="311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3C9ABF9-87D8-4B00-8D76-12C6C846C716}" dt="2020-11-02T11:47:34.734" v="12"/>
        <pc:sldMkLst>
          <pc:docMk/>
          <pc:sldMk cId="4189359335" sldId="312"/>
        </pc:sldMkLst>
        <pc:picChg chg="del">
          <ac:chgData name="James Clegg" userId="c6df1435-7a36-4b38-be4d-16e68e91152f" providerId="ADAL" clId="{13C9ABF9-87D8-4B00-8D76-12C6C846C716}" dt="2020-11-02T11:47:09.549" v="8" actId="478"/>
          <ac:picMkLst>
            <pc:docMk/>
            <pc:sldMk cId="4189359335" sldId="312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3C9ABF9-87D8-4B00-8D76-12C6C846C716}" dt="2020-11-02T11:47:34.734" v="12"/>
        <pc:sldMkLst>
          <pc:docMk/>
          <pc:sldMk cId="1316446246" sldId="313"/>
        </pc:sldMkLst>
        <pc:picChg chg="del">
          <ac:chgData name="James Clegg" userId="c6df1435-7a36-4b38-be4d-16e68e91152f" providerId="ADAL" clId="{13C9ABF9-87D8-4B00-8D76-12C6C846C716}" dt="2020-11-02T11:47:12.118" v="9" actId="478"/>
          <ac:picMkLst>
            <pc:docMk/>
            <pc:sldMk cId="1316446246" sldId="313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3C9ABF9-87D8-4B00-8D76-12C6C846C716}" dt="2020-11-02T11:47:34.734" v="12"/>
        <pc:sldMkLst>
          <pc:docMk/>
          <pc:sldMk cId="3006502389" sldId="314"/>
        </pc:sldMkLst>
        <pc:picChg chg="del">
          <ac:chgData name="James Clegg" userId="c6df1435-7a36-4b38-be4d-16e68e91152f" providerId="ADAL" clId="{13C9ABF9-87D8-4B00-8D76-12C6C846C716}" dt="2020-11-02T11:47:14.896" v="10" actId="478"/>
          <ac:picMkLst>
            <pc:docMk/>
            <pc:sldMk cId="3006502389" sldId="314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3C9ABF9-87D8-4B00-8D76-12C6C846C716}" dt="2020-11-02T11:47:34.734" v="12"/>
        <pc:sldMkLst>
          <pc:docMk/>
          <pc:sldMk cId="48449814" sldId="315"/>
        </pc:sldMkLst>
        <pc:picChg chg="del">
          <ac:chgData name="James Clegg" userId="c6df1435-7a36-4b38-be4d-16e68e91152f" providerId="ADAL" clId="{13C9ABF9-87D8-4B00-8D76-12C6C846C716}" dt="2020-11-02T11:46:54.262" v="3" actId="478"/>
          <ac:picMkLst>
            <pc:docMk/>
            <pc:sldMk cId="48449814" sldId="315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3C9ABF9-87D8-4B00-8D76-12C6C846C716}" dt="2020-11-02T11:47:34.734" v="12"/>
        <pc:sldMkLst>
          <pc:docMk/>
          <pc:sldMk cId="1313897459" sldId="316"/>
        </pc:sldMkLst>
        <pc:picChg chg="del">
          <ac:chgData name="James Clegg" userId="c6df1435-7a36-4b38-be4d-16e68e91152f" providerId="ADAL" clId="{13C9ABF9-87D8-4B00-8D76-12C6C846C716}" dt="2020-11-02T11:47:06.121" v="7" actId="478"/>
          <ac:picMkLst>
            <pc:docMk/>
            <pc:sldMk cId="1313897459" sldId="316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3C9ABF9-87D8-4B00-8D76-12C6C846C716}" dt="2020-11-02T11:47:34.734" v="12"/>
        <pc:sldMkLst>
          <pc:docMk/>
          <pc:sldMk cId="3729167515" sldId="317"/>
        </pc:sldMkLst>
        <pc:picChg chg="del">
          <ac:chgData name="James Clegg" userId="c6df1435-7a36-4b38-be4d-16e68e91152f" providerId="ADAL" clId="{13C9ABF9-87D8-4B00-8D76-12C6C846C716}" dt="2020-11-02T11:47:03.099" v="6" actId="478"/>
          <ac:picMkLst>
            <pc:docMk/>
            <pc:sldMk cId="3729167515" sldId="317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3C9ABF9-87D8-4B00-8D76-12C6C846C716}" dt="2020-11-02T11:47:34.734" v="12"/>
        <pc:sldMkLst>
          <pc:docMk/>
          <pc:sldMk cId="1120618053" sldId="318"/>
        </pc:sldMkLst>
        <pc:picChg chg="del">
          <ac:chgData name="James Clegg" userId="c6df1435-7a36-4b38-be4d-16e68e91152f" providerId="ADAL" clId="{13C9ABF9-87D8-4B00-8D76-12C6C846C716}" dt="2020-11-02T11:46:47.011" v="0" actId="478"/>
          <ac:picMkLst>
            <pc:docMk/>
            <pc:sldMk cId="1120618053" sldId="318"/>
            <ac:picMk id="3" creationId="{00000000-0000-0000-0000-000000000000}"/>
          </ac:picMkLst>
        </pc:picChg>
      </pc:sldChg>
    </pc:docChg>
  </pc:docChgLst>
  <pc:docChgLst>
    <pc:chgData name="James Clegg" userId="c6df1435-7a36-4b38-be4d-16e68e91152f" providerId="ADAL" clId="{B108506D-2225-4819-9524-28C5B4B5C9D7}"/>
    <pc:docChg chg="modSld">
      <pc:chgData name="James Clegg" userId="c6df1435-7a36-4b38-be4d-16e68e91152f" providerId="ADAL" clId="{B108506D-2225-4819-9524-28C5B4B5C9D7}" dt="2020-11-02T11:36:29.205" v="20"/>
      <pc:docMkLst>
        <pc:docMk/>
      </pc:docMkLst>
      <pc:sldChg chg="modTransition">
        <pc:chgData name="James Clegg" userId="c6df1435-7a36-4b38-be4d-16e68e91152f" providerId="ADAL" clId="{B108506D-2225-4819-9524-28C5B4B5C9D7}" dt="2020-11-02T11:36:21.014" v="18"/>
        <pc:sldMkLst>
          <pc:docMk/>
          <pc:sldMk cId="3463639803" sldId="296"/>
        </pc:sldMkLst>
      </pc:sldChg>
      <pc:sldChg chg="modTransition">
        <pc:chgData name="James Clegg" userId="c6df1435-7a36-4b38-be4d-16e68e91152f" providerId="ADAL" clId="{B108506D-2225-4819-9524-28C5B4B5C9D7}" dt="2020-11-02T11:36:25.492" v="19"/>
        <pc:sldMkLst>
          <pc:docMk/>
          <pc:sldMk cId="861935487" sldId="297"/>
        </pc:sldMkLst>
      </pc:sldChg>
      <pc:sldChg chg="modTransition">
        <pc:chgData name="James Clegg" userId="c6df1435-7a36-4b38-be4d-16e68e91152f" providerId="ADAL" clId="{B108506D-2225-4819-9524-28C5B4B5C9D7}" dt="2020-11-02T11:36:29.205" v="20"/>
        <pc:sldMkLst>
          <pc:docMk/>
          <pc:sldMk cId="895466786" sldId="299"/>
        </pc:sldMkLst>
      </pc:sldChg>
      <pc:sldChg chg="modSp">
        <pc:chgData name="James Clegg" userId="c6df1435-7a36-4b38-be4d-16e68e91152f" providerId="ADAL" clId="{B108506D-2225-4819-9524-28C5B4B5C9D7}" dt="2020-11-02T11:16:48.075" v="3" actId="403"/>
        <pc:sldMkLst>
          <pc:docMk/>
          <pc:sldMk cId="3939627984" sldId="300"/>
        </pc:sldMkLst>
        <pc:spChg chg="mod">
          <ac:chgData name="James Clegg" userId="c6df1435-7a36-4b38-be4d-16e68e91152f" providerId="ADAL" clId="{B108506D-2225-4819-9524-28C5B4B5C9D7}" dt="2020-11-02T11:16:41.890" v="0" actId="555"/>
          <ac:spMkLst>
            <pc:docMk/>
            <pc:sldMk cId="3939627984" sldId="300"/>
            <ac:spMk id="9" creationId="{00000000-0000-0000-0000-000000000000}"/>
          </ac:spMkLst>
        </pc:spChg>
        <pc:spChg chg="mod">
          <ac:chgData name="James Clegg" userId="c6df1435-7a36-4b38-be4d-16e68e91152f" providerId="ADAL" clId="{B108506D-2225-4819-9524-28C5B4B5C9D7}" dt="2020-11-02T11:16:41.890" v="0" actId="555"/>
          <ac:spMkLst>
            <pc:docMk/>
            <pc:sldMk cId="3939627984" sldId="300"/>
            <ac:spMk id="11" creationId="{00000000-0000-0000-0000-000000000000}"/>
          </ac:spMkLst>
        </pc:spChg>
        <pc:spChg chg="mod">
          <ac:chgData name="James Clegg" userId="c6df1435-7a36-4b38-be4d-16e68e91152f" providerId="ADAL" clId="{B108506D-2225-4819-9524-28C5B4B5C9D7}" dt="2020-11-02T11:16:41.890" v="0" actId="555"/>
          <ac:spMkLst>
            <pc:docMk/>
            <pc:sldMk cId="3939627984" sldId="300"/>
            <ac:spMk id="12" creationId="{00000000-0000-0000-0000-000000000000}"/>
          </ac:spMkLst>
        </pc:spChg>
        <pc:graphicFrameChg chg="modGraphic">
          <ac:chgData name="James Clegg" userId="c6df1435-7a36-4b38-be4d-16e68e91152f" providerId="ADAL" clId="{B108506D-2225-4819-9524-28C5B4B5C9D7}" dt="2020-11-02T11:16:48.075" v="3" actId="403"/>
          <ac:graphicFrameMkLst>
            <pc:docMk/>
            <pc:sldMk cId="3939627984" sldId="300"/>
            <ac:graphicFrameMk id="29" creationId="{00000000-0000-0000-0000-000000000000}"/>
          </ac:graphicFrameMkLst>
        </pc:graphicFrameChg>
      </pc:sldChg>
      <pc:sldChg chg="addSp modSp">
        <pc:chgData name="James Clegg" userId="c6df1435-7a36-4b38-be4d-16e68e91152f" providerId="ADAL" clId="{B108506D-2225-4819-9524-28C5B4B5C9D7}" dt="2020-11-02T11:31:31.552" v="16" actId="1076"/>
        <pc:sldMkLst>
          <pc:docMk/>
          <pc:sldMk cId="48449814" sldId="315"/>
        </pc:sldMkLst>
        <pc:spChg chg="add mod">
          <ac:chgData name="James Clegg" userId="c6df1435-7a36-4b38-be4d-16e68e91152f" providerId="ADAL" clId="{B108506D-2225-4819-9524-28C5B4B5C9D7}" dt="2020-11-02T11:31:30.151" v="15" actId="1076"/>
          <ac:spMkLst>
            <pc:docMk/>
            <pc:sldMk cId="48449814" sldId="315"/>
            <ac:spMk id="13" creationId="{EE80A0F6-E404-4449-B7A0-F36BCB842340}"/>
          </ac:spMkLst>
        </pc:spChg>
        <pc:picChg chg="mod">
          <ac:chgData name="James Clegg" userId="c6df1435-7a36-4b38-be4d-16e68e91152f" providerId="ADAL" clId="{B108506D-2225-4819-9524-28C5B4B5C9D7}" dt="2020-11-02T11:31:31.552" v="16" actId="1076"/>
          <ac:picMkLst>
            <pc:docMk/>
            <pc:sldMk cId="48449814" sldId="315"/>
            <ac:picMk id="12" creationId="{00000000-0000-0000-0000-000000000000}"/>
          </ac:picMkLst>
        </pc:picChg>
      </pc:sldChg>
      <pc:sldChg chg="modSp">
        <pc:chgData name="James Clegg" userId="c6df1435-7a36-4b38-be4d-16e68e91152f" providerId="ADAL" clId="{B108506D-2225-4819-9524-28C5B4B5C9D7}" dt="2020-11-02T11:31:19.259" v="11" actId="1038"/>
        <pc:sldMkLst>
          <pc:docMk/>
          <pc:sldMk cId="3729167515" sldId="317"/>
        </pc:sldMkLst>
        <pc:spChg chg="mod">
          <ac:chgData name="James Clegg" userId="c6df1435-7a36-4b38-be4d-16e68e91152f" providerId="ADAL" clId="{B108506D-2225-4819-9524-28C5B4B5C9D7}" dt="2020-11-02T11:31:19.259" v="11" actId="1038"/>
          <ac:spMkLst>
            <pc:docMk/>
            <pc:sldMk cId="3729167515" sldId="317"/>
            <ac:spMk id="8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D1BE4B4D-D867-492E-97B2-A4C94167F287}" type="datetimeFigureOut">
              <a:rPr lang="en-GB" smtClean="0"/>
              <a:pPr/>
              <a:t>12/01/2021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9A63A521-224D-4C95-824A-3CEFF92EB90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0477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2511188"/>
            <a:ext cx="5950424" cy="178785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KG Primary Penmanship" panose="02000506000000020003" pitchFamily="2" charset="0"/>
              </a:defRPr>
            </a:lvl1pPr>
          </a:lstStyle>
          <a:p>
            <a:r>
              <a:rPr lang="en-US" dirty="0"/>
              <a:t>TITLE – in caps and saved as a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881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45335E50-1930-44E5-9B14-893AFBD95C69}" type="datetimeFigureOut">
              <a:rPr lang="en-GB" smtClean="0"/>
              <a:pPr/>
              <a:t>12/01/2021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108BBDC2-4ED5-4A8D-A28C-1B3F6D2413F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1270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0854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1090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9737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4638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sz="4000" u="none" baseline="0">
                <a:latin typeface="Comic Sans MS" panose="030F0702030302020204" pitchFamily="66" charset="0"/>
              </a:defRPr>
            </a:lvl1pPr>
          </a:lstStyle>
          <a:p>
            <a:r>
              <a:rPr lang="en-US" dirty="0"/>
              <a:t>Have a go at questions 		 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4045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baseline="0">
                <a:latin typeface="+mn-lt"/>
              </a:defRPr>
            </a:lvl1pPr>
          </a:lstStyle>
          <a:p>
            <a:r>
              <a:rPr lang="en-US" dirty="0"/>
              <a:t>Have a go at questions 	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4947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059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F14EDCB3-CC60-E94C-B25C-4D771CB649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281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84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02C252DA-A0E8-6A49-900E-07188D62BB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52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D3D08606-BA4C-8046-935F-20760BC276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062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ign with white text&#10;&#10;Description automatically generated">
            <a:extLst>
              <a:ext uri="{FF2B5EF4-FFF2-40B4-BE49-F238E27FC236}">
                <a16:creationId xmlns:a16="http://schemas.microsoft.com/office/drawing/2014/main" id="{E7898E14-59E6-7D4D-8006-F74307CCB9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657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&#10;&#10;Description automatically generated">
            <a:extLst>
              <a:ext uri="{FF2B5EF4-FFF2-40B4-BE49-F238E27FC236}">
                <a16:creationId xmlns:a16="http://schemas.microsoft.com/office/drawing/2014/main" id="{F33BA71E-3CF0-1E4E-BEEE-6280AD06DD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557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omputer&#10;&#10;Description automatically generated">
            <a:extLst>
              <a:ext uri="{FF2B5EF4-FFF2-40B4-BE49-F238E27FC236}">
                <a16:creationId xmlns:a16="http://schemas.microsoft.com/office/drawing/2014/main" id="{3A3B0A72-DFF8-FC43-8B3B-B0D9C1468E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4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27FE0188-803D-CF41-A7C4-56C7E1D1B2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4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Relationship Id="rId6" Type="http://schemas.openxmlformats.org/officeDocument/2006/relationships/image" Target="../media/image17.png"/><Relationship Id="rId5" Type="http://schemas.openxmlformats.org/officeDocument/2006/relationships/image" Target="../media/image19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Relationship Id="rId6" Type="http://schemas.openxmlformats.org/officeDocument/2006/relationships/image" Target="../media/image22.emf"/><Relationship Id="rId5" Type="http://schemas.openxmlformats.org/officeDocument/2006/relationships/image" Target="../media/image21.emf"/><Relationship Id="rId4" Type="http://schemas.openxmlformats.org/officeDocument/2006/relationships/image" Target="../media/image20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5" Type="http://schemas.openxmlformats.org/officeDocument/2006/relationships/image" Target="../media/image9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5" Type="http://schemas.openxmlformats.org/officeDocument/2006/relationships/image" Target="../media/image12.emf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9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5" Type="http://schemas.openxmlformats.org/officeDocument/2006/relationships/image" Target="../media/image19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77941"/>
            <a:ext cx="5950212" cy="1902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6398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0597305"/>
              </p:ext>
            </p:extLst>
          </p:nvPr>
        </p:nvGraphicFramePr>
        <p:xfrm>
          <a:off x="838538" y="1253491"/>
          <a:ext cx="3655907" cy="407484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82505">
                  <a:extLst>
                    <a:ext uri="{9D8B030D-6E8A-4147-A177-3AD203B41FA5}">
                      <a16:colId xmlns:a16="http://schemas.microsoft.com/office/drawing/2014/main" val="1714370360"/>
                    </a:ext>
                  </a:extLst>
                </a:gridCol>
                <a:gridCol w="1282505">
                  <a:extLst>
                    <a:ext uri="{9D8B030D-6E8A-4147-A177-3AD203B41FA5}">
                      <a16:colId xmlns:a16="http://schemas.microsoft.com/office/drawing/2014/main" val="470649368"/>
                    </a:ext>
                  </a:extLst>
                </a:gridCol>
                <a:gridCol w="1090897">
                  <a:extLst>
                    <a:ext uri="{9D8B030D-6E8A-4147-A177-3AD203B41FA5}">
                      <a16:colId xmlns:a16="http://schemas.microsoft.com/office/drawing/2014/main" val="1919359199"/>
                    </a:ext>
                  </a:extLst>
                </a:gridCol>
              </a:tblGrid>
              <a:tr h="394112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Berlin Sans FB" panose="020E0602020502020306" pitchFamily="34" charset="0"/>
                        </a:rPr>
                        <a:t>H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Berlin Sans FB" panose="020E0602020502020306" pitchFamily="34" charset="0"/>
                        </a:rPr>
                        <a:t>T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Berlin Sans FB" panose="020E0602020502020306" pitchFamily="34" charset="0"/>
                        </a:rPr>
                        <a:t>O</a:t>
                      </a:r>
                    </a:p>
                  </a:txBody>
                  <a:tcPr anchor="ctr"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6963676"/>
                  </a:ext>
                </a:extLst>
              </a:tr>
              <a:tr h="386767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75411759"/>
                  </a:ext>
                </a:extLst>
              </a:tr>
              <a:tr h="363796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55412945"/>
                  </a:ext>
                </a:extLst>
              </a:tr>
              <a:tr h="363796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47680749"/>
                  </a:ext>
                </a:extLst>
              </a:tr>
              <a:tr h="363796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31978724"/>
                  </a:ext>
                </a:extLst>
              </a:tr>
              <a:tr h="363796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72210169"/>
                  </a:ext>
                </a:extLst>
              </a:tr>
              <a:tr h="363796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321715"/>
                  </a:ext>
                </a:extLst>
              </a:tr>
              <a:tr h="363796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88563240"/>
                  </a:ext>
                </a:extLst>
              </a:tr>
              <a:tr h="363796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49206748"/>
                  </a:ext>
                </a:extLst>
              </a:tr>
              <a:tr h="363796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37646933"/>
                  </a:ext>
                </a:extLst>
              </a:tr>
              <a:tr h="363796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19443512"/>
                  </a:ext>
                </a:extLst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6538" y="1660340"/>
            <a:ext cx="363470" cy="35451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806" y="1660340"/>
            <a:ext cx="363470" cy="35451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889" y="2043433"/>
            <a:ext cx="363470" cy="35451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4157" y="2043433"/>
            <a:ext cx="363470" cy="35451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3240" y="2401889"/>
            <a:ext cx="363470" cy="35451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7508" y="2401889"/>
            <a:ext cx="363470" cy="35451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6538" y="2753833"/>
            <a:ext cx="363470" cy="35451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806" y="2753833"/>
            <a:ext cx="363470" cy="35451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889" y="3136926"/>
            <a:ext cx="363470" cy="35451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4157" y="3136926"/>
            <a:ext cx="363470" cy="35451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3240" y="3495382"/>
            <a:ext cx="363470" cy="354518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7508" y="3495382"/>
            <a:ext cx="363470" cy="354518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3240" y="3860519"/>
            <a:ext cx="363470" cy="35451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7508" y="3860519"/>
            <a:ext cx="363470" cy="354518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3240" y="4236931"/>
            <a:ext cx="363470" cy="354518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7508" y="4236931"/>
            <a:ext cx="363470" cy="354518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6538" y="4598130"/>
            <a:ext cx="363470" cy="354518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806" y="4598130"/>
            <a:ext cx="363470" cy="354518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3240" y="4954012"/>
            <a:ext cx="363470" cy="354518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7508" y="4954012"/>
            <a:ext cx="363470" cy="354518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4506900" y="1566379"/>
            <a:ext cx="48759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Each row has ___ tens </a:t>
            </a: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and ___ ones.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500198" y="3623993"/>
            <a:ext cx="31889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There are ___  rows.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494444" y="4423563"/>
            <a:ext cx="352063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The calculation is </a:t>
            </a: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___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×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____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 ______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500198" y="2779871"/>
            <a:ext cx="48759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Each row has _____</a:t>
            </a:r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806" y="5328327"/>
            <a:ext cx="363470" cy="354518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119" y="5350470"/>
            <a:ext cx="369178" cy="360085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813" y="5350470"/>
            <a:ext cx="369178" cy="360085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580" y="1654058"/>
            <a:ext cx="363470" cy="354518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931" y="2037151"/>
            <a:ext cx="363470" cy="354518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2282" y="2395607"/>
            <a:ext cx="363470" cy="354518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580" y="2747551"/>
            <a:ext cx="363470" cy="354518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931" y="3130644"/>
            <a:ext cx="363470" cy="354518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2282" y="3489100"/>
            <a:ext cx="363470" cy="354518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2282" y="3854237"/>
            <a:ext cx="363470" cy="354518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2282" y="4230649"/>
            <a:ext cx="363470" cy="354518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580" y="4591848"/>
            <a:ext cx="363470" cy="354518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2282" y="4947730"/>
            <a:ext cx="363470" cy="354518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6497" y="1660340"/>
            <a:ext cx="363470" cy="354518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9848" y="2043433"/>
            <a:ext cx="363470" cy="354518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3199" y="2401889"/>
            <a:ext cx="363470" cy="354518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6497" y="2753833"/>
            <a:ext cx="363470" cy="354518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9848" y="3136926"/>
            <a:ext cx="363470" cy="354518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3199" y="3495382"/>
            <a:ext cx="363470" cy="354518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3199" y="3860519"/>
            <a:ext cx="363470" cy="354518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3199" y="4236931"/>
            <a:ext cx="363470" cy="354518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6497" y="4598130"/>
            <a:ext cx="363470" cy="354518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3199" y="4954012"/>
            <a:ext cx="363470" cy="354518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967" y="1660340"/>
            <a:ext cx="363470" cy="354518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3318" y="2043433"/>
            <a:ext cx="363470" cy="354518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6669" y="2401889"/>
            <a:ext cx="363470" cy="354518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967" y="2753833"/>
            <a:ext cx="363470" cy="354518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3318" y="3136926"/>
            <a:ext cx="363470" cy="354518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6669" y="3495382"/>
            <a:ext cx="363470" cy="354518"/>
          </a:xfrm>
          <a:prstGeom prst="rect">
            <a:avLst/>
          </a:prstGeom>
        </p:spPr>
      </p:pic>
      <p:pic>
        <p:nvPicPr>
          <p:cNvPr id="72" name="Picture 7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6669" y="3860519"/>
            <a:ext cx="363470" cy="354518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6669" y="4236931"/>
            <a:ext cx="363470" cy="354518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967" y="4598130"/>
            <a:ext cx="363470" cy="354518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6669" y="4954012"/>
            <a:ext cx="363470" cy="354518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0862" y="5328338"/>
            <a:ext cx="363470" cy="354518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401" y="5350470"/>
            <a:ext cx="369178" cy="360085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34239" y="474709"/>
            <a:ext cx="747045" cy="747045"/>
          </a:xfrm>
          <a:prstGeom prst="rect">
            <a:avLst/>
          </a:prstGeom>
        </p:spPr>
      </p:pic>
      <p:sp>
        <p:nvSpPr>
          <p:cNvPr id="79" name="TextBox 78"/>
          <p:cNvSpPr txBox="1"/>
          <p:nvPr/>
        </p:nvSpPr>
        <p:spPr>
          <a:xfrm>
            <a:off x="5637083" y="617398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664036" y="1520213"/>
            <a:ext cx="4987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1"/>
                </a:solidFill>
              </a:rPr>
              <a:t>3</a:t>
            </a:r>
            <a:endParaRPr lang="en-GB" sz="2800" dirty="0">
              <a:solidFill>
                <a:schemeClr val="accent1"/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301936" y="1958025"/>
            <a:ext cx="4987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1"/>
                </a:solidFill>
              </a:rPr>
              <a:t>2</a:t>
            </a:r>
            <a:endParaRPr lang="en-GB" sz="2800" dirty="0">
              <a:solidFill>
                <a:schemeClr val="accent1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6619225" y="2753833"/>
            <a:ext cx="715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1"/>
                </a:solidFill>
              </a:rPr>
              <a:t>32</a:t>
            </a:r>
            <a:endParaRPr lang="en-GB" sz="2800" dirty="0">
              <a:solidFill>
                <a:schemeClr val="accent1"/>
              </a:solidFill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6029090" y="3603322"/>
            <a:ext cx="9157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1"/>
                </a:solidFill>
              </a:rPr>
              <a:t>10</a:t>
            </a:r>
            <a:endParaRPr lang="en-GB" sz="2800" dirty="0">
              <a:solidFill>
                <a:schemeClr val="accent1"/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4584037" y="4832817"/>
            <a:ext cx="6443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1"/>
                </a:solidFill>
              </a:rPr>
              <a:t>32</a:t>
            </a:r>
            <a:endParaRPr lang="en-GB" sz="2800" dirty="0">
              <a:solidFill>
                <a:schemeClr val="accent1"/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5586726" y="4821814"/>
            <a:ext cx="6443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1"/>
                </a:solidFill>
              </a:rPr>
              <a:t>10</a:t>
            </a:r>
            <a:endParaRPr lang="en-GB" sz="2800" dirty="0">
              <a:solidFill>
                <a:schemeClr val="accent1"/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6692794" y="4848535"/>
            <a:ext cx="9534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1"/>
                </a:solidFill>
              </a:rPr>
              <a:t>320</a:t>
            </a:r>
            <a:endParaRPr lang="en-GB" sz="2800" dirty="0">
              <a:solidFill>
                <a:schemeClr val="accent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29167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4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8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2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6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0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4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8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2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3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6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0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2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6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7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0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1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4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8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9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2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3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6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7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0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1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4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5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8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9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2.22222E-6 L -0.00034 -0.5382 " pathEditMode="relative" rAng="0" ptsTypes="AA">
                                      <p:cBhvr>
                                        <p:cTn id="270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-26921"/>
                                    </p:animMotion>
                                  </p:childTnLst>
                                </p:cTn>
                              </p:par>
                              <p:par>
                                <p:cTn id="27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22222E-6 L -0.00035 -0.5382 " pathEditMode="relative" rAng="0" ptsTypes="AA">
                                      <p:cBhvr>
                                        <p:cTn id="27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-26921"/>
                                    </p:animMotion>
                                  </p:childTnLst>
                                </p:cTn>
                              </p:par>
                              <p:par>
                                <p:cTn id="27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0 L 0.00122 -0.53773 " pathEditMode="relative" rAng="0" ptsTypes="AA">
                                      <p:cBhvr>
                                        <p:cTn id="27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26898"/>
                                    </p:animMotion>
                                  </p:childTnLst>
                                </p:cTn>
                              </p:par>
                              <p:par>
                                <p:cTn id="27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0 L 0.00486 -0.53773 " pathEditMode="relative" rAng="0" ptsTypes="AA">
                                      <p:cBhvr>
                                        <p:cTn id="27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" y="-26898"/>
                                    </p:animMotion>
                                  </p:childTnLst>
                                </p:cTn>
                              </p:par>
                              <p:par>
                                <p:cTn id="27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0 L 0.00121 -0.53773 " pathEditMode="relative" rAng="0" ptsTypes="AA">
                                      <p:cBhvr>
                                        <p:cTn id="278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268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80" grpId="0"/>
      <p:bldP spid="81" grpId="0"/>
      <p:bldP spid="82" grpId="0"/>
      <p:bldP spid="83" grpId="0"/>
      <p:bldP spid="84" grpId="0"/>
      <p:bldP spid="8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questions 5 to 7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13138974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002" t="23074" r="31995" b="33000"/>
          <a:stretch/>
        </p:blipFill>
        <p:spPr>
          <a:xfrm>
            <a:off x="6127613" y="889222"/>
            <a:ext cx="1057000" cy="298074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9934" t="34426" r="42244" b="42987"/>
          <a:stretch/>
        </p:blipFill>
        <p:spPr>
          <a:xfrm>
            <a:off x="6927749" y="3115429"/>
            <a:ext cx="513728" cy="58983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B95690F9-6DB0-584D-A6E2-C6023AE0E36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9591" t="11067" r="13628" b="10277"/>
          <a:stretch/>
        </p:blipFill>
        <p:spPr>
          <a:xfrm>
            <a:off x="554182" y="186251"/>
            <a:ext cx="3525368" cy="346203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B398D9A1-082C-604F-822C-DA2E31D8947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4808" t="28591" r="18639" b="28089"/>
          <a:stretch/>
        </p:blipFill>
        <p:spPr>
          <a:xfrm>
            <a:off x="3772575" y="972352"/>
            <a:ext cx="2768829" cy="2897610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1767648" y="3935331"/>
            <a:ext cx="51051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1 ten is 10 times the size of 1 one</a:t>
            </a:r>
            <a:endParaRPr lang="en-GB" sz="2800" dirty="0">
              <a:latin typeface="Cambria Math" panose="02040503050406030204" pitchFamily="18" charset="0"/>
              <a:ea typeface="Cambria Math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343144" y="4563890"/>
            <a:ext cx="6849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1 hundred is 10 times the size of 1 ten</a:t>
            </a:r>
            <a:endParaRPr lang="en-GB" sz="2800" dirty="0">
              <a:latin typeface="Cambria Math" panose="02040503050406030204" pitchFamily="18" charset="0"/>
              <a:ea typeface="Cambria Math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95287" y="5235635"/>
            <a:ext cx="6849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1 thousand is 10 times the size of 1 hundred</a:t>
            </a:r>
            <a:endParaRPr lang="en-GB" sz="2800" dirty="0">
              <a:latin typeface="Cambria Math" panose="02040503050406030204" pitchFamily="18" charset="0"/>
              <a:ea typeface="Cambria Math" panose="02040503050406030204" pitchFamily="18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935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7FF6D047-F838-6E40-BEDE-220AF205A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4307852"/>
              </p:ext>
            </p:extLst>
          </p:nvPr>
        </p:nvGraphicFramePr>
        <p:xfrm>
          <a:off x="674606" y="981581"/>
          <a:ext cx="7424904" cy="25309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6226">
                  <a:extLst>
                    <a:ext uri="{9D8B030D-6E8A-4147-A177-3AD203B41FA5}">
                      <a16:colId xmlns:a16="http://schemas.microsoft.com/office/drawing/2014/main" val="1945284546"/>
                    </a:ext>
                  </a:extLst>
                </a:gridCol>
                <a:gridCol w="1856226">
                  <a:extLst>
                    <a:ext uri="{9D8B030D-6E8A-4147-A177-3AD203B41FA5}">
                      <a16:colId xmlns:a16="http://schemas.microsoft.com/office/drawing/2014/main" val="3143293763"/>
                    </a:ext>
                  </a:extLst>
                </a:gridCol>
                <a:gridCol w="1856226">
                  <a:extLst>
                    <a:ext uri="{9D8B030D-6E8A-4147-A177-3AD203B41FA5}">
                      <a16:colId xmlns:a16="http://schemas.microsoft.com/office/drawing/2014/main" val="19850668"/>
                    </a:ext>
                  </a:extLst>
                </a:gridCol>
                <a:gridCol w="1856226">
                  <a:extLst>
                    <a:ext uri="{9D8B030D-6E8A-4147-A177-3AD203B41FA5}">
                      <a16:colId xmlns:a16="http://schemas.microsoft.com/office/drawing/2014/main" val="3661368022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3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Th</a:t>
                      </a:r>
                    </a:p>
                  </a:txBody>
                  <a:tcPr marL="112310" marR="112310" marT="56155" marB="56155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H</a:t>
                      </a:r>
                    </a:p>
                  </a:txBody>
                  <a:tcPr marL="112310" marR="112310" marT="56155" marB="56155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112310" marR="112310" marT="56155" marB="56155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O</a:t>
                      </a:r>
                    </a:p>
                  </a:txBody>
                  <a:tcPr marL="112310" marR="112310" marT="56155" marB="56155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7112008"/>
                  </a:ext>
                </a:extLst>
              </a:tr>
              <a:tr h="1954954">
                <a:tc>
                  <a:txBody>
                    <a:bodyPr/>
                    <a:lstStyle/>
                    <a:p>
                      <a:pPr algn="ctr"/>
                      <a:endParaRPr lang="en-GB" sz="30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2310" marR="112310" marT="56155" marB="56155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0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2310" marR="112310" marT="56155" marB="56155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0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  <a:p>
                      <a:pPr algn="ctr"/>
                      <a:endParaRPr lang="en-GB" sz="30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  <a:p>
                      <a:pPr algn="ctr"/>
                      <a:endParaRPr lang="en-GB" sz="30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2310" marR="112310" marT="56155" marB="56155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0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2310" marR="112310" marT="56155" marB="56155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4221402"/>
                  </a:ext>
                </a:extLst>
              </a:tr>
            </a:tbl>
          </a:graphicData>
        </a:graphic>
      </p:graphicFrame>
      <p:sp>
        <p:nvSpPr>
          <p:cNvPr id="4" name="Curved Up Arrow 3"/>
          <p:cNvSpPr/>
          <p:nvPr/>
        </p:nvSpPr>
        <p:spPr>
          <a:xfrm rot="16200000" flipH="1">
            <a:off x="6043283" y="3007934"/>
            <a:ext cx="448963" cy="1705140"/>
          </a:xfrm>
          <a:prstGeom prst="rightBracket">
            <a:avLst>
              <a:gd name="adj" fmla="val 189898"/>
            </a:avLst>
          </a:prstGeom>
          <a:noFill/>
          <a:ln w="38100">
            <a:headEnd type="triangl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1" name="Curved Up Arrow 20"/>
          <p:cNvSpPr/>
          <p:nvPr/>
        </p:nvSpPr>
        <p:spPr>
          <a:xfrm rot="16200000" flipH="1">
            <a:off x="4096974" y="3007935"/>
            <a:ext cx="448964" cy="1705139"/>
          </a:xfrm>
          <a:prstGeom prst="rightBracket">
            <a:avLst>
              <a:gd name="adj" fmla="val 189897"/>
            </a:avLst>
          </a:prstGeom>
          <a:noFill/>
          <a:ln w="38100">
            <a:headEnd type="triangl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2" name="Curved Up Arrow 21"/>
          <p:cNvSpPr/>
          <p:nvPr/>
        </p:nvSpPr>
        <p:spPr>
          <a:xfrm rot="16200000" flipH="1">
            <a:off x="2150666" y="3007935"/>
            <a:ext cx="448964" cy="1705139"/>
          </a:xfrm>
          <a:prstGeom prst="rightBracket">
            <a:avLst>
              <a:gd name="adj" fmla="val 189897"/>
            </a:avLst>
          </a:prstGeom>
          <a:noFill/>
          <a:ln w="38100">
            <a:headEnd type="triangl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672649" y="4100701"/>
            <a:ext cx="11902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10 times </a:t>
            </a:r>
          </a:p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the size</a:t>
            </a:r>
            <a:endParaRPr lang="en-GB" sz="2000" dirty="0">
              <a:latin typeface="Cambria Math" panose="02040503050406030204" pitchFamily="18" charset="0"/>
              <a:ea typeface="Cambria Math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726341" y="4100701"/>
            <a:ext cx="11902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10 times </a:t>
            </a:r>
          </a:p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the size</a:t>
            </a:r>
            <a:endParaRPr lang="en-GB" sz="2000" dirty="0">
              <a:latin typeface="Cambria Math" panose="02040503050406030204" pitchFamily="18" charset="0"/>
              <a:ea typeface="Cambria Math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780033" y="4100701"/>
            <a:ext cx="11902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10 times </a:t>
            </a:r>
          </a:p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the size</a:t>
            </a:r>
            <a:endParaRPr lang="en-GB" sz="2000" dirty="0">
              <a:latin typeface="Cambria Math" panose="02040503050406030204" pitchFamily="18" charset="0"/>
              <a:ea typeface="Cambria Math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250628" y="5177477"/>
            <a:ext cx="21645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ea typeface="Cambria Math" panose="02040503050406030204" pitchFamily="18" charset="0"/>
                <a:cs typeface="Calibri" panose="020F0502020204030204" pitchFamily="34" charset="0"/>
              </a:rPr>
              <a:t>24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 ×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10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847897" y="5161843"/>
            <a:ext cx="2762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ea typeface="Cambria Math" panose="02040503050406030204" pitchFamily="18" charset="0"/>
                <a:cs typeface="Calibri" panose="020F0502020204030204" pitchFamily="34" charset="0"/>
              </a:rPr>
              <a:t>2</a:t>
            </a:r>
            <a:endParaRPr lang="en-GB" sz="2800" dirty="0">
              <a:latin typeface="Cambria Math" panose="02040503050406030204" pitchFamily="18" charset="0"/>
              <a:ea typeface="Cambria Math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053139" y="5161843"/>
            <a:ext cx="2762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ea typeface="Cambria Math" panose="02040503050406030204" pitchFamily="18" charset="0"/>
                <a:cs typeface="Calibri" panose="020F0502020204030204" pitchFamily="34" charset="0"/>
              </a:rPr>
              <a:t>4</a:t>
            </a:r>
            <a:endParaRPr lang="en-GB" sz="2800" dirty="0">
              <a:latin typeface="Cambria Math" panose="02040503050406030204" pitchFamily="18" charset="0"/>
              <a:ea typeface="Cambria Math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246915" y="5161843"/>
            <a:ext cx="2762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ea typeface="Cambria Math" panose="02040503050406030204" pitchFamily="18" charset="0"/>
                <a:cs typeface="Calibri" panose="020F0502020204030204" pitchFamily="34" charset="0"/>
              </a:rPr>
              <a:t>0</a:t>
            </a:r>
            <a:endParaRPr lang="en-GB" sz="2800" dirty="0">
              <a:latin typeface="Cambria Math" panose="02040503050406030204" pitchFamily="18" charset="0"/>
              <a:ea typeface="Cambria Math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4699864" y="1789858"/>
            <a:ext cx="457200" cy="4572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Oval 37"/>
          <p:cNvSpPr/>
          <p:nvPr/>
        </p:nvSpPr>
        <p:spPr>
          <a:xfrm>
            <a:off x="5415194" y="1792480"/>
            <a:ext cx="457200" cy="4572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Oval 38"/>
          <p:cNvSpPr/>
          <p:nvPr/>
        </p:nvSpPr>
        <p:spPr>
          <a:xfrm>
            <a:off x="6469509" y="2396862"/>
            <a:ext cx="457200" cy="4572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Oval 39"/>
          <p:cNvSpPr/>
          <p:nvPr/>
        </p:nvSpPr>
        <p:spPr>
          <a:xfrm>
            <a:off x="7190302" y="2396351"/>
            <a:ext cx="457200" cy="4572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Oval 40"/>
          <p:cNvSpPr/>
          <p:nvPr/>
        </p:nvSpPr>
        <p:spPr>
          <a:xfrm>
            <a:off x="6474972" y="1765913"/>
            <a:ext cx="457200" cy="4572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Oval 41"/>
          <p:cNvSpPr/>
          <p:nvPr/>
        </p:nvSpPr>
        <p:spPr>
          <a:xfrm>
            <a:off x="7190302" y="1774916"/>
            <a:ext cx="457200" cy="4572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16446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96296E-6 L -0.21024 -0.00277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21" y="-139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07407E-6 L -0.21025 -0.00278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21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7037E-7 L -0.21025 -0.00278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21" y="-139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7037E-7 L -0.21024 -0.00278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21" y="-139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7.40741E-7 L -0.21024 -0.00278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21" y="-139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7037E-7 L -0.21024 -0.00278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21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8" grpId="0"/>
      <p:bldP spid="35" grpId="0"/>
      <p:bldP spid="36" grpId="0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7FF6D047-F838-6E40-BEDE-220AF205A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4307852"/>
              </p:ext>
            </p:extLst>
          </p:nvPr>
        </p:nvGraphicFramePr>
        <p:xfrm>
          <a:off x="674606" y="981581"/>
          <a:ext cx="7424904" cy="25309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6226">
                  <a:extLst>
                    <a:ext uri="{9D8B030D-6E8A-4147-A177-3AD203B41FA5}">
                      <a16:colId xmlns:a16="http://schemas.microsoft.com/office/drawing/2014/main" val="1945284546"/>
                    </a:ext>
                  </a:extLst>
                </a:gridCol>
                <a:gridCol w="1856226">
                  <a:extLst>
                    <a:ext uri="{9D8B030D-6E8A-4147-A177-3AD203B41FA5}">
                      <a16:colId xmlns:a16="http://schemas.microsoft.com/office/drawing/2014/main" val="3143293763"/>
                    </a:ext>
                  </a:extLst>
                </a:gridCol>
                <a:gridCol w="1856226">
                  <a:extLst>
                    <a:ext uri="{9D8B030D-6E8A-4147-A177-3AD203B41FA5}">
                      <a16:colId xmlns:a16="http://schemas.microsoft.com/office/drawing/2014/main" val="19850668"/>
                    </a:ext>
                  </a:extLst>
                </a:gridCol>
                <a:gridCol w="1856226">
                  <a:extLst>
                    <a:ext uri="{9D8B030D-6E8A-4147-A177-3AD203B41FA5}">
                      <a16:colId xmlns:a16="http://schemas.microsoft.com/office/drawing/2014/main" val="3661368022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3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Th</a:t>
                      </a:r>
                    </a:p>
                  </a:txBody>
                  <a:tcPr marL="112310" marR="112310" marT="56155" marB="56155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H</a:t>
                      </a:r>
                    </a:p>
                  </a:txBody>
                  <a:tcPr marL="112310" marR="112310" marT="56155" marB="56155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112310" marR="112310" marT="56155" marB="56155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O</a:t>
                      </a:r>
                    </a:p>
                  </a:txBody>
                  <a:tcPr marL="112310" marR="112310" marT="56155" marB="56155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7112008"/>
                  </a:ext>
                </a:extLst>
              </a:tr>
              <a:tr h="1954954">
                <a:tc>
                  <a:txBody>
                    <a:bodyPr/>
                    <a:lstStyle/>
                    <a:p>
                      <a:pPr algn="ctr"/>
                      <a:endParaRPr lang="en-GB" sz="30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2310" marR="112310" marT="56155" marB="56155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0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2310" marR="112310" marT="56155" marB="56155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0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  <a:p>
                      <a:pPr algn="ctr"/>
                      <a:endParaRPr lang="en-GB" sz="30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  <a:p>
                      <a:pPr algn="ctr"/>
                      <a:endParaRPr lang="en-GB" sz="30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2310" marR="112310" marT="56155" marB="56155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0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2310" marR="112310" marT="56155" marB="56155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4221402"/>
                  </a:ext>
                </a:extLst>
              </a:tr>
            </a:tbl>
          </a:graphicData>
        </a:graphic>
      </p:graphicFrame>
      <p:sp>
        <p:nvSpPr>
          <p:cNvPr id="15" name="Oval 14"/>
          <p:cNvSpPr/>
          <p:nvPr/>
        </p:nvSpPr>
        <p:spPr>
          <a:xfrm>
            <a:off x="4699864" y="1789858"/>
            <a:ext cx="457200" cy="4572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Curved Up Arrow 3"/>
          <p:cNvSpPr/>
          <p:nvPr/>
        </p:nvSpPr>
        <p:spPr>
          <a:xfrm rot="16200000" flipH="1">
            <a:off x="6201363" y="3158244"/>
            <a:ext cx="448964" cy="1435957"/>
          </a:xfrm>
          <a:prstGeom prst="rightBracket">
            <a:avLst>
              <a:gd name="adj" fmla="val 159919"/>
            </a:avLst>
          </a:prstGeom>
          <a:noFill/>
          <a:ln w="38100">
            <a:headEnd type="triangl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1" name="Curved Up Arrow 20"/>
          <p:cNvSpPr/>
          <p:nvPr/>
        </p:nvSpPr>
        <p:spPr>
          <a:xfrm rot="16200000" flipH="1">
            <a:off x="4310462" y="3158243"/>
            <a:ext cx="448963" cy="1435958"/>
          </a:xfrm>
          <a:prstGeom prst="rightBracket">
            <a:avLst>
              <a:gd name="adj" fmla="val 159919"/>
            </a:avLst>
          </a:prstGeom>
          <a:noFill/>
          <a:ln w="38100">
            <a:headEnd type="triangl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2" name="Curved Up Arrow 21"/>
          <p:cNvSpPr/>
          <p:nvPr/>
        </p:nvSpPr>
        <p:spPr>
          <a:xfrm rot="16200000" flipH="1">
            <a:off x="2419563" y="3158244"/>
            <a:ext cx="448964" cy="1435957"/>
          </a:xfrm>
          <a:prstGeom prst="rightBracket">
            <a:avLst>
              <a:gd name="adj" fmla="val 159919"/>
            </a:avLst>
          </a:prstGeom>
          <a:noFill/>
          <a:ln w="38100">
            <a:headEnd type="triangl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830730" y="4100701"/>
            <a:ext cx="11902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10 times </a:t>
            </a:r>
          </a:p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the size</a:t>
            </a:r>
            <a:endParaRPr lang="en-GB" sz="2000" dirty="0">
              <a:latin typeface="Cambria Math" panose="02040503050406030204" pitchFamily="18" charset="0"/>
              <a:ea typeface="Cambria Math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39828" y="4100701"/>
            <a:ext cx="11902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10 times </a:t>
            </a:r>
          </a:p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the size</a:t>
            </a:r>
            <a:endParaRPr lang="en-GB" sz="2000" dirty="0">
              <a:latin typeface="Cambria Math" panose="02040503050406030204" pitchFamily="18" charset="0"/>
              <a:ea typeface="Cambria Math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048930" y="4100701"/>
            <a:ext cx="11902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10 times </a:t>
            </a:r>
          </a:p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the size</a:t>
            </a:r>
            <a:endParaRPr lang="en-GB" sz="2000" dirty="0">
              <a:latin typeface="Cambria Math" panose="02040503050406030204" pitchFamily="18" charset="0"/>
              <a:ea typeface="Cambria Math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250628" y="5177477"/>
            <a:ext cx="21645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ea typeface="Cambria Math" panose="02040503050406030204" pitchFamily="18" charset="0"/>
                <a:cs typeface="Calibri" panose="020F0502020204030204" pitchFamily="34" charset="0"/>
              </a:rPr>
              <a:t>42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 ×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10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847897" y="5161843"/>
            <a:ext cx="2762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ea typeface="Cambria Math" panose="02040503050406030204" pitchFamily="18" charset="0"/>
                <a:cs typeface="Calibri" panose="020F0502020204030204" pitchFamily="34" charset="0"/>
              </a:rPr>
              <a:t>4</a:t>
            </a:r>
            <a:endParaRPr lang="en-GB" sz="2800" dirty="0">
              <a:latin typeface="Cambria Math" panose="02040503050406030204" pitchFamily="18" charset="0"/>
              <a:ea typeface="Cambria Math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053139" y="5161843"/>
            <a:ext cx="2762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ea typeface="Cambria Math" panose="02040503050406030204" pitchFamily="18" charset="0"/>
                <a:cs typeface="Calibri" panose="020F0502020204030204" pitchFamily="34" charset="0"/>
              </a:rPr>
              <a:t>2</a:t>
            </a:r>
            <a:endParaRPr lang="en-GB" sz="2800" dirty="0">
              <a:latin typeface="Cambria Math" panose="02040503050406030204" pitchFamily="18" charset="0"/>
              <a:ea typeface="Cambria Math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246915" y="5161843"/>
            <a:ext cx="2762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ea typeface="Cambria Math" panose="02040503050406030204" pitchFamily="18" charset="0"/>
                <a:cs typeface="Calibri" panose="020F0502020204030204" pitchFamily="34" charset="0"/>
              </a:rPr>
              <a:t>0</a:t>
            </a:r>
            <a:endParaRPr lang="en-GB" sz="2800" dirty="0">
              <a:latin typeface="Cambria Math" panose="02040503050406030204" pitchFamily="18" charset="0"/>
              <a:ea typeface="Cambria Math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5415194" y="1792480"/>
            <a:ext cx="457200" cy="4572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Oval 26"/>
          <p:cNvSpPr/>
          <p:nvPr/>
        </p:nvSpPr>
        <p:spPr>
          <a:xfrm>
            <a:off x="4699864" y="2387348"/>
            <a:ext cx="457200" cy="4572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Oval 28"/>
          <p:cNvSpPr/>
          <p:nvPr/>
        </p:nvSpPr>
        <p:spPr>
          <a:xfrm>
            <a:off x="5415194" y="2396351"/>
            <a:ext cx="457200" cy="4572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Oval 29"/>
          <p:cNvSpPr/>
          <p:nvPr/>
        </p:nvSpPr>
        <p:spPr>
          <a:xfrm>
            <a:off x="6474972" y="1765913"/>
            <a:ext cx="457200" cy="4572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Oval 30"/>
          <p:cNvSpPr/>
          <p:nvPr/>
        </p:nvSpPr>
        <p:spPr>
          <a:xfrm>
            <a:off x="7190302" y="1774916"/>
            <a:ext cx="457200" cy="4572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6502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96296E-6 L -0.21024 -0.0027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21" y="-139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07407E-6 L -0.21025 -0.00278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21" y="-13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48148E-6 L -0.21024 -0.0027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21" y="-139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7037E-7 L -0.21025 -0.00278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21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7.40741E-7 L -0.21024 -0.00278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21" y="-139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7037E-7 L -0.21024 -0.00278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21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28" grpId="0"/>
      <p:bldP spid="35" grpId="0"/>
      <p:bldP spid="36" grpId="0"/>
      <p:bldP spid="20" grpId="0" animBg="1"/>
      <p:bldP spid="20" grpId="1" animBg="1"/>
      <p:bldP spid="27" grpId="0" animBg="1"/>
      <p:bldP spid="27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the rest of the worksheet</a:t>
            </a:r>
          </a:p>
        </p:txBody>
      </p:sp>
    </p:spTree>
    <p:extLst>
      <p:ext uri="{BB962C8B-B14F-4D97-AF65-F5344CB8AC3E}">
        <p14:creationId xmlns:p14="http://schemas.microsoft.com/office/powerpoint/2010/main" val="3192978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935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67512" y="443133"/>
                <a:ext cx="7497474" cy="52629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1)  Complete the missing numbers.</a:t>
                </a:r>
                <a:endParaRPr lang="en-GB" sz="2800" dirty="0">
                  <a:latin typeface="Cambria Math" panose="02040503050406030204" pitchFamily="18" charset="0"/>
                  <a:ea typeface="Cambria Math" panose="02040503050406030204" pitchFamily="18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US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    10 ones are equal to ___ ten</a:t>
                </a:r>
              </a:p>
              <a:p>
                <a:endParaRPr lang="en-US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US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    ___ hundreds are equal to 1 thousand</a:t>
                </a:r>
              </a:p>
              <a:p>
                <a:endParaRPr lang="en-US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US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    ___ tens are equal to 3 hundreds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2)	11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10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___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11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3)	10 </a:t>
                </a:r>
                <a14:m>
                  <m:oMath xmlns:m="http://schemas.openxmlformats.org/officeDocument/2006/math">
                    <m:r>
                      <a:rPr lang="en-GB" sz="28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 </a:t>
                </a: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____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512" y="443133"/>
                <a:ext cx="7497474" cy="5262979"/>
              </a:xfrm>
              <a:prstGeom prst="rect">
                <a:avLst/>
              </a:prstGeom>
              <a:blipFill>
                <a:blip r:embed="rId4"/>
                <a:stretch>
                  <a:fillRect l="-1709" t="-115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206180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67512" y="443133"/>
                <a:ext cx="7497474" cy="52629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1)  Complete the missing numbers.</a:t>
                </a:r>
                <a:endParaRPr lang="en-GB" sz="2800" dirty="0">
                  <a:latin typeface="Cambria Math" panose="02040503050406030204" pitchFamily="18" charset="0"/>
                  <a:ea typeface="Cambria Math" panose="02040503050406030204" pitchFamily="18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US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    10 ones are equal to ___ ten</a:t>
                </a:r>
              </a:p>
              <a:p>
                <a:endParaRPr lang="en-US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US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    ___ hundreds are equal to 1 thousand</a:t>
                </a:r>
              </a:p>
              <a:p>
                <a:endParaRPr lang="en-US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US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    ___ tens are equal to 3 hundreds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2)	11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10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___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11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3)	10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= </a:t>
                </a: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 ×</a:t>
                </a: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____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512" y="443133"/>
                <a:ext cx="7497474" cy="5262979"/>
              </a:xfrm>
              <a:prstGeom prst="rect">
                <a:avLst/>
              </a:prstGeom>
              <a:blipFill>
                <a:blip r:embed="rId5"/>
                <a:stretch>
                  <a:fillRect l="-1709" t="-115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4641276" y="1263030"/>
            <a:ext cx="8604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68585" y="2135866"/>
            <a:ext cx="8604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68585" y="2958098"/>
            <a:ext cx="8604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30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798622" y="3844789"/>
            <a:ext cx="8604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10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743961" y="4669287"/>
            <a:ext cx="8604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  <a:endParaRPr lang="en-GB" sz="2800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02328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466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218589" y="5284280"/>
            <a:ext cx="21645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4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×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1 ten 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65957" y="5284280"/>
            <a:ext cx="1529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4 tens</a:t>
            </a:r>
            <a:endParaRPr lang="en-GB" sz="2800" dirty="0">
              <a:latin typeface="Cambria Math" panose="02040503050406030204" pitchFamily="18" charset="0"/>
              <a:ea typeface="Cambria Math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96819" y="5284280"/>
            <a:ext cx="21645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4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×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10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896857" y="5267905"/>
            <a:ext cx="1529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40</a:t>
            </a:r>
            <a:endParaRPr lang="en-GB" sz="2800" dirty="0">
              <a:latin typeface="Cambria Math" panose="02040503050406030204" pitchFamily="18" charset="0"/>
              <a:ea typeface="Cambria Math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4528" y="4063187"/>
            <a:ext cx="806412" cy="78655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254" y="4063187"/>
            <a:ext cx="806412" cy="78655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802" y="4063187"/>
            <a:ext cx="806412" cy="78655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7980" y="4063187"/>
            <a:ext cx="806412" cy="78655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9559" y="1394105"/>
            <a:ext cx="2400464" cy="1056009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3883" y="1394105"/>
            <a:ext cx="2400464" cy="1056009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5534" y="2477443"/>
            <a:ext cx="2400464" cy="1056009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1313" y="2477443"/>
            <a:ext cx="2400464" cy="1056009"/>
          </a:xfrm>
          <a:prstGeom prst="rect">
            <a:avLst/>
          </a:prstGeom>
        </p:spPr>
      </p:pic>
      <p:graphicFrame>
        <p:nvGraphicFramePr>
          <p:cNvPr id="29" name="Table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7912928"/>
              </p:ext>
            </p:extLst>
          </p:nvPr>
        </p:nvGraphicFramePr>
        <p:xfrm>
          <a:off x="5149313" y="4169645"/>
          <a:ext cx="2326508" cy="508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1627">
                  <a:extLst>
                    <a:ext uri="{9D8B030D-6E8A-4147-A177-3AD203B41FA5}">
                      <a16:colId xmlns:a16="http://schemas.microsoft.com/office/drawing/2014/main" val="779492499"/>
                    </a:ext>
                  </a:extLst>
                </a:gridCol>
                <a:gridCol w="581627">
                  <a:extLst>
                    <a:ext uri="{9D8B030D-6E8A-4147-A177-3AD203B41FA5}">
                      <a16:colId xmlns:a16="http://schemas.microsoft.com/office/drawing/2014/main" val="1460123629"/>
                    </a:ext>
                  </a:extLst>
                </a:gridCol>
                <a:gridCol w="581627">
                  <a:extLst>
                    <a:ext uri="{9D8B030D-6E8A-4147-A177-3AD203B41FA5}">
                      <a16:colId xmlns:a16="http://schemas.microsoft.com/office/drawing/2014/main" val="2444739069"/>
                    </a:ext>
                  </a:extLst>
                </a:gridCol>
                <a:gridCol w="581627">
                  <a:extLst>
                    <a:ext uri="{9D8B030D-6E8A-4147-A177-3AD203B41FA5}">
                      <a16:colId xmlns:a16="http://schemas.microsoft.com/office/drawing/2014/main" val="2407816292"/>
                    </a:ext>
                  </a:extLst>
                </a:gridCol>
              </a:tblGrid>
              <a:tr h="508872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3412530"/>
                  </a:ext>
                </a:extLst>
              </a:tr>
            </a:tbl>
          </a:graphicData>
        </a:graphic>
      </p:graphicFrame>
      <p:sp>
        <p:nvSpPr>
          <p:cNvPr id="30" name="TextBox 29"/>
          <p:cNvSpPr txBox="1"/>
          <p:nvPr/>
        </p:nvSpPr>
        <p:spPr>
          <a:xfrm>
            <a:off x="3145533" y="487503"/>
            <a:ext cx="32414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Calibri" panose="020F0502020204030204" pitchFamily="34" charset="0"/>
                <a:cs typeface="Calibri" panose="020F0502020204030204" pitchFamily="34" charset="0"/>
              </a:rPr>
              <a:t>4 groups of 10</a:t>
            </a:r>
            <a:endParaRPr lang="en-GB" sz="3200" dirty="0">
              <a:latin typeface="Cambria Math" panose="02040503050406030204" pitchFamily="18" charset="0"/>
              <a:ea typeface="Cambria Math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5002" t="23074" r="31995" b="33000"/>
          <a:stretch/>
        </p:blipFill>
        <p:spPr>
          <a:xfrm>
            <a:off x="676007" y="1214746"/>
            <a:ext cx="861847" cy="243041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5002" t="23074" r="31995" b="33000"/>
          <a:stretch/>
        </p:blipFill>
        <p:spPr>
          <a:xfrm>
            <a:off x="1092464" y="1229283"/>
            <a:ext cx="861847" cy="243041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5002" t="23074" r="31995" b="33000"/>
          <a:stretch/>
        </p:blipFill>
        <p:spPr>
          <a:xfrm>
            <a:off x="1489893" y="1229283"/>
            <a:ext cx="861847" cy="243041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5002" t="23074" r="31995" b="33000"/>
          <a:stretch/>
        </p:blipFill>
        <p:spPr>
          <a:xfrm>
            <a:off x="1900283" y="1234689"/>
            <a:ext cx="861847" cy="243041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39627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Table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3090829"/>
              </p:ext>
            </p:extLst>
          </p:nvPr>
        </p:nvGraphicFramePr>
        <p:xfrm>
          <a:off x="2181594" y="5354790"/>
          <a:ext cx="4377450" cy="508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5490">
                  <a:extLst>
                    <a:ext uri="{9D8B030D-6E8A-4147-A177-3AD203B41FA5}">
                      <a16:colId xmlns:a16="http://schemas.microsoft.com/office/drawing/2014/main" val="779492499"/>
                    </a:ext>
                  </a:extLst>
                </a:gridCol>
                <a:gridCol w="875490">
                  <a:extLst>
                    <a:ext uri="{9D8B030D-6E8A-4147-A177-3AD203B41FA5}">
                      <a16:colId xmlns:a16="http://schemas.microsoft.com/office/drawing/2014/main" val="1460123629"/>
                    </a:ext>
                  </a:extLst>
                </a:gridCol>
                <a:gridCol w="875490">
                  <a:extLst>
                    <a:ext uri="{9D8B030D-6E8A-4147-A177-3AD203B41FA5}">
                      <a16:colId xmlns:a16="http://schemas.microsoft.com/office/drawing/2014/main" val="2444739069"/>
                    </a:ext>
                  </a:extLst>
                </a:gridCol>
                <a:gridCol w="875490">
                  <a:extLst>
                    <a:ext uri="{9D8B030D-6E8A-4147-A177-3AD203B41FA5}">
                      <a16:colId xmlns:a16="http://schemas.microsoft.com/office/drawing/2014/main" val="2407816292"/>
                    </a:ext>
                  </a:extLst>
                </a:gridCol>
                <a:gridCol w="875490">
                  <a:extLst>
                    <a:ext uri="{9D8B030D-6E8A-4147-A177-3AD203B41FA5}">
                      <a16:colId xmlns:a16="http://schemas.microsoft.com/office/drawing/2014/main" val="2219985162"/>
                    </a:ext>
                  </a:extLst>
                </a:gridCol>
              </a:tblGrid>
              <a:tr h="508872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3412530"/>
                  </a:ext>
                </a:extLst>
              </a:tr>
            </a:tbl>
          </a:graphicData>
        </a:graphic>
      </p:graphicFrame>
      <p:graphicFrame>
        <p:nvGraphicFramePr>
          <p:cNvPr id="42" name="Table 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7215777"/>
              </p:ext>
            </p:extLst>
          </p:nvPr>
        </p:nvGraphicFramePr>
        <p:xfrm>
          <a:off x="2181594" y="4701561"/>
          <a:ext cx="4377450" cy="508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7745">
                  <a:extLst>
                    <a:ext uri="{9D8B030D-6E8A-4147-A177-3AD203B41FA5}">
                      <a16:colId xmlns:a16="http://schemas.microsoft.com/office/drawing/2014/main" val="779492499"/>
                    </a:ext>
                  </a:extLst>
                </a:gridCol>
                <a:gridCol w="437745">
                  <a:extLst>
                    <a:ext uri="{9D8B030D-6E8A-4147-A177-3AD203B41FA5}">
                      <a16:colId xmlns:a16="http://schemas.microsoft.com/office/drawing/2014/main" val="1460123629"/>
                    </a:ext>
                  </a:extLst>
                </a:gridCol>
                <a:gridCol w="437745">
                  <a:extLst>
                    <a:ext uri="{9D8B030D-6E8A-4147-A177-3AD203B41FA5}">
                      <a16:colId xmlns:a16="http://schemas.microsoft.com/office/drawing/2014/main" val="2444739069"/>
                    </a:ext>
                  </a:extLst>
                </a:gridCol>
                <a:gridCol w="437745">
                  <a:extLst>
                    <a:ext uri="{9D8B030D-6E8A-4147-A177-3AD203B41FA5}">
                      <a16:colId xmlns:a16="http://schemas.microsoft.com/office/drawing/2014/main" val="2407816292"/>
                    </a:ext>
                  </a:extLst>
                </a:gridCol>
                <a:gridCol w="437745">
                  <a:extLst>
                    <a:ext uri="{9D8B030D-6E8A-4147-A177-3AD203B41FA5}">
                      <a16:colId xmlns:a16="http://schemas.microsoft.com/office/drawing/2014/main" val="2219985162"/>
                    </a:ext>
                  </a:extLst>
                </a:gridCol>
                <a:gridCol w="437745">
                  <a:extLst>
                    <a:ext uri="{9D8B030D-6E8A-4147-A177-3AD203B41FA5}">
                      <a16:colId xmlns:a16="http://schemas.microsoft.com/office/drawing/2014/main" val="3746883553"/>
                    </a:ext>
                  </a:extLst>
                </a:gridCol>
                <a:gridCol w="437745">
                  <a:extLst>
                    <a:ext uri="{9D8B030D-6E8A-4147-A177-3AD203B41FA5}">
                      <a16:colId xmlns:a16="http://schemas.microsoft.com/office/drawing/2014/main" val="2150115590"/>
                    </a:ext>
                  </a:extLst>
                </a:gridCol>
                <a:gridCol w="437745">
                  <a:extLst>
                    <a:ext uri="{9D8B030D-6E8A-4147-A177-3AD203B41FA5}">
                      <a16:colId xmlns:a16="http://schemas.microsoft.com/office/drawing/2014/main" val="3363972234"/>
                    </a:ext>
                  </a:extLst>
                </a:gridCol>
                <a:gridCol w="437745">
                  <a:extLst>
                    <a:ext uri="{9D8B030D-6E8A-4147-A177-3AD203B41FA5}">
                      <a16:colId xmlns:a16="http://schemas.microsoft.com/office/drawing/2014/main" val="570383539"/>
                    </a:ext>
                  </a:extLst>
                </a:gridCol>
                <a:gridCol w="437745">
                  <a:extLst>
                    <a:ext uri="{9D8B030D-6E8A-4147-A177-3AD203B41FA5}">
                      <a16:colId xmlns:a16="http://schemas.microsoft.com/office/drawing/2014/main" val="2426776883"/>
                    </a:ext>
                  </a:extLst>
                </a:gridCol>
              </a:tblGrid>
              <a:tr h="508872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34125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1989021" y="4694387"/>
                <a:ext cx="528167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10 groups of 5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 </a:t>
                </a:r>
                <a:r>
                  <a:rPr lang="en-GB" sz="2800" dirty="0">
                    <a:latin typeface="Calibri" panose="020F0502020204030204" pitchFamily="34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5 groups of 10</a:t>
                </a:r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9021" y="4694387"/>
                <a:ext cx="5281671" cy="523220"/>
              </a:xfrm>
              <a:prstGeom prst="rect">
                <a:avLst/>
              </a:prstGeom>
              <a:blipFill>
                <a:blip r:embed="rId5"/>
                <a:stretch>
                  <a:fillRect l="-2307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/>
              <p:cNvSpPr txBox="1"/>
              <p:nvPr/>
            </p:nvSpPr>
            <p:spPr>
              <a:xfrm>
                <a:off x="3091115" y="5347616"/>
                <a:ext cx="528167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10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5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 </a:t>
                </a:r>
                <a:r>
                  <a:rPr lang="en-GB" sz="2800" dirty="0">
                    <a:latin typeface="Calibri" panose="020F0502020204030204" pitchFamily="34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5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 10</a:t>
                </a:r>
              </a:p>
            </p:txBody>
          </p:sp>
        </mc:Choice>
        <mc:Fallback xmlns=""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1115" y="5347616"/>
                <a:ext cx="5281671" cy="523220"/>
              </a:xfrm>
              <a:prstGeom prst="rect">
                <a:avLst/>
              </a:prstGeom>
              <a:blipFill>
                <a:blip r:embed="rId6"/>
                <a:stretch>
                  <a:fillRect l="-2309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87241" y="334776"/>
            <a:ext cx="4987698" cy="2200619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87241" y="2371794"/>
            <a:ext cx="4987698" cy="2206205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667512" y="1935230"/>
            <a:ext cx="13091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What’s the same?</a:t>
            </a:r>
            <a:endParaRPr lang="en-GB" sz="2400" dirty="0">
              <a:latin typeface="Cambria Math" panose="02040503050406030204" pitchFamily="18" charset="0"/>
              <a:ea typeface="Cambria Math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733380" y="2119729"/>
            <a:ext cx="14596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What’s different?</a:t>
            </a:r>
            <a:endParaRPr lang="en-GB" sz="2400" dirty="0">
              <a:latin typeface="Cambria Math" panose="02040503050406030204" pitchFamily="18" charset="0"/>
              <a:ea typeface="Cambria Math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70907" y="474709"/>
            <a:ext cx="747045" cy="74704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E80A0F6-E404-4449-B7A0-F36BCB842340}"/>
              </a:ext>
            </a:extLst>
          </p:cNvPr>
          <p:cNvSpPr txBox="1"/>
          <p:nvPr/>
        </p:nvSpPr>
        <p:spPr>
          <a:xfrm>
            <a:off x="6775467" y="1218891"/>
            <a:ext cx="2095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449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questions 1 to 4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37822426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2434723"/>
              </p:ext>
            </p:extLst>
          </p:nvPr>
        </p:nvGraphicFramePr>
        <p:xfrm>
          <a:off x="845240" y="700787"/>
          <a:ext cx="2607483" cy="40769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69161">
                  <a:extLst>
                    <a:ext uri="{9D8B030D-6E8A-4147-A177-3AD203B41FA5}">
                      <a16:colId xmlns:a16="http://schemas.microsoft.com/office/drawing/2014/main" val="1714370360"/>
                    </a:ext>
                  </a:extLst>
                </a:gridCol>
                <a:gridCol w="869161">
                  <a:extLst>
                    <a:ext uri="{9D8B030D-6E8A-4147-A177-3AD203B41FA5}">
                      <a16:colId xmlns:a16="http://schemas.microsoft.com/office/drawing/2014/main" val="470649368"/>
                    </a:ext>
                  </a:extLst>
                </a:gridCol>
                <a:gridCol w="869161">
                  <a:extLst>
                    <a:ext uri="{9D8B030D-6E8A-4147-A177-3AD203B41FA5}">
                      <a16:colId xmlns:a16="http://schemas.microsoft.com/office/drawing/2014/main" val="1919359199"/>
                    </a:ext>
                  </a:extLst>
                </a:gridCol>
              </a:tblGrid>
              <a:tr h="335742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Berlin Sans FB" panose="020E0602020502020306" pitchFamily="34" charset="0"/>
                        </a:rPr>
                        <a:t>H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Berlin Sans FB" panose="020E0602020502020306" pitchFamily="34" charset="0"/>
                        </a:rPr>
                        <a:t>T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Berlin Sans FB" panose="020E0602020502020306" pitchFamily="34" charset="0"/>
                        </a:rPr>
                        <a:t>O</a:t>
                      </a:r>
                    </a:p>
                  </a:txBody>
                  <a:tcPr anchor="ctr"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6963676"/>
                  </a:ext>
                </a:extLst>
              </a:tr>
              <a:tr h="388855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75411759"/>
                  </a:ext>
                </a:extLst>
              </a:tr>
              <a:tr h="363916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55412945"/>
                  </a:ext>
                </a:extLst>
              </a:tr>
              <a:tr h="340438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47680749"/>
                  </a:ext>
                </a:extLst>
              </a:tr>
              <a:tr h="309916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31978724"/>
                  </a:ext>
                </a:extLst>
              </a:tr>
              <a:tr h="31668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72210169"/>
                  </a:ext>
                </a:extLst>
              </a:tr>
              <a:tr h="31668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321715"/>
                  </a:ext>
                </a:extLst>
              </a:tr>
              <a:tr h="31668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88563240"/>
                  </a:ext>
                </a:extLst>
              </a:tr>
              <a:tr h="31668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49206748"/>
                  </a:ext>
                </a:extLst>
              </a:tr>
              <a:tr h="31668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37646933"/>
                  </a:ext>
                </a:extLst>
              </a:tr>
              <a:tr h="31668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19443512"/>
                  </a:ext>
                </a:extLst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734" y="1107637"/>
            <a:ext cx="363470" cy="35451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4215" y="1107637"/>
            <a:ext cx="363470" cy="35451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3773" y="1107637"/>
            <a:ext cx="363470" cy="35451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0085" y="1490730"/>
            <a:ext cx="363470" cy="35451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566" y="1490730"/>
            <a:ext cx="363470" cy="35451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124" y="1490730"/>
            <a:ext cx="363470" cy="35451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436" y="1849186"/>
            <a:ext cx="363470" cy="35451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0917" y="1849186"/>
            <a:ext cx="363470" cy="35451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475" y="1849186"/>
            <a:ext cx="363470" cy="35451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734" y="2201130"/>
            <a:ext cx="363470" cy="35451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4215" y="2201130"/>
            <a:ext cx="363470" cy="35451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3773" y="2201130"/>
            <a:ext cx="363470" cy="35451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0085" y="2584223"/>
            <a:ext cx="363470" cy="35451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566" y="2584223"/>
            <a:ext cx="363470" cy="35451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124" y="2584223"/>
            <a:ext cx="363470" cy="35451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436" y="2942679"/>
            <a:ext cx="363470" cy="35451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0917" y="2942679"/>
            <a:ext cx="363470" cy="354518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475" y="2942679"/>
            <a:ext cx="363470" cy="354518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436" y="3307816"/>
            <a:ext cx="363470" cy="354518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0917" y="3307816"/>
            <a:ext cx="363470" cy="35451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475" y="3307816"/>
            <a:ext cx="363470" cy="354518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436" y="3684228"/>
            <a:ext cx="363470" cy="354518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0917" y="3684228"/>
            <a:ext cx="363470" cy="354518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475" y="3684228"/>
            <a:ext cx="363470" cy="354518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734" y="4045427"/>
            <a:ext cx="363470" cy="354518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4215" y="4045427"/>
            <a:ext cx="363470" cy="354518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3773" y="4045427"/>
            <a:ext cx="363470" cy="354518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436" y="4401309"/>
            <a:ext cx="363470" cy="354518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0917" y="4401309"/>
            <a:ext cx="363470" cy="354518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475" y="4401309"/>
            <a:ext cx="363470" cy="354518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3561824" y="1101355"/>
            <a:ext cx="48759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Each row has 2 tens and 1 one.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560148" y="2332446"/>
            <a:ext cx="31889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There are 10 rows.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560148" y="3018027"/>
            <a:ext cx="28406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The calculation is </a:t>
            </a: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21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×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10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139190" y="3422618"/>
            <a:ext cx="379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575982" y="1705755"/>
            <a:ext cx="48759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Each row has 21</a:t>
            </a:r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475" y="4803334"/>
            <a:ext cx="363470" cy="354518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821" y="4797767"/>
            <a:ext cx="369178" cy="360085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515" y="4797767"/>
            <a:ext cx="369178" cy="360085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5328818" y="3422618"/>
            <a:ext cx="379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518446" y="3422618"/>
            <a:ext cx="379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0</a:t>
            </a: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4765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59259E-6 L -0.00035 -0.5382 " pathEditMode="relative" rAng="0" ptsTypes="AA">
                                      <p:cBhvr>
                                        <p:cTn id="17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-26921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44444E-6 L 0.00121 -0.53773 " pathEditMode="relative" rAng="0" ptsTypes="AA">
                                      <p:cBhvr>
                                        <p:cTn id="172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26898"/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4.44444E-6 L 0.00486 -0.53773 " pathEditMode="relative" rAng="0" ptsTypes="AA">
                                      <p:cBhvr>
                                        <p:cTn id="174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" y="-268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  <p:bldP spid="44" grpId="0"/>
      <p:bldP spid="4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|1.9|3.9|8.6|6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3|7.7|9.2|18.6|9|5.6|6|12.7|4.3|2|3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0.6|29.5|0.7|10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8|4.4|2.8|9.9|29.7|1.6|17.5|1.4|6.6|1.4|4.6|9.3|3|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8|1.9|2.9|2.4|3.7|2.7|17|1.8|2.5|1.4|14.2|1.9|1.9|1.1|1.9|1.2|6.6|3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9|6.1|1|4.3|1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4|3.2|1.9|2.1|2.1|1.5|9.9|7.6|1.8|17.2|3.9|4.6|2.3|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3|1.5|10.2|3.2|3.9|1.3|1.4"/>
</p:tagLst>
</file>

<file path=ppt/theme/theme1.xml><?xml version="1.0" encoding="utf-8"?>
<a:theme xmlns:a="http://schemas.openxmlformats.org/drawingml/2006/main" name="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Get ready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et ready questio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Let's learn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Let's lear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Your tur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Your turn activity less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9" ma:contentTypeDescription="Create a new document." ma:contentTypeScope="" ma:versionID="b2c766a94e95002ac4288712d4fa69c8">
  <xsd:schema xmlns:xsd="http://www.w3.org/2001/XMLSchema" xmlns:xs="http://www.w3.org/2001/XMLSchema" xmlns:p="http://schemas.microsoft.com/office/2006/metadata/properties" xmlns:ns3="522d4c35-b548-4432-90ae-af4376e1c4b4" targetNamespace="http://schemas.microsoft.com/office/2006/metadata/properties" ma:root="true" ma:fieldsID="7178f4fb24cd49e559b70803ab372ab1" ns3:_="">
    <xsd:import namespace="522d4c35-b548-4432-90ae-af4376e1c4b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6AE9213-A5CE-44AA-A10D-6294B8D0B05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FA976BF-BA58-4DED-B6CD-0D8A580477C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1727757-3061-47D3-99FD-9493F136DC43}">
  <ds:schemaRefs>
    <ds:schemaRef ds:uri="http://schemas.microsoft.com/office/2006/documentManagement/types"/>
    <ds:schemaRef ds:uri="http://purl.org/dc/elements/1.1/"/>
    <ds:schemaRef ds:uri="http://schemas.microsoft.com/office/2006/metadata/properties"/>
    <ds:schemaRef ds:uri="522d4c35-b548-4432-90ae-af4376e1c4b4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9183</TotalTime>
  <Words>341</Words>
  <Application>Microsoft Office PowerPoint</Application>
  <PresentationFormat>On-screen Show (4:3)</PresentationFormat>
  <Paragraphs>120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15</vt:i4>
      </vt:variant>
    </vt:vector>
  </HeadingPairs>
  <TitlesOfParts>
    <vt:vector size="28" baseType="lpstr">
      <vt:lpstr>Arial</vt:lpstr>
      <vt:lpstr>Berlin Sans FB</vt:lpstr>
      <vt:lpstr>Calibri</vt:lpstr>
      <vt:lpstr>Cambria Math</vt:lpstr>
      <vt:lpstr>Comic Sans MS</vt:lpstr>
      <vt:lpstr>KG Primary Penmanship</vt:lpstr>
      <vt:lpstr>Title slide</vt:lpstr>
      <vt:lpstr>Get ready title</vt:lpstr>
      <vt:lpstr>Get ready questions</vt:lpstr>
      <vt:lpstr>Let's learn title</vt:lpstr>
      <vt:lpstr>Let's learn slides</vt:lpstr>
      <vt:lpstr>Your turn</vt:lpstr>
      <vt:lpstr>Your turn activity lesson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Have a go at questions 1 to 4 on the worksheet</vt:lpstr>
      <vt:lpstr>PowerPoint Presentation</vt:lpstr>
      <vt:lpstr>PowerPoint Presentation</vt:lpstr>
      <vt:lpstr>Have a go at questions 5 to 7 on the worksheet</vt:lpstr>
      <vt:lpstr>PowerPoint Presentation</vt:lpstr>
      <vt:lpstr>PowerPoint Presentation</vt:lpstr>
      <vt:lpstr>PowerPoint Presentation</vt:lpstr>
      <vt:lpstr>Have a go at the rest of the worksheet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Gabrielle Davis</cp:lastModifiedBy>
  <cp:revision>255</cp:revision>
  <dcterms:created xsi:type="dcterms:W3CDTF">2019-07-05T11:02:13Z</dcterms:created>
  <dcterms:modified xsi:type="dcterms:W3CDTF">2021-01-12T09:48:01Z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