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Lst>
  <p:sldSz cx="7556500" cy="10693400"/>
  <p:notesSz cx="6858000" cy="9144000"/>
  <p:embeddedFontLst>
    <p:embeddedFont>
      <p:font typeface="Century Gothic" panose="020B0502020202020204" pitchFamily="34" charset="0"/>
      <p:regular r:id="rId7"/>
      <p:bold r:id="rId8"/>
      <p:italic r:id="rId9"/>
      <p:boldItalic r:id="rId10"/>
    </p:embeddedFont>
    <p:embeddedFont>
      <p:font typeface="Poppins Bold" panose="020B0604020202020204" charset="0"/>
      <p:regular r:id="rId11"/>
      <p:bold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E44FAB-6860-A074-0B93-5F493D55D5DA}" v="4099" dt="2026-08-30T16:27:53.1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28" autoAdjust="0"/>
    <p:restoredTop sz="0" autoAdjust="0"/>
  </p:normalViewPr>
  <p:slideViewPr>
    <p:cSldViewPr>
      <p:cViewPr>
        <p:scale>
          <a:sx n="98" d="100"/>
          <a:sy n="98" d="100"/>
        </p:scale>
        <p:origin x="2388"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font" Target="fonts/font6.fntdata"/><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6327D"/>
        </a:solidFill>
        <a:effectLst/>
      </p:bgPr>
    </p:bg>
    <p:spTree>
      <p:nvGrpSpPr>
        <p:cNvPr id="1" name=""/>
        <p:cNvGrpSpPr/>
        <p:nvPr/>
      </p:nvGrpSpPr>
      <p:grpSpPr>
        <a:xfrm>
          <a:off x="0" y="0"/>
          <a:ext cx="0" cy="0"/>
          <a:chOff x="0" y="0"/>
          <a:chExt cx="0" cy="0"/>
        </a:xfrm>
      </p:grpSpPr>
      <p:grpSp>
        <p:nvGrpSpPr>
          <p:cNvPr id="2" name="Group 2"/>
          <p:cNvGrpSpPr/>
          <p:nvPr/>
        </p:nvGrpSpPr>
        <p:grpSpPr>
          <a:xfrm>
            <a:off x="548551" y="2209386"/>
            <a:ext cx="6480547" cy="1278518"/>
            <a:chOff x="0" y="0"/>
            <a:chExt cx="2200165" cy="434061"/>
          </a:xfrm>
        </p:grpSpPr>
        <p:sp>
          <p:nvSpPr>
            <p:cNvPr id="3" name="Freeform 3"/>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4" name="TextBox 4"/>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548551" y="1959274"/>
            <a:ext cx="3818078" cy="500223"/>
            <a:chOff x="0" y="0"/>
            <a:chExt cx="3691746" cy="483671"/>
          </a:xfrm>
        </p:grpSpPr>
        <p:sp>
          <p:nvSpPr>
            <p:cNvPr id="6" name="Freeform 6"/>
            <p:cNvSpPr/>
            <p:nvPr/>
          </p:nvSpPr>
          <p:spPr>
            <a:xfrm>
              <a:off x="0" y="0"/>
              <a:ext cx="3691746" cy="483671"/>
            </a:xfrm>
            <a:custGeom>
              <a:avLst/>
              <a:gdLst/>
              <a:ahLst/>
              <a:cxnLst/>
              <a:rect l="l" t="t" r="r" b="b"/>
              <a:pathLst>
                <a:path w="3691746" h="483671">
                  <a:moveTo>
                    <a:pt x="3488546" y="0"/>
                  </a:moveTo>
                  <a:lnTo>
                    <a:pt x="0" y="0"/>
                  </a:lnTo>
                  <a:lnTo>
                    <a:pt x="0" y="483671"/>
                  </a:lnTo>
                  <a:lnTo>
                    <a:pt x="3488546" y="483671"/>
                  </a:lnTo>
                  <a:lnTo>
                    <a:pt x="3691746" y="241836"/>
                  </a:lnTo>
                  <a:lnTo>
                    <a:pt x="3488546" y="0"/>
                  </a:lnTo>
                  <a:close/>
                </a:path>
              </a:pathLst>
            </a:custGeom>
            <a:solidFill>
              <a:srgbClr val="FFFFFF"/>
            </a:solidFill>
          </p:spPr>
          <p:txBody>
            <a:bodyPr/>
            <a:lstStyle/>
            <a:p>
              <a:endParaRPr lang="en-GB"/>
            </a:p>
          </p:txBody>
        </p:sp>
        <p:sp>
          <p:nvSpPr>
            <p:cNvPr id="7" name="TextBox 7"/>
            <p:cNvSpPr txBox="1"/>
            <p:nvPr/>
          </p:nvSpPr>
          <p:spPr>
            <a:xfrm>
              <a:off x="0" y="-47625"/>
              <a:ext cx="3577446" cy="531296"/>
            </a:xfrm>
            <a:prstGeom prst="rect">
              <a:avLst/>
            </a:prstGeom>
          </p:spPr>
          <p:txBody>
            <a:bodyPr lIns="50800" tIns="50800" rIns="50800" bIns="50800" rtlCol="0" anchor="ctr"/>
            <a:lstStyle/>
            <a:p>
              <a:pPr algn="ctr">
                <a:lnSpc>
                  <a:spcPts val="1960"/>
                </a:lnSpc>
              </a:pPr>
              <a:endParaRPr/>
            </a:p>
          </p:txBody>
        </p:sp>
      </p:grpSp>
      <p:grpSp>
        <p:nvGrpSpPr>
          <p:cNvPr id="8" name="Group 8"/>
          <p:cNvGrpSpPr/>
          <p:nvPr/>
        </p:nvGrpSpPr>
        <p:grpSpPr>
          <a:xfrm>
            <a:off x="548551" y="5594428"/>
            <a:ext cx="6480547" cy="1278518"/>
            <a:chOff x="0" y="0"/>
            <a:chExt cx="2200165" cy="434061"/>
          </a:xfrm>
        </p:grpSpPr>
        <p:sp>
          <p:nvSpPr>
            <p:cNvPr id="9" name="Freeform 9"/>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0" name="TextBox 10"/>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11" name="Group 11"/>
          <p:cNvGrpSpPr/>
          <p:nvPr/>
        </p:nvGrpSpPr>
        <p:grpSpPr>
          <a:xfrm>
            <a:off x="548551" y="5344317"/>
            <a:ext cx="4021301" cy="500223"/>
            <a:chOff x="0" y="0"/>
            <a:chExt cx="3888245" cy="483671"/>
          </a:xfrm>
        </p:grpSpPr>
        <p:sp>
          <p:nvSpPr>
            <p:cNvPr id="12" name="Freeform 12"/>
            <p:cNvSpPr/>
            <p:nvPr/>
          </p:nvSpPr>
          <p:spPr>
            <a:xfrm>
              <a:off x="0" y="0"/>
              <a:ext cx="3888245" cy="483671"/>
            </a:xfrm>
            <a:custGeom>
              <a:avLst/>
              <a:gdLst/>
              <a:ahLst/>
              <a:cxnLst/>
              <a:rect l="l" t="t" r="r" b="b"/>
              <a:pathLst>
                <a:path w="3888245" h="483671">
                  <a:moveTo>
                    <a:pt x="3685045" y="0"/>
                  </a:moveTo>
                  <a:lnTo>
                    <a:pt x="0" y="0"/>
                  </a:lnTo>
                  <a:lnTo>
                    <a:pt x="0" y="483671"/>
                  </a:lnTo>
                  <a:lnTo>
                    <a:pt x="3685045" y="483671"/>
                  </a:lnTo>
                  <a:lnTo>
                    <a:pt x="3888245" y="241836"/>
                  </a:lnTo>
                  <a:lnTo>
                    <a:pt x="3685045" y="0"/>
                  </a:lnTo>
                  <a:close/>
                </a:path>
              </a:pathLst>
            </a:custGeom>
            <a:solidFill>
              <a:srgbClr val="FFFFFF"/>
            </a:solidFill>
          </p:spPr>
          <p:txBody>
            <a:bodyPr/>
            <a:lstStyle/>
            <a:p>
              <a:endParaRPr lang="en-GB"/>
            </a:p>
          </p:txBody>
        </p:sp>
        <p:sp>
          <p:nvSpPr>
            <p:cNvPr id="13" name="TextBox 13"/>
            <p:cNvSpPr txBox="1"/>
            <p:nvPr/>
          </p:nvSpPr>
          <p:spPr>
            <a:xfrm>
              <a:off x="0" y="-47625"/>
              <a:ext cx="3773945" cy="531296"/>
            </a:xfrm>
            <a:prstGeom prst="rect">
              <a:avLst/>
            </a:prstGeom>
          </p:spPr>
          <p:txBody>
            <a:bodyPr lIns="50800" tIns="50800" rIns="50800" bIns="50800" rtlCol="0" anchor="ctr"/>
            <a:lstStyle/>
            <a:p>
              <a:pPr algn="ctr">
                <a:lnSpc>
                  <a:spcPts val="1960"/>
                </a:lnSpc>
              </a:pPr>
              <a:endParaRPr/>
            </a:p>
          </p:txBody>
        </p:sp>
      </p:grpSp>
      <p:grpSp>
        <p:nvGrpSpPr>
          <p:cNvPr id="14" name="Group 14"/>
          <p:cNvGrpSpPr/>
          <p:nvPr/>
        </p:nvGrpSpPr>
        <p:grpSpPr>
          <a:xfrm>
            <a:off x="548551" y="8979471"/>
            <a:ext cx="6480547" cy="1278518"/>
            <a:chOff x="0" y="0"/>
            <a:chExt cx="2200165" cy="434061"/>
          </a:xfrm>
        </p:grpSpPr>
        <p:sp>
          <p:nvSpPr>
            <p:cNvPr id="15" name="Freeform 15"/>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6" name="TextBox 16"/>
            <p:cNvSpPr txBox="1"/>
            <p:nvPr/>
          </p:nvSpPr>
          <p:spPr>
            <a:xfrm>
              <a:off x="0" y="-47625"/>
              <a:ext cx="2200165" cy="481686"/>
            </a:xfrm>
            <a:prstGeom prst="rect">
              <a:avLst/>
            </a:prstGeom>
          </p:spPr>
          <p:txBody>
            <a:bodyPr lIns="50800" tIns="50800" rIns="50800" bIns="50800" rtlCol="0" anchor="ctr"/>
            <a:lstStyle/>
            <a:p>
              <a:pPr marL="0" lvl="0" indent="0" algn="ctr">
                <a:lnSpc>
                  <a:spcPts val="1960"/>
                </a:lnSpc>
                <a:spcBef>
                  <a:spcPct val="0"/>
                </a:spcBef>
              </a:pPr>
              <a:endParaRPr/>
            </a:p>
          </p:txBody>
        </p:sp>
      </p:grpSp>
      <p:grpSp>
        <p:nvGrpSpPr>
          <p:cNvPr id="17" name="Group 17"/>
          <p:cNvGrpSpPr/>
          <p:nvPr/>
        </p:nvGrpSpPr>
        <p:grpSpPr>
          <a:xfrm>
            <a:off x="548551" y="8729360"/>
            <a:ext cx="4097387" cy="500223"/>
            <a:chOff x="0" y="0"/>
            <a:chExt cx="3961814" cy="483671"/>
          </a:xfrm>
        </p:grpSpPr>
        <p:sp>
          <p:nvSpPr>
            <p:cNvPr id="18" name="Freeform 18"/>
            <p:cNvSpPr/>
            <p:nvPr/>
          </p:nvSpPr>
          <p:spPr>
            <a:xfrm>
              <a:off x="0" y="0"/>
              <a:ext cx="3961814" cy="483671"/>
            </a:xfrm>
            <a:custGeom>
              <a:avLst/>
              <a:gdLst/>
              <a:ahLst/>
              <a:cxnLst/>
              <a:rect l="l" t="t" r="r" b="b"/>
              <a:pathLst>
                <a:path w="3961814" h="483671">
                  <a:moveTo>
                    <a:pt x="3758614" y="0"/>
                  </a:moveTo>
                  <a:lnTo>
                    <a:pt x="0" y="0"/>
                  </a:lnTo>
                  <a:lnTo>
                    <a:pt x="0" y="483671"/>
                  </a:lnTo>
                  <a:lnTo>
                    <a:pt x="3758614" y="483671"/>
                  </a:lnTo>
                  <a:lnTo>
                    <a:pt x="3961814" y="241836"/>
                  </a:lnTo>
                  <a:lnTo>
                    <a:pt x="3758614" y="0"/>
                  </a:lnTo>
                  <a:close/>
                </a:path>
              </a:pathLst>
            </a:custGeom>
            <a:solidFill>
              <a:srgbClr val="FFFFFF"/>
            </a:solidFill>
          </p:spPr>
          <p:txBody>
            <a:bodyPr/>
            <a:lstStyle/>
            <a:p>
              <a:endParaRPr lang="en-GB"/>
            </a:p>
          </p:txBody>
        </p:sp>
        <p:sp>
          <p:nvSpPr>
            <p:cNvPr id="19" name="TextBox 19"/>
            <p:cNvSpPr txBox="1"/>
            <p:nvPr/>
          </p:nvSpPr>
          <p:spPr>
            <a:xfrm>
              <a:off x="0" y="-47625"/>
              <a:ext cx="3847514" cy="531296"/>
            </a:xfrm>
            <a:prstGeom prst="rect">
              <a:avLst/>
            </a:prstGeom>
          </p:spPr>
          <p:txBody>
            <a:bodyPr lIns="50800" tIns="50800" rIns="50800" bIns="50800" rtlCol="0" anchor="ctr"/>
            <a:lstStyle/>
            <a:p>
              <a:pPr algn="ctr">
                <a:lnSpc>
                  <a:spcPts val="1960"/>
                </a:lnSpc>
              </a:pPr>
              <a:endParaRPr/>
            </a:p>
          </p:txBody>
        </p:sp>
      </p:grpSp>
      <p:grpSp>
        <p:nvGrpSpPr>
          <p:cNvPr id="20" name="Group 20"/>
          <p:cNvGrpSpPr/>
          <p:nvPr/>
        </p:nvGrpSpPr>
        <p:grpSpPr>
          <a:xfrm>
            <a:off x="548551" y="3884104"/>
            <a:ext cx="6480547" cy="1278518"/>
            <a:chOff x="0" y="0"/>
            <a:chExt cx="2200165" cy="434061"/>
          </a:xfrm>
        </p:grpSpPr>
        <p:sp>
          <p:nvSpPr>
            <p:cNvPr id="21" name="Freeform 21"/>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2" name="TextBox 22"/>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3" name="Group 23"/>
          <p:cNvGrpSpPr/>
          <p:nvPr/>
        </p:nvGrpSpPr>
        <p:grpSpPr>
          <a:xfrm rot="-10800000">
            <a:off x="3788825" y="3651796"/>
            <a:ext cx="3240274" cy="500223"/>
            <a:chOff x="0" y="0"/>
            <a:chExt cx="3133060" cy="483671"/>
          </a:xfrm>
        </p:grpSpPr>
        <p:sp>
          <p:nvSpPr>
            <p:cNvPr id="24" name="Freeform 24"/>
            <p:cNvSpPr/>
            <p:nvPr/>
          </p:nvSpPr>
          <p:spPr>
            <a:xfrm>
              <a:off x="0" y="0"/>
              <a:ext cx="3133060" cy="483671"/>
            </a:xfrm>
            <a:custGeom>
              <a:avLst/>
              <a:gdLst/>
              <a:ahLst/>
              <a:cxnLst/>
              <a:rect l="l" t="t" r="r" b="b"/>
              <a:pathLst>
                <a:path w="3133060" h="483671">
                  <a:moveTo>
                    <a:pt x="2929860" y="0"/>
                  </a:moveTo>
                  <a:lnTo>
                    <a:pt x="0" y="0"/>
                  </a:lnTo>
                  <a:lnTo>
                    <a:pt x="0" y="483671"/>
                  </a:lnTo>
                  <a:lnTo>
                    <a:pt x="2929860" y="483671"/>
                  </a:lnTo>
                  <a:lnTo>
                    <a:pt x="3133060" y="241836"/>
                  </a:lnTo>
                  <a:lnTo>
                    <a:pt x="2929860" y="0"/>
                  </a:lnTo>
                  <a:close/>
                </a:path>
              </a:pathLst>
            </a:custGeom>
            <a:solidFill>
              <a:srgbClr val="FFFFFF"/>
            </a:solidFill>
          </p:spPr>
          <p:txBody>
            <a:bodyPr/>
            <a:lstStyle/>
            <a:p>
              <a:endParaRPr lang="en-GB"/>
            </a:p>
          </p:txBody>
        </p:sp>
        <p:sp>
          <p:nvSpPr>
            <p:cNvPr id="25" name="TextBox 25"/>
            <p:cNvSpPr txBox="1"/>
            <p:nvPr/>
          </p:nvSpPr>
          <p:spPr>
            <a:xfrm>
              <a:off x="0" y="-47625"/>
              <a:ext cx="3018760" cy="531296"/>
            </a:xfrm>
            <a:prstGeom prst="rect">
              <a:avLst/>
            </a:prstGeom>
          </p:spPr>
          <p:txBody>
            <a:bodyPr lIns="50800" tIns="50800" rIns="50800" bIns="50800" rtlCol="0" anchor="ctr"/>
            <a:lstStyle/>
            <a:p>
              <a:pPr algn="ctr">
                <a:lnSpc>
                  <a:spcPts val="1960"/>
                </a:lnSpc>
              </a:pPr>
              <a:endParaRPr/>
            </a:p>
          </p:txBody>
        </p:sp>
      </p:grpSp>
      <p:grpSp>
        <p:nvGrpSpPr>
          <p:cNvPr id="26" name="Group 26"/>
          <p:cNvGrpSpPr/>
          <p:nvPr/>
        </p:nvGrpSpPr>
        <p:grpSpPr>
          <a:xfrm>
            <a:off x="548551" y="7286950"/>
            <a:ext cx="6480547" cy="1278518"/>
            <a:chOff x="0" y="0"/>
            <a:chExt cx="2200165" cy="434061"/>
          </a:xfrm>
        </p:grpSpPr>
        <p:sp>
          <p:nvSpPr>
            <p:cNvPr id="27" name="Freeform 27"/>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8" name="TextBox 28"/>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9" name="Group 29"/>
          <p:cNvGrpSpPr/>
          <p:nvPr/>
        </p:nvGrpSpPr>
        <p:grpSpPr>
          <a:xfrm rot="-10800000">
            <a:off x="3557498" y="7036838"/>
            <a:ext cx="3471600" cy="500223"/>
            <a:chOff x="0" y="0"/>
            <a:chExt cx="3356732" cy="483671"/>
          </a:xfrm>
        </p:grpSpPr>
        <p:sp>
          <p:nvSpPr>
            <p:cNvPr id="30" name="Freeform 30"/>
            <p:cNvSpPr/>
            <p:nvPr/>
          </p:nvSpPr>
          <p:spPr>
            <a:xfrm>
              <a:off x="0" y="0"/>
              <a:ext cx="3356732" cy="483671"/>
            </a:xfrm>
            <a:custGeom>
              <a:avLst/>
              <a:gdLst/>
              <a:ahLst/>
              <a:cxnLst/>
              <a:rect l="l" t="t" r="r" b="b"/>
              <a:pathLst>
                <a:path w="3356732" h="483671">
                  <a:moveTo>
                    <a:pt x="3153533" y="0"/>
                  </a:moveTo>
                  <a:lnTo>
                    <a:pt x="0" y="0"/>
                  </a:lnTo>
                  <a:lnTo>
                    <a:pt x="0" y="483671"/>
                  </a:lnTo>
                  <a:lnTo>
                    <a:pt x="3153533" y="483671"/>
                  </a:lnTo>
                  <a:lnTo>
                    <a:pt x="3356732" y="241836"/>
                  </a:lnTo>
                  <a:lnTo>
                    <a:pt x="3153533" y="0"/>
                  </a:lnTo>
                  <a:close/>
                </a:path>
              </a:pathLst>
            </a:custGeom>
            <a:solidFill>
              <a:srgbClr val="FFFFFF"/>
            </a:solidFill>
          </p:spPr>
          <p:txBody>
            <a:bodyPr/>
            <a:lstStyle/>
            <a:p>
              <a:endParaRPr lang="en-GB"/>
            </a:p>
          </p:txBody>
        </p:sp>
        <p:sp>
          <p:nvSpPr>
            <p:cNvPr id="31" name="TextBox 31"/>
            <p:cNvSpPr txBox="1"/>
            <p:nvPr/>
          </p:nvSpPr>
          <p:spPr>
            <a:xfrm>
              <a:off x="0" y="-47625"/>
              <a:ext cx="3242432" cy="531296"/>
            </a:xfrm>
            <a:prstGeom prst="rect">
              <a:avLst/>
            </a:prstGeom>
          </p:spPr>
          <p:txBody>
            <a:bodyPr lIns="50800" tIns="50800" rIns="50800" bIns="50800" rtlCol="0" anchor="ctr"/>
            <a:lstStyle/>
            <a:p>
              <a:pPr algn="ctr">
                <a:lnSpc>
                  <a:spcPts val="1960"/>
                </a:lnSpc>
              </a:pPr>
              <a:endParaRPr/>
            </a:p>
          </p:txBody>
        </p:sp>
      </p:grpSp>
      <p:grpSp>
        <p:nvGrpSpPr>
          <p:cNvPr id="32" name="Group 32"/>
          <p:cNvGrpSpPr/>
          <p:nvPr/>
        </p:nvGrpSpPr>
        <p:grpSpPr>
          <a:xfrm>
            <a:off x="231245" y="96759"/>
            <a:ext cx="7097509" cy="1525957"/>
            <a:chOff x="0" y="0"/>
            <a:chExt cx="1510932" cy="812800"/>
          </a:xfrm>
        </p:grpSpPr>
        <p:sp>
          <p:nvSpPr>
            <p:cNvPr id="33" name="Freeform 33"/>
            <p:cNvSpPr/>
            <p:nvPr/>
          </p:nvSpPr>
          <p:spPr>
            <a:xfrm>
              <a:off x="0" y="0"/>
              <a:ext cx="1510932" cy="812800"/>
            </a:xfrm>
            <a:custGeom>
              <a:avLst/>
              <a:gdLst/>
              <a:ahLst/>
              <a:cxnLst/>
              <a:rect l="l" t="t" r="r" b="b"/>
              <a:pathLst>
                <a:path w="1510932" h="812800">
                  <a:moveTo>
                    <a:pt x="43632" y="0"/>
                  </a:moveTo>
                  <a:lnTo>
                    <a:pt x="1467300" y="0"/>
                  </a:lnTo>
                  <a:cubicBezTo>
                    <a:pt x="1478872" y="0"/>
                    <a:pt x="1489970" y="4597"/>
                    <a:pt x="1498153" y="12779"/>
                  </a:cubicBezTo>
                  <a:cubicBezTo>
                    <a:pt x="1506335" y="20962"/>
                    <a:pt x="1510932" y="32060"/>
                    <a:pt x="1510932" y="43632"/>
                  </a:cubicBezTo>
                  <a:lnTo>
                    <a:pt x="1510932" y="769168"/>
                  </a:lnTo>
                  <a:cubicBezTo>
                    <a:pt x="1510932" y="780740"/>
                    <a:pt x="1506335" y="791838"/>
                    <a:pt x="1498153" y="800021"/>
                  </a:cubicBezTo>
                  <a:cubicBezTo>
                    <a:pt x="1489970" y="808203"/>
                    <a:pt x="1478872" y="812800"/>
                    <a:pt x="1467300" y="812800"/>
                  </a:cubicBezTo>
                  <a:lnTo>
                    <a:pt x="43632" y="812800"/>
                  </a:lnTo>
                  <a:cubicBezTo>
                    <a:pt x="32060" y="812800"/>
                    <a:pt x="20962" y="808203"/>
                    <a:pt x="12779" y="800021"/>
                  </a:cubicBezTo>
                  <a:cubicBezTo>
                    <a:pt x="4597" y="791838"/>
                    <a:pt x="0" y="780740"/>
                    <a:pt x="0" y="769168"/>
                  </a:cubicBezTo>
                  <a:lnTo>
                    <a:pt x="0" y="43632"/>
                  </a:lnTo>
                  <a:cubicBezTo>
                    <a:pt x="0" y="32060"/>
                    <a:pt x="4597" y="20962"/>
                    <a:pt x="12779" y="12779"/>
                  </a:cubicBezTo>
                  <a:cubicBezTo>
                    <a:pt x="20962" y="4597"/>
                    <a:pt x="32060" y="0"/>
                    <a:pt x="43632" y="0"/>
                  </a:cubicBezTo>
                  <a:close/>
                </a:path>
              </a:pathLst>
            </a:custGeom>
            <a:solidFill>
              <a:srgbClr val="FFFFFF"/>
            </a:solidFill>
            <a:ln cap="rnd">
              <a:noFill/>
              <a:prstDash val="solid"/>
              <a:round/>
            </a:ln>
          </p:spPr>
          <p:txBody>
            <a:bodyPr/>
            <a:lstStyle/>
            <a:p>
              <a:endParaRPr lang="en-GB"/>
            </a:p>
          </p:txBody>
        </p:sp>
        <p:sp>
          <p:nvSpPr>
            <p:cNvPr id="34" name="TextBox 34"/>
            <p:cNvSpPr txBox="1"/>
            <p:nvPr/>
          </p:nvSpPr>
          <p:spPr>
            <a:xfrm>
              <a:off x="0" y="-47625"/>
              <a:ext cx="1510932" cy="860425"/>
            </a:xfrm>
            <a:prstGeom prst="rect">
              <a:avLst/>
            </a:prstGeom>
          </p:spPr>
          <p:txBody>
            <a:bodyPr lIns="50800" tIns="50800" rIns="50800" bIns="50800" rtlCol="0" anchor="ctr"/>
            <a:lstStyle/>
            <a:p>
              <a:pPr algn="ctr">
                <a:lnSpc>
                  <a:spcPts val="1960"/>
                </a:lnSpc>
              </a:pPr>
              <a:endParaRPr/>
            </a:p>
          </p:txBody>
        </p:sp>
      </p:grpSp>
      <p:grpSp>
        <p:nvGrpSpPr>
          <p:cNvPr id="35" name="Group 35"/>
          <p:cNvGrpSpPr/>
          <p:nvPr/>
        </p:nvGrpSpPr>
        <p:grpSpPr>
          <a:xfrm>
            <a:off x="240069" y="10439797"/>
            <a:ext cx="7097509" cy="253603"/>
            <a:chOff x="0" y="0"/>
            <a:chExt cx="1510932" cy="172300"/>
          </a:xfrm>
        </p:grpSpPr>
        <p:sp>
          <p:nvSpPr>
            <p:cNvPr id="36" name="Freeform 36"/>
            <p:cNvSpPr/>
            <p:nvPr/>
          </p:nvSpPr>
          <p:spPr>
            <a:xfrm>
              <a:off x="0" y="0"/>
              <a:ext cx="1510932" cy="172300"/>
            </a:xfrm>
            <a:custGeom>
              <a:avLst/>
              <a:gdLst/>
              <a:ahLst/>
              <a:cxnLst/>
              <a:rect l="l" t="t" r="r" b="b"/>
              <a:pathLst>
                <a:path w="1510932" h="172300">
                  <a:moveTo>
                    <a:pt x="21816" y="0"/>
                  </a:moveTo>
                  <a:lnTo>
                    <a:pt x="1489116" y="0"/>
                  </a:lnTo>
                  <a:cubicBezTo>
                    <a:pt x="1501165" y="0"/>
                    <a:pt x="1510932" y="9767"/>
                    <a:pt x="1510932" y="21816"/>
                  </a:cubicBezTo>
                  <a:lnTo>
                    <a:pt x="1510932" y="150484"/>
                  </a:lnTo>
                  <a:cubicBezTo>
                    <a:pt x="1510932" y="162533"/>
                    <a:pt x="1501165" y="172300"/>
                    <a:pt x="1489116" y="172300"/>
                  </a:cubicBezTo>
                  <a:lnTo>
                    <a:pt x="21816" y="172300"/>
                  </a:lnTo>
                  <a:cubicBezTo>
                    <a:pt x="9767" y="172300"/>
                    <a:pt x="0" y="162533"/>
                    <a:pt x="0" y="150484"/>
                  </a:cubicBezTo>
                  <a:lnTo>
                    <a:pt x="0" y="21816"/>
                  </a:lnTo>
                  <a:cubicBezTo>
                    <a:pt x="0" y="9767"/>
                    <a:pt x="9767" y="0"/>
                    <a:pt x="21816" y="0"/>
                  </a:cubicBezTo>
                  <a:close/>
                </a:path>
              </a:pathLst>
            </a:custGeom>
            <a:solidFill>
              <a:srgbClr val="FFFFFF"/>
            </a:solidFill>
            <a:ln cap="sq">
              <a:noFill/>
              <a:prstDash val="solid"/>
              <a:miter/>
            </a:ln>
          </p:spPr>
          <p:txBody>
            <a:bodyPr/>
            <a:lstStyle/>
            <a:p>
              <a:endParaRPr lang="en-GB"/>
            </a:p>
          </p:txBody>
        </p:sp>
        <p:sp>
          <p:nvSpPr>
            <p:cNvPr id="37" name="TextBox 37"/>
            <p:cNvSpPr txBox="1"/>
            <p:nvPr/>
          </p:nvSpPr>
          <p:spPr>
            <a:xfrm>
              <a:off x="0" y="-47625"/>
              <a:ext cx="1510932" cy="219925"/>
            </a:xfrm>
            <a:prstGeom prst="rect">
              <a:avLst/>
            </a:prstGeom>
          </p:spPr>
          <p:txBody>
            <a:bodyPr lIns="50800" tIns="50800" rIns="50800" bIns="50800" rtlCol="0" anchor="ctr"/>
            <a:lstStyle/>
            <a:p>
              <a:pPr algn="ctr">
                <a:lnSpc>
                  <a:spcPts val="1960"/>
                </a:lnSpc>
              </a:pPr>
              <a:endParaRPr/>
            </a:p>
          </p:txBody>
        </p:sp>
      </p:grpSp>
      <p:sp>
        <p:nvSpPr>
          <p:cNvPr id="38" name="Freeform 38"/>
          <p:cNvSpPr/>
          <p:nvPr/>
        </p:nvSpPr>
        <p:spPr>
          <a:xfrm>
            <a:off x="59524" y="589433"/>
            <a:ext cx="1270065" cy="1122695"/>
          </a:xfrm>
          <a:custGeom>
            <a:avLst/>
            <a:gdLst/>
            <a:ahLst/>
            <a:cxnLst/>
            <a:rect l="l" t="t" r="r" b="b"/>
            <a:pathLst>
              <a:path w="1270065" h="1122695">
                <a:moveTo>
                  <a:pt x="0" y="0"/>
                </a:moveTo>
                <a:lnTo>
                  <a:pt x="1270065" y="0"/>
                </a:lnTo>
                <a:lnTo>
                  <a:pt x="1270065" y="1122695"/>
                </a:lnTo>
                <a:lnTo>
                  <a:pt x="0" y="1122695"/>
                </a:lnTo>
                <a:lnTo>
                  <a:pt x="0" y="0"/>
                </a:lnTo>
                <a:close/>
              </a:path>
            </a:pathLst>
          </a:custGeom>
          <a:blipFill>
            <a:blip r:embed="rId2"/>
            <a:stretch>
              <a:fillRect/>
            </a:stretch>
          </a:blipFill>
        </p:spPr>
        <p:txBody>
          <a:bodyPr/>
          <a:lstStyle/>
          <a:p>
            <a:endParaRPr lang="en-GB"/>
          </a:p>
        </p:txBody>
      </p:sp>
      <p:sp>
        <p:nvSpPr>
          <p:cNvPr id="39" name="TextBox 39"/>
          <p:cNvSpPr txBox="1"/>
          <p:nvPr/>
        </p:nvSpPr>
        <p:spPr>
          <a:xfrm>
            <a:off x="441056" y="373154"/>
            <a:ext cx="6617057" cy="596958"/>
          </a:xfrm>
          <a:prstGeom prst="rect">
            <a:avLst/>
          </a:prstGeom>
        </p:spPr>
        <p:txBody>
          <a:bodyPr lIns="0" tIns="0" rIns="0" bIns="0" rtlCol="0" anchor="t">
            <a:spAutoFit/>
          </a:bodyPr>
          <a:lstStyle/>
          <a:p>
            <a:pPr algn="ctr">
              <a:lnSpc>
                <a:spcPts val="4900"/>
              </a:lnSpc>
            </a:pPr>
            <a:r>
              <a:rPr lang="en-US" sz="3500" b="1" dirty="0">
                <a:solidFill>
                  <a:srgbClr val="000000"/>
                </a:solidFill>
                <a:latin typeface="Poppins Bold"/>
                <a:ea typeface="Poppins Bold"/>
                <a:cs typeface="Poppins Bold"/>
                <a:sym typeface="Poppins Bold"/>
              </a:rPr>
              <a:t>CURRICULUM NEWSLETTER</a:t>
            </a:r>
          </a:p>
        </p:txBody>
      </p:sp>
      <p:sp>
        <p:nvSpPr>
          <p:cNvPr id="40" name="TextBox 40"/>
          <p:cNvSpPr txBox="1"/>
          <p:nvPr/>
        </p:nvSpPr>
        <p:spPr>
          <a:xfrm>
            <a:off x="553542" y="134336"/>
            <a:ext cx="6476520" cy="305084"/>
          </a:xfrm>
          <a:prstGeom prst="rect">
            <a:avLst/>
          </a:prstGeom>
        </p:spPr>
        <p:txBody>
          <a:bodyPr wrap="square" lIns="0" tIns="0" rIns="0" bIns="0" rtlCol="0" anchor="t">
            <a:spAutoFit/>
          </a:bodyPr>
          <a:lstStyle/>
          <a:p>
            <a:pPr algn="ctr">
              <a:lnSpc>
                <a:spcPts val="2520"/>
              </a:lnSpc>
            </a:pPr>
            <a:r>
              <a:rPr lang="en-US" sz="1800" b="1" dirty="0">
                <a:solidFill>
                  <a:srgbClr val="000000"/>
                </a:solidFill>
                <a:latin typeface="Poppins Bold"/>
                <a:ea typeface="Poppins Bold"/>
                <a:cs typeface="Poppins Bold"/>
                <a:sym typeface="Poppins Bold"/>
              </a:rPr>
              <a:t>STOPSLEY COMMUNITY PRIMARY SCHOOL AND NURSERY</a:t>
            </a:r>
          </a:p>
        </p:txBody>
      </p:sp>
      <p:sp>
        <p:nvSpPr>
          <p:cNvPr id="41" name="TextBox 41"/>
          <p:cNvSpPr txBox="1"/>
          <p:nvPr/>
        </p:nvSpPr>
        <p:spPr>
          <a:xfrm>
            <a:off x="811544" y="1989676"/>
            <a:ext cx="3758308" cy="391795"/>
          </a:xfrm>
          <a:prstGeom prst="rect">
            <a:avLst/>
          </a:prstGeom>
        </p:spPr>
        <p:txBody>
          <a:bodyPr lIns="0" tIns="0" rIns="0" bIns="0" rtlCol="0" anchor="t">
            <a:spAutoFit/>
          </a:bodyPr>
          <a:lstStyle/>
          <a:p>
            <a:pPr algn="l">
              <a:lnSpc>
                <a:spcPts val="3080"/>
              </a:lnSpc>
            </a:pPr>
            <a:r>
              <a:rPr lang="en-US" sz="2200" b="1">
                <a:solidFill>
                  <a:srgbClr val="000000"/>
                </a:solidFill>
                <a:latin typeface="Poppins Bold"/>
                <a:ea typeface="Poppins Bold"/>
                <a:cs typeface="Poppins Bold"/>
                <a:sym typeface="Poppins Bold"/>
              </a:rPr>
              <a:t>Maths</a:t>
            </a:r>
          </a:p>
        </p:txBody>
      </p:sp>
      <p:sp>
        <p:nvSpPr>
          <p:cNvPr id="42" name="TextBox 42"/>
          <p:cNvSpPr txBox="1"/>
          <p:nvPr/>
        </p:nvSpPr>
        <p:spPr>
          <a:xfrm>
            <a:off x="807806" y="5374719"/>
            <a:ext cx="3381848" cy="391795"/>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Computing</a:t>
            </a:r>
          </a:p>
        </p:txBody>
      </p:sp>
      <p:sp>
        <p:nvSpPr>
          <p:cNvPr id="43" name="TextBox 43"/>
          <p:cNvSpPr txBox="1"/>
          <p:nvPr/>
        </p:nvSpPr>
        <p:spPr>
          <a:xfrm>
            <a:off x="807806" y="8759761"/>
            <a:ext cx="3838132" cy="391795"/>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PE</a:t>
            </a:r>
          </a:p>
        </p:txBody>
      </p:sp>
      <p:sp>
        <p:nvSpPr>
          <p:cNvPr id="44" name="TextBox 44"/>
          <p:cNvSpPr txBox="1"/>
          <p:nvPr/>
        </p:nvSpPr>
        <p:spPr>
          <a:xfrm>
            <a:off x="3742105" y="3682197"/>
            <a:ext cx="3039190"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English</a:t>
            </a:r>
          </a:p>
        </p:txBody>
      </p:sp>
      <p:sp>
        <p:nvSpPr>
          <p:cNvPr id="45" name="TextBox 45"/>
          <p:cNvSpPr txBox="1"/>
          <p:nvPr/>
        </p:nvSpPr>
        <p:spPr>
          <a:xfrm>
            <a:off x="3625570" y="7067240"/>
            <a:ext cx="3155724"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Science</a:t>
            </a:r>
          </a:p>
        </p:txBody>
      </p:sp>
      <p:sp>
        <p:nvSpPr>
          <p:cNvPr id="46" name="TextBox 46"/>
          <p:cNvSpPr txBox="1"/>
          <p:nvPr/>
        </p:nvSpPr>
        <p:spPr>
          <a:xfrm>
            <a:off x="441056" y="1019367"/>
            <a:ext cx="6617057" cy="439608"/>
          </a:xfrm>
          <a:prstGeom prst="rect">
            <a:avLst/>
          </a:prstGeom>
        </p:spPr>
        <p:txBody>
          <a:bodyPr lIns="0" tIns="0" rIns="0" bIns="0" rtlCol="0" anchor="t">
            <a:spAutoFit/>
          </a:bodyPr>
          <a:lstStyle/>
          <a:p>
            <a:pPr algn="ctr">
              <a:lnSpc>
                <a:spcPts val="3640"/>
              </a:lnSpc>
            </a:pPr>
            <a:r>
              <a:rPr lang="en-US" sz="2600" b="1" dirty="0">
                <a:solidFill>
                  <a:srgbClr val="000000"/>
                </a:solidFill>
                <a:latin typeface="Poppins Bold"/>
                <a:ea typeface="Poppins Bold"/>
                <a:cs typeface="Poppins Bold"/>
                <a:sym typeface="Poppins Bold"/>
              </a:rPr>
              <a:t>YEAR 3 – Autumn </a:t>
            </a:r>
          </a:p>
        </p:txBody>
      </p:sp>
      <p:sp>
        <p:nvSpPr>
          <p:cNvPr id="48" name="TextBox 47">
            <a:extLst>
              <a:ext uri="{FF2B5EF4-FFF2-40B4-BE49-F238E27FC236}">
                <a16:creationId xmlns:a16="http://schemas.microsoft.com/office/drawing/2014/main" id="{616CB972-D188-A3AF-AE9E-816A0FCC1FB4}"/>
              </a:ext>
            </a:extLst>
          </p:cNvPr>
          <p:cNvSpPr txBox="1"/>
          <p:nvPr/>
        </p:nvSpPr>
        <p:spPr>
          <a:xfrm>
            <a:off x="505562" y="2382189"/>
            <a:ext cx="6456441" cy="1144480"/>
          </a:xfrm>
          <a:prstGeom prst="rect">
            <a:avLst/>
          </a:prstGeom>
          <a:noFill/>
        </p:spPr>
        <p:txBody>
          <a:bodyPr wrap="square" lIns="91440" tIns="45720" rIns="91440" bIns="45720" rtlCol="0" anchor="t">
            <a:spAutoFit/>
          </a:bodyPr>
          <a:lstStyle/>
          <a:p>
            <a:pPr marL="0" marR="0" indent="0" algn="just">
              <a:lnSpc>
                <a:spcPct val="119000"/>
              </a:lnSpc>
              <a:spcBef>
                <a:spcPts val="0"/>
              </a:spcBef>
              <a:spcAft>
                <a:spcPts val="600"/>
              </a:spcAft>
            </a:pPr>
            <a:r>
              <a:rPr lang="en-US" sz="1000" kern="1400" dirty="0">
                <a:ln>
                  <a:noFill/>
                </a:ln>
                <a:solidFill>
                  <a:srgbClr val="000000"/>
                </a:solidFill>
                <a:effectLst/>
                <a:latin typeface="Century Gothic"/>
              </a:rPr>
              <a:t>We will be looking at developing children’s understanding of place value in 3 digit numbers. Children will apply this learning to addition and subtraction. We will also be learning about multiplication and division. How you can help at home:</a:t>
            </a:r>
          </a:p>
          <a:p>
            <a:pPr marL="359410" indent="-359410" algn="just">
              <a:lnSpc>
                <a:spcPct val="119000"/>
              </a:lnSpc>
              <a:spcAft>
                <a:spcPts val="600"/>
              </a:spcAft>
            </a:pPr>
            <a:r>
              <a:rPr lang="en-US" sz="1000" kern="1400" dirty="0">
                <a:ln>
                  <a:noFill/>
                </a:ln>
                <a:solidFill>
                  <a:srgbClr val="000000"/>
                </a:solidFill>
                <a:effectLst/>
                <a:latin typeface="Century Gothic"/>
              </a:rPr>
              <a:t>·</a:t>
            </a:r>
            <a:r>
              <a:rPr lang="en-US" sz="1000" kern="1400" dirty="0">
                <a:ln>
                  <a:noFill/>
                </a:ln>
                <a:solidFill>
                  <a:srgbClr val="000000"/>
                </a:solidFill>
                <a:effectLst/>
                <a:latin typeface="Century Gothic"/>
                <a:ea typeface="Calibri"/>
                <a:cs typeface="Calibri"/>
              </a:rPr>
              <a:t> </a:t>
            </a:r>
            <a:r>
              <a:rPr lang="en-US" sz="1000" kern="1400" dirty="0">
                <a:ln>
                  <a:noFill/>
                </a:ln>
                <a:solidFill>
                  <a:srgbClr val="000000"/>
                </a:solidFill>
                <a:effectLst/>
                <a:latin typeface="Century Gothic"/>
              </a:rPr>
              <a:t>Encourage your child to play  TT Rockstars to help with their times tables daily</a:t>
            </a:r>
            <a:r>
              <a:rPr lang="en-US" sz="1000" kern="1400" dirty="0">
                <a:solidFill>
                  <a:srgbClr val="000000"/>
                </a:solidFill>
                <a:latin typeface="Century Gothic"/>
              </a:rPr>
              <a:t>.</a:t>
            </a:r>
            <a:endParaRPr lang="en-US" sz="1000" kern="1400" dirty="0">
              <a:ln>
                <a:noFill/>
              </a:ln>
              <a:solidFill>
                <a:srgbClr val="000000"/>
              </a:solidFill>
              <a:effectLst/>
              <a:latin typeface="Century Gothic"/>
              <a:ea typeface="Calibri" panose="020F0502020204030204" pitchFamily="34" charset="0"/>
              <a:cs typeface="Calibri" panose="020F0502020204030204" pitchFamily="34" charset="0"/>
            </a:endParaRPr>
          </a:p>
          <a:p>
            <a:pPr marL="359410" marR="0" indent="-359410" algn="just">
              <a:lnSpc>
                <a:spcPct val="119000"/>
              </a:lnSpc>
              <a:spcBef>
                <a:spcPts val="0"/>
              </a:spcBef>
              <a:spcAft>
                <a:spcPts val="600"/>
              </a:spcAft>
            </a:pPr>
            <a:r>
              <a:rPr lang="en-US" sz="1000" kern="1400" dirty="0">
                <a:ln>
                  <a:noFill/>
                </a:ln>
                <a:solidFill>
                  <a:srgbClr val="000000"/>
                </a:solidFill>
                <a:effectLst/>
                <a:latin typeface="Century Gothic"/>
              </a:rPr>
              <a:t>· Develop your child’s understanding of the value of  each digit in a number</a:t>
            </a:r>
          </a:p>
        </p:txBody>
      </p:sp>
      <p:sp>
        <p:nvSpPr>
          <p:cNvPr id="49" name="TextBox 48">
            <a:extLst>
              <a:ext uri="{FF2B5EF4-FFF2-40B4-BE49-F238E27FC236}">
                <a16:creationId xmlns:a16="http://schemas.microsoft.com/office/drawing/2014/main" id="{FEF4DCF9-7DFC-4D46-0130-F1D969A2D73B}"/>
              </a:ext>
            </a:extLst>
          </p:cNvPr>
          <p:cNvSpPr txBox="1"/>
          <p:nvPr/>
        </p:nvSpPr>
        <p:spPr>
          <a:xfrm>
            <a:off x="548550" y="4139100"/>
            <a:ext cx="6413453" cy="990592"/>
          </a:xfrm>
          <a:prstGeom prst="rect">
            <a:avLst/>
          </a:prstGeom>
          <a:noFill/>
        </p:spPr>
        <p:txBody>
          <a:bodyPr wrap="square" lIns="91440" tIns="45720" rIns="91440" bIns="45720" rtlCol="0" anchor="t">
            <a:spAutoFit/>
          </a:bodyPr>
          <a:lstStyle/>
          <a:p>
            <a:pPr algn="just">
              <a:lnSpc>
                <a:spcPct val="119000"/>
              </a:lnSpc>
              <a:spcAft>
                <a:spcPts val="600"/>
              </a:spcAft>
            </a:pPr>
            <a:r>
              <a:rPr lang="en-US" sz="1000" kern="1400" dirty="0">
                <a:ln>
                  <a:noFill/>
                </a:ln>
                <a:solidFill>
                  <a:srgbClr val="000000"/>
                </a:solidFill>
                <a:effectLst/>
                <a:latin typeface="Century Gothic"/>
              </a:rPr>
              <a:t>Children will be linking their English work with our topic –Stone Age to Iron Age. Over the </a:t>
            </a:r>
            <a:r>
              <a:rPr lang="en-US" sz="1000" kern="1400" dirty="0">
                <a:solidFill>
                  <a:srgbClr val="000000"/>
                </a:solidFill>
                <a:latin typeface="Century Gothic"/>
              </a:rPr>
              <a:t>half term</a:t>
            </a:r>
            <a:r>
              <a:rPr lang="en-US" sz="1000" kern="1400" dirty="0">
                <a:ln>
                  <a:noFill/>
                </a:ln>
                <a:solidFill>
                  <a:srgbClr val="000000"/>
                </a:solidFill>
                <a:effectLst/>
                <a:latin typeface="Century Gothic"/>
              </a:rPr>
              <a:t>, they will be learning how to write</a:t>
            </a:r>
            <a:r>
              <a:rPr lang="en-US" sz="1000" kern="1400" dirty="0">
                <a:solidFill>
                  <a:srgbClr val="000000"/>
                </a:solidFill>
                <a:latin typeface="Century Gothic"/>
              </a:rPr>
              <a:t> </a:t>
            </a:r>
            <a:r>
              <a:rPr lang="en-US" sz="1000" kern="1400" dirty="0">
                <a:ln>
                  <a:noFill/>
                </a:ln>
                <a:solidFill>
                  <a:srgbClr val="000000"/>
                </a:solidFill>
                <a:effectLst/>
                <a:latin typeface="Century Gothic"/>
              </a:rPr>
              <a:t>an information text and </a:t>
            </a:r>
            <a:r>
              <a:rPr lang="en-US" sz="1000" kern="1400" dirty="0">
                <a:solidFill>
                  <a:srgbClr val="000000"/>
                </a:solidFill>
                <a:latin typeface="Century Gothic"/>
              </a:rPr>
              <a:t>a poem to perform</a:t>
            </a:r>
            <a:r>
              <a:rPr lang="en-US" sz="1000" kern="1400" dirty="0">
                <a:ln>
                  <a:noFill/>
                </a:ln>
                <a:solidFill>
                  <a:srgbClr val="000000"/>
                </a:solidFill>
                <a:effectLst/>
                <a:latin typeface="Century Gothic"/>
              </a:rPr>
              <a:t>. We will continue to build on the skills taught in Year 2 by learning about paragraphs, determiners and speech punctuation. Reading will continue to be taught daily through a range of text types and a class book will be shared regularly to encourage reading for pleasure.</a:t>
            </a:r>
            <a:endParaRPr lang="en-US" sz="1050" kern="1400" dirty="0">
              <a:ln>
                <a:noFill/>
              </a:ln>
              <a:solidFill>
                <a:srgbClr val="000000"/>
              </a:solidFill>
              <a:effectLst/>
              <a:latin typeface="Century Gothic"/>
            </a:endParaRPr>
          </a:p>
        </p:txBody>
      </p:sp>
      <p:sp>
        <p:nvSpPr>
          <p:cNvPr id="50" name="TextBox 49">
            <a:extLst>
              <a:ext uri="{FF2B5EF4-FFF2-40B4-BE49-F238E27FC236}">
                <a16:creationId xmlns:a16="http://schemas.microsoft.com/office/drawing/2014/main" id="{196B247A-062E-9C03-7E54-A3CB8CA9AAB4}"/>
              </a:ext>
            </a:extLst>
          </p:cNvPr>
          <p:cNvSpPr txBox="1"/>
          <p:nvPr/>
        </p:nvSpPr>
        <p:spPr>
          <a:xfrm>
            <a:off x="609583" y="5875309"/>
            <a:ext cx="6248400" cy="1015663"/>
          </a:xfrm>
          <a:prstGeom prst="rect">
            <a:avLst/>
          </a:prstGeom>
          <a:noFill/>
        </p:spPr>
        <p:txBody>
          <a:bodyPr wrap="square" lIns="91440" tIns="45720" rIns="91440" bIns="45720" rtlCol="0" anchor="t">
            <a:spAutoFit/>
          </a:bodyPr>
          <a:lstStyle/>
          <a:p>
            <a:pPr algn="just"/>
            <a:r>
              <a:rPr lang="en-GB" sz="1000" dirty="0">
                <a:latin typeface="Century Gothic"/>
              </a:rPr>
              <a:t>The children will be learning all about coding. They will develop their understanding of how to create and control simple computer programs. This includes learning to write and follow algorithms, give clear instructions, put commands in the correct order, use sequencing, loops and repetition and to identify and fix errors (bugs).</a:t>
            </a:r>
            <a:endParaRPr lang="en-GB" sz="1000" dirty="0">
              <a:latin typeface="Century Gothic" panose="020B0502020202020204" pitchFamily="34" charset="0"/>
            </a:endParaRPr>
          </a:p>
          <a:p>
            <a:pPr algn="just"/>
            <a:r>
              <a:rPr lang="en-GB" sz="1000" dirty="0">
                <a:latin typeface="Century Gothic"/>
              </a:rPr>
              <a:t>We will be using the computer program Purple Mash,, the children have their own login to use in school and at home to support learning.</a:t>
            </a:r>
            <a:endParaRPr lang="en-GB" sz="1000" dirty="0">
              <a:latin typeface="Century Gothic" panose="020B0502020202020204" pitchFamily="34" charset="0"/>
            </a:endParaRPr>
          </a:p>
        </p:txBody>
      </p:sp>
      <p:sp>
        <p:nvSpPr>
          <p:cNvPr id="51" name="TextBox 50">
            <a:extLst>
              <a:ext uri="{FF2B5EF4-FFF2-40B4-BE49-F238E27FC236}">
                <a16:creationId xmlns:a16="http://schemas.microsoft.com/office/drawing/2014/main" id="{EFA17237-45B8-292A-7309-A6E685B7B2C5}"/>
              </a:ext>
            </a:extLst>
          </p:cNvPr>
          <p:cNvSpPr txBox="1"/>
          <p:nvPr/>
        </p:nvSpPr>
        <p:spPr>
          <a:xfrm>
            <a:off x="625384" y="7622927"/>
            <a:ext cx="6248400" cy="830997"/>
          </a:xfrm>
          <a:prstGeom prst="rect">
            <a:avLst/>
          </a:prstGeom>
          <a:noFill/>
        </p:spPr>
        <p:txBody>
          <a:bodyPr wrap="square" lIns="91440" tIns="45720" rIns="91440" bIns="45720" rtlCol="0" anchor="t">
            <a:spAutoFit/>
          </a:bodyPr>
          <a:lstStyle/>
          <a:p>
            <a:pPr algn="just"/>
            <a:r>
              <a:rPr lang="en-GB" sz="1200" dirty="0">
                <a:latin typeface="Century Gothic"/>
              </a:rPr>
              <a:t>The children </a:t>
            </a:r>
            <a:r>
              <a:rPr lang="en-US" sz="1200" kern="1400" dirty="0">
                <a:ln>
                  <a:noFill/>
                </a:ln>
                <a:solidFill>
                  <a:srgbClr val="000000"/>
                </a:solidFill>
                <a:effectLst/>
                <a:latin typeface="Century Gothic"/>
              </a:rPr>
              <a:t>will be learning about light and dark</a:t>
            </a:r>
            <a:r>
              <a:rPr lang="en-US" sz="1200" kern="1400" dirty="0">
                <a:solidFill>
                  <a:srgbClr val="000000"/>
                </a:solidFill>
                <a:latin typeface="Century Gothic"/>
              </a:rPr>
              <a:t> and why light is important for seeing</a:t>
            </a:r>
            <a:r>
              <a:rPr lang="en-US" sz="1200" kern="1400" dirty="0">
                <a:ln>
                  <a:noFill/>
                </a:ln>
                <a:solidFill>
                  <a:srgbClr val="000000"/>
                </a:solidFill>
                <a:effectLst/>
                <a:latin typeface="Century Gothic"/>
              </a:rPr>
              <a:t>.</a:t>
            </a:r>
            <a:r>
              <a:rPr lang="en-US" sz="1200" kern="1400" dirty="0">
                <a:solidFill>
                  <a:srgbClr val="000000"/>
                </a:solidFill>
                <a:latin typeface="Century Gothic"/>
              </a:rPr>
              <a:t> Children will identify different sources of light and explore</a:t>
            </a:r>
            <a:r>
              <a:rPr lang="en-US" sz="1200" kern="1400" dirty="0">
                <a:ln>
                  <a:noFill/>
                </a:ln>
                <a:solidFill>
                  <a:srgbClr val="000000"/>
                </a:solidFill>
                <a:effectLst/>
                <a:latin typeface="Century Gothic"/>
              </a:rPr>
              <a:t> </a:t>
            </a:r>
            <a:r>
              <a:rPr lang="en-US" sz="1200" kern="1400" dirty="0">
                <a:solidFill>
                  <a:srgbClr val="000000"/>
                </a:solidFill>
                <a:latin typeface="Century Gothic"/>
              </a:rPr>
              <a:t>how light travels and reflects. They will also learn about shadows including how they are formed and the difference between opaque, transparent and translucent materials.</a:t>
            </a:r>
            <a:endParaRPr lang="en-US" sz="1200" kern="1400" dirty="0">
              <a:ln>
                <a:noFill/>
              </a:ln>
              <a:solidFill>
                <a:srgbClr val="000000"/>
              </a:solidFill>
              <a:effectLst/>
              <a:latin typeface="Century Gothic"/>
            </a:endParaRPr>
          </a:p>
        </p:txBody>
      </p:sp>
      <p:sp>
        <p:nvSpPr>
          <p:cNvPr id="52" name="TextBox 51">
            <a:extLst>
              <a:ext uri="{FF2B5EF4-FFF2-40B4-BE49-F238E27FC236}">
                <a16:creationId xmlns:a16="http://schemas.microsoft.com/office/drawing/2014/main" id="{1AEB26B4-77B8-F5F8-0375-7D53A2FD86B6}"/>
              </a:ext>
            </a:extLst>
          </p:cNvPr>
          <p:cNvSpPr txBox="1"/>
          <p:nvPr/>
        </p:nvSpPr>
        <p:spPr>
          <a:xfrm>
            <a:off x="625384" y="9210252"/>
            <a:ext cx="6248400" cy="1067536"/>
          </a:xfrm>
          <a:prstGeom prst="rect">
            <a:avLst/>
          </a:prstGeom>
          <a:noFill/>
        </p:spPr>
        <p:txBody>
          <a:bodyPr wrap="square" lIns="91440" tIns="45720" rIns="91440" bIns="45720" rtlCol="0" anchor="t">
            <a:spAutoFit/>
          </a:bodyPr>
          <a:lstStyle/>
          <a:p>
            <a:pPr marL="0" marR="0" indent="0">
              <a:lnSpc>
                <a:spcPct val="119000"/>
              </a:lnSpc>
              <a:spcBef>
                <a:spcPts val="0"/>
              </a:spcBef>
              <a:spcAft>
                <a:spcPts val="600"/>
              </a:spcAft>
            </a:pPr>
            <a:r>
              <a:rPr lang="en-US" sz="1000" kern="1400" dirty="0">
                <a:ln>
                  <a:noFill/>
                </a:ln>
                <a:solidFill>
                  <a:srgbClr val="000000"/>
                </a:solidFill>
                <a:effectLst/>
                <a:latin typeface="Century Gothic"/>
              </a:rPr>
              <a:t>PE is every Wednesday afternoon. Children must come into school in their PE kits. </a:t>
            </a:r>
          </a:p>
          <a:p>
            <a:pPr>
              <a:lnSpc>
                <a:spcPct val="119000"/>
              </a:lnSpc>
              <a:spcAft>
                <a:spcPts val="600"/>
              </a:spcAft>
            </a:pPr>
            <a:r>
              <a:rPr lang="en-US" sz="1000" kern="1400" dirty="0">
                <a:ln>
                  <a:noFill/>
                </a:ln>
                <a:solidFill>
                  <a:srgbClr val="000000"/>
                </a:solidFill>
                <a:effectLst/>
                <a:latin typeface="Century Gothic"/>
              </a:rPr>
              <a:t>Over the Autumn term, children will be learning handball and dodgeball.</a:t>
            </a:r>
            <a:r>
              <a:rPr lang="en-US" sz="1000" kern="1400" dirty="0">
                <a:solidFill>
                  <a:srgbClr val="000000"/>
                </a:solidFill>
                <a:latin typeface="Century Gothic"/>
              </a:rPr>
              <a:t> The children will develop in their throwing, catching, passing and aiming skills. They will learn to control the ball, use different passes, defend and dodge the ball. Across both activities they will develop teamwork, communication, coordination, balance, agility and spatial awareness while learning the rules.</a:t>
            </a:r>
            <a:endParaRPr lang="en-US" sz="1000" kern="1400" dirty="0">
              <a:ln>
                <a:noFill/>
              </a:ln>
              <a:solidFill>
                <a:srgbClr val="000000"/>
              </a:solidFill>
              <a:effectLst/>
              <a:latin typeface="Century Gothic"/>
            </a:endParaRPr>
          </a:p>
        </p:txBody>
      </p:sp>
      <p:sp>
        <p:nvSpPr>
          <p:cNvPr id="55" name="Freeform 38">
            <a:extLst>
              <a:ext uri="{FF2B5EF4-FFF2-40B4-BE49-F238E27FC236}">
                <a16:creationId xmlns:a16="http://schemas.microsoft.com/office/drawing/2014/main" id="{DFE62B64-1650-883B-2AFA-65B25D5D7F9F}"/>
              </a:ext>
            </a:extLst>
          </p:cNvPr>
          <p:cNvSpPr/>
          <p:nvPr/>
        </p:nvSpPr>
        <p:spPr>
          <a:xfrm>
            <a:off x="6253704" y="629691"/>
            <a:ext cx="1270065" cy="1122695"/>
          </a:xfrm>
          <a:custGeom>
            <a:avLst/>
            <a:gdLst/>
            <a:ahLst/>
            <a:cxnLst/>
            <a:rect l="l" t="t" r="r" b="b"/>
            <a:pathLst>
              <a:path w="1270065" h="1122695">
                <a:moveTo>
                  <a:pt x="0" y="0"/>
                </a:moveTo>
                <a:lnTo>
                  <a:pt x="1270065" y="0"/>
                </a:lnTo>
                <a:lnTo>
                  <a:pt x="1270065" y="1122695"/>
                </a:lnTo>
                <a:lnTo>
                  <a:pt x="0" y="1122695"/>
                </a:lnTo>
                <a:lnTo>
                  <a:pt x="0" y="0"/>
                </a:lnTo>
                <a:close/>
              </a:path>
            </a:pathLst>
          </a:custGeom>
          <a:blipFill>
            <a:blip r:embed="rId2"/>
            <a:stretch>
              <a:fillRect/>
            </a:stretch>
          </a:blipFill>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6327D"/>
        </a:solidFill>
        <a:effectLst/>
      </p:bgPr>
    </p:bg>
    <p:spTree>
      <p:nvGrpSpPr>
        <p:cNvPr id="1" name=""/>
        <p:cNvGrpSpPr/>
        <p:nvPr/>
      </p:nvGrpSpPr>
      <p:grpSpPr>
        <a:xfrm>
          <a:off x="0" y="0"/>
          <a:ext cx="0" cy="0"/>
          <a:chOff x="0" y="0"/>
          <a:chExt cx="0" cy="0"/>
        </a:xfrm>
      </p:grpSpPr>
      <p:grpSp>
        <p:nvGrpSpPr>
          <p:cNvPr id="2" name="Group 2"/>
          <p:cNvGrpSpPr/>
          <p:nvPr/>
        </p:nvGrpSpPr>
        <p:grpSpPr>
          <a:xfrm>
            <a:off x="505149" y="421032"/>
            <a:ext cx="6480547" cy="1278518"/>
            <a:chOff x="0" y="0"/>
            <a:chExt cx="2200165" cy="434061"/>
          </a:xfrm>
        </p:grpSpPr>
        <p:sp>
          <p:nvSpPr>
            <p:cNvPr id="3" name="Freeform 3"/>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4" name="TextBox 4"/>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501650" y="146293"/>
            <a:ext cx="3818078" cy="500223"/>
            <a:chOff x="0" y="0"/>
            <a:chExt cx="3691746" cy="483671"/>
          </a:xfrm>
        </p:grpSpPr>
        <p:sp>
          <p:nvSpPr>
            <p:cNvPr id="6" name="Freeform 6"/>
            <p:cNvSpPr/>
            <p:nvPr/>
          </p:nvSpPr>
          <p:spPr>
            <a:xfrm>
              <a:off x="0" y="0"/>
              <a:ext cx="3691746" cy="483671"/>
            </a:xfrm>
            <a:custGeom>
              <a:avLst/>
              <a:gdLst/>
              <a:ahLst/>
              <a:cxnLst/>
              <a:rect l="l" t="t" r="r" b="b"/>
              <a:pathLst>
                <a:path w="3691746" h="483671">
                  <a:moveTo>
                    <a:pt x="3488546" y="0"/>
                  </a:moveTo>
                  <a:lnTo>
                    <a:pt x="0" y="0"/>
                  </a:lnTo>
                  <a:lnTo>
                    <a:pt x="0" y="483671"/>
                  </a:lnTo>
                  <a:lnTo>
                    <a:pt x="3488546" y="483671"/>
                  </a:lnTo>
                  <a:lnTo>
                    <a:pt x="3691746" y="241836"/>
                  </a:lnTo>
                  <a:lnTo>
                    <a:pt x="3488546" y="0"/>
                  </a:lnTo>
                  <a:close/>
                </a:path>
              </a:pathLst>
            </a:custGeom>
            <a:solidFill>
              <a:srgbClr val="FFFFFF"/>
            </a:solidFill>
          </p:spPr>
          <p:txBody>
            <a:bodyPr/>
            <a:lstStyle/>
            <a:p>
              <a:endParaRPr lang="en-GB"/>
            </a:p>
          </p:txBody>
        </p:sp>
        <p:sp>
          <p:nvSpPr>
            <p:cNvPr id="7" name="TextBox 7"/>
            <p:cNvSpPr txBox="1"/>
            <p:nvPr/>
          </p:nvSpPr>
          <p:spPr>
            <a:xfrm>
              <a:off x="0" y="-47625"/>
              <a:ext cx="3577446" cy="531296"/>
            </a:xfrm>
            <a:prstGeom prst="rect">
              <a:avLst/>
            </a:prstGeom>
          </p:spPr>
          <p:txBody>
            <a:bodyPr lIns="50800" tIns="50800" rIns="50800" bIns="50800" rtlCol="0" anchor="ctr"/>
            <a:lstStyle/>
            <a:p>
              <a:pPr algn="ctr">
                <a:lnSpc>
                  <a:spcPts val="1960"/>
                </a:lnSpc>
              </a:pPr>
              <a:endParaRPr/>
            </a:p>
          </p:txBody>
        </p:sp>
      </p:grpSp>
      <p:sp>
        <p:nvSpPr>
          <p:cNvPr id="32" name="TextBox 32"/>
          <p:cNvSpPr txBox="1"/>
          <p:nvPr/>
        </p:nvSpPr>
        <p:spPr>
          <a:xfrm>
            <a:off x="693333" y="187543"/>
            <a:ext cx="3758308" cy="391795"/>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History</a:t>
            </a:r>
          </a:p>
        </p:txBody>
      </p:sp>
      <p:grpSp>
        <p:nvGrpSpPr>
          <p:cNvPr id="36" name="Group 36"/>
          <p:cNvGrpSpPr/>
          <p:nvPr/>
        </p:nvGrpSpPr>
        <p:grpSpPr>
          <a:xfrm>
            <a:off x="229495" y="10106784"/>
            <a:ext cx="7108083" cy="1033086"/>
            <a:chOff x="0" y="-47625"/>
            <a:chExt cx="1513183" cy="219925"/>
          </a:xfrm>
        </p:grpSpPr>
        <p:sp>
          <p:nvSpPr>
            <p:cNvPr id="37" name="Freeform 37"/>
            <p:cNvSpPr/>
            <p:nvPr/>
          </p:nvSpPr>
          <p:spPr>
            <a:xfrm>
              <a:off x="2251" y="10759"/>
              <a:ext cx="1510932" cy="66929"/>
            </a:xfrm>
            <a:custGeom>
              <a:avLst/>
              <a:gdLst/>
              <a:ahLst/>
              <a:cxnLst/>
              <a:rect l="l" t="t" r="r" b="b"/>
              <a:pathLst>
                <a:path w="1510932" h="172300">
                  <a:moveTo>
                    <a:pt x="21816" y="0"/>
                  </a:moveTo>
                  <a:lnTo>
                    <a:pt x="1489116" y="0"/>
                  </a:lnTo>
                  <a:cubicBezTo>
                    <a:pt x="1501165" y="0"/>
                    <a:pt x="1510932" y="9767"/>
                    <a:pt x="1510932" y="21816"/>
                  </a:cubicBezTo>
                  <a:lnTo>
                    <a:pt x="1510932" y="150484"/>
                  </a:lnTo>
                  <a:cubicBezTo>
                    <a:pt x="1510932" y="162533"/>
                    <a:pt x="1501165" y="172300"/>
                    <a:pt x="1489116" y="172300"/>
                  </a:cubicBezTo>
                  <a:lnTo>
                    <a:pt x="21816" y="172300"/>
                  </a:lnTo>
                  <a:cubicBezTo>
                    <a:pt x="9767" y="172300"/>
                    <a:pt x="0" y="162533"/>
                    <a:pt x="0" y="150484"/>
                  </a:cubicBezTo>
                  <a:lnTo>
                    <a:pt x="0" y="21816"/>
                  </a:lnTo>
                  <a:cubicBezTo>
                    <a:pt x="0" y="9767"/>
                    <a:pt x="9767" y="0"/>
                    <a:pt x="21816" y="0"/>
                  </a:cubicBezTo>
                  <a:close/>
                </a:path>
              </a:pathLst>
            </a:custGeom>
            <a:solidFill>
              <a:srgbClr val="FFFFFF"/>
            </a:solidFill>
            <a:ln cap="sq">
              <a:noFill/>
              <a:prstDash val="solid"/>
              <a:miter/>
            </a:ln>
          </p:spPr>
          <p:txBody>
            <a:bodyPr/>
            <a:lstStyle/>
            <a:p>
              <a:endParaRPr lang="en-GB"/>
            </a:p>
          </p:txBody>
        </p:sp>
        <p:sp>
          <p:nvSpPr>
            <p:cNvPr id="38" name="TextBox 38"/>
            <p:cNvSpPr txBox="1"/>
            <p:nvPr/>
          </p:nvSpPr>
          <p:spPr>
            <a:xfrm>
              <a:off x="0" y="-47625"/>
              <a:ext cx="1510932" cy="219925"/>
            </a:xfrm>
            <a:prstGeom prst="rect">
              <a:avLst/>
            </a:prstGeom>
          </p:spPr>
          <p:txBody>
            <a:bodyPr lIns="50800" tIns="50800" rIns="50800" bIns="50800" rtlCol="0" anchor="ctr"/>
            <a:lstStyle/>
            <a:p>
              <a:pPr algn="ctr">
                <a:lnSpc>
                  <a:spcPts val="1960"/>
                </a:lnSpc>
              </a:pPr>
              <a:endParaRPr/>
            </a:p>
          </p:txBody>
        </p:sp>
      </p:grpSp>
      <p:sp>
        <p:nvSpPr>
          <p:cNvPr id="40" name="TextBox 39">
            <a:extLst>
              <a:ext uri="{FF2B5EF4-FFF2-40B4-BE49-F238E27FC236}">
                <a16:creationId xmlns:a16="http://schemas.microsoft.com/office/drawing/2014/main" id="{A5297EF6-0AD5-ADCD-FB9F-1F970B1D7D62}"/>
              </a:ext>
            </a:extLst>
          </p:cNvPr>
          <p:cNvSpPr txBox="1"/>
          <p:nvPr/>
        </p:nvSpPr>
        <p:spPr>
          <a:xfrm>
            <a:off x="557160" y="651085"/>
            <a:ext cx="6248400" cy="990592"/>
          </a:xfrm>
          <a:prstGeom prst="rect">
            <a:avLst/>
          </a:prstGeom>
          <a:noFill/>
        </p:spPr>
        <p:txBody>
          <a:bodyPr wrap="square" lIns="91440" tIns="45720" rIns="91440" bIns="45720" rtlCol="0" anchor="t">
            <a:spAutoFit/>
          </a:bodyPr>
          <a:lstStyle/>
          <a:p>
            <a:pPr algn="just">
              <a:lnSpc>
                <a:spcPct val="119000"/>
              </a:lnSpc>
              <a:spcAft>
                <a:spcPts val="600"/>
              </a:spcAft>
            </a:pPr>
            <a:r>
              <a:rPr lang="en-US" sz="1000" kern="1400" dirty="0">
                <a:ln>
                  <a:noFill/>
                </a:ln>
                <a:solidFill>
                  <a:srgbClr val="000000"/>
                </a:solidFill>
                <a:effectLst/>
                <a:latin typeface="Century Gothic"/>
              </a:rPr>
              <a:t>Our topic this term is Stone Age to Iron Age. Children will be</a:t>
            </a:r>
            <a:r>
              <a:rPr lang="en-US" sz="1000" kern="1400" dirty="0">
                <a:solidFill>
                  <a:srgbClr val="000000"/>
                </a:solidFill>
                <a:latin typeface="Century Gothic"/>
              </a:rPr>
              <a:t> developing their historical skills by learning</a:t>
            </a:r>
            <a:r>
              <a:rPr lang="en-US" sz="1000" kern="1400" dirty="0">
                <a:ln>
                  <a:noFill/>
                </a:ln>
                <a:solidFill>
                  <a:srgbClr val="000000"/>
                </a:solidFill>
                <a:effectLst/>
                <a:latin typeface="Century Gothic"/>
              </a:rPr>
              <a:t> about how people lived, </a:t>
            </a:r>
            <a:r>
              <a:rPr lang="en-US" sz="1000" kern="1400" dirty="0">
                <a:solidFill>
                  <a:srgbClr val="000000"/>
                </a:solidFill>
                <a:latin typeface="Century Gothic"/>
              </a:rPr>
              <a:t>worked and survived during this period., They learn to place historical events and periods on a timeline, use historical sources such as artefacts, drawings and archaeological evidence to find out about the era and compare it to modern day times identifying similarities and differences between them.</a:t>
            </a:r>
            <a:endParaRPr lang="en-US" sz="1000" kern="1400" dirty="0">
              <a:ln>
                <a:noFill/>
              </a:ln>
              <a:solidFill>
                <a:srgbClr val="000000"/>
              </a:solidFill>
              <a:effectLst/>
              <a:latin typeface="Century Gothic"/>
            </a:endParaRPr>
          </a:p>
        </p:txBody>
      </p:sp>
      <p:grpSp>
        <p:nvGrpSpPr>
          <p:cNvPr id="20" name="Group 20"/>
          <p:cNvGrpSpPr/>
          <p:nvPr/>
        </p:nvGrpSpPr>
        <p:grpSpPr>
          <a:xfrm>
            <a:off x="505148" y="2125255"/>
            <a:ext cx="6480547" cy="1278518"/>
            <a:chOff x="0" y="0"/>
            <a:chExt cx="2200165" cy="434061"/>
          </a:xfrm>
        </p:grpSpPr>
        <p:sp>
          <p:nvSpPr>
            <p:cNvPr id="21" name="Freeform 21"/>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2" name="TextBox 22"/>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3" name="Group 23"/>
          <p:cNvGrpSpPr/>
          <p:nvPr/>
        </p:nvGrpSpPr>
        <p:grpSpPr>
          <a:xfrm rot="10800000">
            <a:off x="3745422" y="1892946"/>
            <a:ext cx="3240274" cy="500223"/>
            <a:chOff x="0" y="0"/>
            <a:chExt cx="3133060" cy="483671"/>
          </a:xfrm>
        </p:grpSpPr>
        <p:sp>
          <p:nvSpPr>
            <p:cNvPr id="24" name="Freeform 24"/>
            <p:cNvSpPr/>
            <p:nvPr/>
          </p:nvSpPr>
          <p:spPr>
            <a:xfrm>
              <a:off x="0" y="0"/>
              <a:ext cx="3133060" cy="483671"/>
            </a:xfrm>
            <a:custGeom>
              <a:avLst/>
              <a:gdLst/>
              <a:ahLst/>
              <a:cxnLst/>
              <a:rect l="l" t="t" r="r" b="b"/>
              <a:pathLst>
                <a:path w="3133060" h="483671">
                  <a:moveTo>
                    <a:pt x="2929860" y="0"/>
                  </a:moveTo>
                  <a:lnTo>
                    <a:pt x="0" y="0"/>
                  </a:lnTo>
                  <a:lnTo>
                    <a:pt x="0" y="483671"/>
                  </a:lnTo>
                  <a:lnTo>
                    <a:pt x="2929860" y="483671"/>
                  </a:lnTo>
                  <a:lnTo>
                    <a:pt x="3133060" y="241836"/>
                  </a:lnTo>
                  <a:lnTo>
                    <a:pt x="2929860" y="0"/>
                  </a:lnTo>
                  <a:close/>
                </a:path>
              </a:pathLst>
            </a:custGeom>
            <a:solidFill>
              <a:srgbClr val="FFFFFF"/>
            </a:solidFill>
          </p:spPr>
          <p:txBody>
            <a:bodyPr/>
            <a:lstStyle/>
            <a:p>
              <a:endParaRPr lang="en-GB"/>
            </a:p>
          </p:txBody>
        </p:sp>
        <p:sp>
          <p:nvSpPr>
            <p:cNvPr id="25" name="TextBox 25"/>
            <p:cNvSpPr txBox="1"/>
            <p:nvPr/>
          </p:nvSpPr>
          <p:spPr>
            <a:xfrm>
              <a:off x="0" y="-47625"/>
              <a:ext cx="3018760" cy="531296"/>
            </a:xfrm>
            <a:prstGeom prst="rect">
              <a:avLst/>
            </a:prstGeom>
          </p:spPr>
          <p:txBody>
            <a:bodyPr lIns="50800" tIns="50800" rIns="50800" bIns="50800" rtlCol="0" anchor="ctr"/>
            <a:lstStyle/>
            <a:p>
              <a:pPr algn="ctr">
                <a:lnSpc>
                  <a:spcPts val="1960"/>
                </a:lnSpc>
              </a:pPr>
              <a:endParaRPr/>
            </a:p>
          </p:txBody>
        </p:sp>
      </p:grpSp>
      <p:sp>
        <p:nvSpPr>
          <p:cNvPr id="34" name="TextBox 34"/>
          <p:cNvSpPr txBox="1"/>
          <p:nvPr/>
        </p:nvSpPr>
        <p:spPr>
          <a:xfrm>
            <a:off x="3698702" y="1923348"/>
            <a:ext cx="3039190"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RE</a:t>
            </a:r>
          </a:p>
        </p:txBody>
      </p:sp>
      <p:sp>
        <p:nvSpPr>
          <p:cNvPr id="41" name="TextBox 40">
            <a:extLst>
              <a:ext uri="{FF2B5EF4-FFF2-40B4-BE49-F238E27FC236}">
                <a16:creationId xmlns:a16="http://schemas.microsoft.com/office/drawing/2014/main" id="{20E393CD-B98D-6204-D239-40EE6C87B570}"/>
              </a:ext>
            </a:extLst>
          </p:cNvPr>
          <p:cNvSpPr txBox="1"/>
          <p:nvPr/>
        </p:nvSpPr>
        <p:spPr>
          <a:xfrm>
            <a:off x="618218" y="2384678"/>
            <a:ext cx="6248400" cy="879151"/>
          </a:xfrm>
          <a:prstGeom prst="rect">
            <a:avLst/>
          </a:prstGeom>
          <a:noFill/>
        </p:spPr>
        <p:txBody>
          <a:bodyPr wrap="square" lIns="91440" tIns="45720" rIns="91440" bIns="45720" rtlCol="0" anchor="t">
            <a:spAutoFit/>
          </a:bodyPr>
          <a:lstStyle/>
          <a:p>
            <a:pPr marL="0" marR="0" indent="0" algn="just">
              <a:lnSpc>
                <a:spcPct val="119000"/>
              </a:lnSpc>
              <a:spcBef>
                <a:spcPts val="0"/>
              </a:spcBef>
              <a:spcAft>
                <a:spcPts val="600"/>
              </a:spcAft>
            </a:pPr>
            <a:r>
              <a:rPr lang="en-US" sz="1100" kern="1400" dirty="0">
                <a:ln>
                  <a:noFill/>
                </a:ln>
                <a:solidFill>
                  <a:srgbClr val="000000"/>
                </a:solidFill>
                <a:effectLst/>
                <a:latin typeface="Century Gothic"/>
              </a:rPr>
              <a:t>We will be learning about places of worship and their importance. We will learn about how people behave in places of worship and some of the activities that may take place there. The religions that we will learn about this term are Islam, Christianity, Judaism, and Sikhism.</a:t>
            </a:r>
          </a:p>
        </p:txBody>
      </p:sp>
      <p:grpSp>
        <p:nvGrpSpPr>
          <p:cNvPr id="8" name="Group 8"/>
          <p:cNvGrpSpPr/>
          <p:nvPr/>
        </p:nvGrpSpPr>
        <p:grpSpPr>
          <a:xfrm>
            <a:off x="505147" y="3845584"/>
            <a:ext cx="6480547" cy="1278518"/>
            <a:chOff x="0" y="0"/>
            <a:chExt cx="2200165" cy="434061"/>
          </a:xfrm>
        </p:grpSpPr>
        <p:sp>
          <p:nvSpPr>
            <p:cNvPr id="9" name="Freeform 9"/>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0" name="TextBox 10"/>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11" name="Group 11"/>
          <p:cNvGrpSpPr/>
          <p:nvPr/>
        </p:nvGrpSpPr>
        <p:grpSpPr>
          <a:xfrm>
            <a:off x="505147" y="3595473"/>
            <a:ext cx="4021301" cy="500223"/>
            <a:chOff x="0" y="0"/>
            <a:chExt cx="3888245" cy="483671"/>
          </a:xfrm>
        </p:grpSpPr>
        <p:sp>
          <p:nvSpPr>
            <p:cNvPr id="12" name="Freeform 12"/>
            <p:cNvSpPr/>
            <p:nvPr/>
          </p:nvSpPr>
          <p:spPr>
            <a:xfrm>
              <a:off x="0" y="0"/>
              <a:ext cx="3888245" cy="483671"/>
            </a:xfrm>
            <a:custGeom>
              <a:avLst/>
              <a:gdLst/>
              <a:ahLst/>
              <a:cxnLst/>
              <a:rect l="l" t="t" r="r" b="b"/>
              <a:pathLst>
                <a:path w="3888245" h="483671">
                  <a:moveTo>
                    <a:pt x="3685045" y="0"/>
                  </a:moveTo>
                  <a:lnTo>
                    <a:pt x="0" y="0"/>
                  </a:lnTo>
                  <a:lnTo>
                    <a:pt x="0" y="483671"/>
                  </a:lnTo>
                  <a:lnTo>
                    <a:pt x="3685045" y="483671"/>
                  </a:lnTo>
                  <a:lnTo>
                    <a:pt x="3888245" y="241836"/>
                  </a:lnTo>
                  <a:lnTo>
                    <a:pt x="3685045" y="0"/>
                  </a:lnTo>
                  <a:close/>
                </a:path>
              </a:pathLst>
            </a:custGeom>
            <a:solidFill>
              <a:srgbClr val="FFFFFF"/>
            </a:solidFill>
          </p:spPr>
          <p:txBody>
            <a:bodyPr/>
            <a:lstStyle/>
            <a:p>
              <a:endParaRPr lang="en-GB"/>
            </a:p>
          </p:txBody>
        </p:sp>
        <p:sp>
          <p:nvSpPr>
            <p:cNvPr id="13" name="TextBox 13"/>
            <p:cNvSpPr txBox="1"/>
            <p:nvPr/>
          </p:nvSpPr>
          <p:spPr>
            <a:xfrm>
              <a:off x="0" y="-47625"/>
              <a:ext cx="3773945" cy="531296"/>
            </a:xfrm>
            <a:prstGeom prst="rect">
              <a:avLst/>
            </a:prstGeom>
          </p:spPr>
          <p:txBody>
            <a:bodyPr lIns="50800" tIns="50800" rIns="50800" bIns="50800" rtlCol="0" anchor="ctr"/>
            <a:lstStyle/>
            <a:p>
              <a:pPr algn="ctr">
                <a:lnSpc>
                  <a:spcPts val="1960"/>
                </a:lnSpc>
              </a:pPr>
              <a:endParaRPr/>
            </a:p>
          </p:txBody>
        </p:sp>
      </p:grpSp>
      <p:sp>
        <p:nvSpPr>
          <p:cNvPr id="39" name="TextBox 39"/>
          <p:cNvSpPr txBox="1"/>
          <p:nvPr/>
        </p:nvSpPr>
        <p:spPr>
          <a:xfrm>
            <a:off x="542976" y="3620128"/>
            <a:ext cx="1101674" cy="391795"/>
          </a:xfrm>
          <a:prstGeom prst="rect">
            <a:avLst/>
          </a:prstGeom>
        </p:spPr>
        <p:txBody>
          <a:bodyPr wrap="square"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Art / DT</a:t>
            </a:r>
          </a:p>
        </p:txBody>
      </p:sp>
      <p:sp>
        <p:nvSpPr>
          <p:cNvPr id="42" name="TextBox 41">
            <a:extLst>
              <a:ext uri="{FF2B5EF4-FFF2-40B4-BE49-F238E27FC236}">
                <a16:creationId xmlns:a16="http://schemas.microsoft.com/office/drawing/2014/main" id="{861AF5AE-49AF-A214-9835-739B97B228F8}"/>
              </a:ext>
            </a:extLst>
          </p:cNvPr>
          <p:cNvSpPr txBox="1"/>
          <p:nvPr/>
        </p:nvSpPr>
        <p:spPr>
          <a:xfrm>
            <a:off x="519335" y="3997989"/>
            <a:ext cx="6248400" cy="990592"/>
          </a:xfrm>
          <a:prstGeom prst="rect">
            <a:avLst/>
          </a:prstGeom>
          <a:noFill/>
        </p:spPr>
        <p:txBody>
          <a:bodyPr wrap="square" lIns="91440" tIns="45720" rIns="91440" bIns="45720" rtlCol="0" anchor="t">
            <a:spAutoFit/>
          </a:bodyPr>
          <a:lstStyle/>
          <a:p>
            <a:pPr algn="just">
              <a:lnSpc>
                <a:spcPct val="119000"/>
              </a:lnSpc>
              <a:spcAft>
                <a:spcPts val="600"/>
              </a:spcAft>
            </a:pPr>
            <a:r>
              <a:rPr lang="en-US" sz="1000" kern="1400" dirty="0">
                <a:solidFill>
                  <a:srgbClr val="000000"/>
                </a:solidFill>
                <a:latin typeface="Century Gothic"/>
              </a:rPr>
              <a:t>Children</a:t>
            </a:r>
            <a:r>
              <a:rPr lang="en-US" sz="1000" kern="1400" dirty="0">
                <a:ln>
                  <a:noFill/>
                </a:ln>
                <a:solidFill>
                  <a:srgbClr val="000000"/>
                </a:solidFill>
                <a:effectLst/>
                <a:latin typeface="Century Gothic"/>
              </a:rPr>
              <a:t> will</a:t>
            </a:r>
            <a:r>
              <a:rPr lang="en-US" sz="1000" kern="1400" dirty="0">
                <a:solidFill>
                  <a:srgbClr val="000000"/>
                </a:solidFill>
                <a:latin typeface="Century Gothic"/>
              </a:rPr>
              <a:t> be learning about cave art, the importance of it to historians and what resources a cave artist's toolbox would hold. They will be creating their own cave art pieces in the traditional way. They will then be learning about stone age jewelry, making their own pieces using clay in the style of a cave person. The children will be studying the artist Herve Tullet, identifying the style of art created, resources needed and creating group pieces based on the artist's style.</a:t>
            </a:r>
            <a:endParaRPr lang="en-US" sz="1000" kern="1400" dirty="0">
              <a:ln>
                <a:noFill/>
              </a:ln>
              <a:solidFill>
                <a:srgbClr val="000000"/>
              </a:solidFill>
              <a:effectLst/>
              <a:latin typeface="Century Gothic"/>
            </a:endParaRPr>
          </a:p>
        </p:txBody>
      </p:sp>
      <p:grpSp>
        <p:nvGrpSpPr>
          <p:cNvPr id="26" name="Group 26"/>
          <p:cNvGrpSpPr/>
          <p:nvPr/>
        </p:nvGrpSpPr>
        <p:grpSpPr>
          <a:xfrm>
            <a:off x="505146" y="5562489"/>
            <a:ext cx="6480547" cy="1278518"/>
            <a:chOff x="0" y="0"/>
            <a:chExt cx="2200165" cy="434061"/>
          </a:xfrm>
        </p:grpSpPr>
        <p:sp>
          <p:nvSpPr>
            <p:cNvPr id="27" name="Freeform 27"/>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8" name="TextBox 28"/>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9" name="Group 29"/>
          <p:cNvGrpSpPr/>
          <p:nvPr/>
        </p:nvGrpSpPr>
        <p:grpSpPr>
          <a:xfrm rot="10800000">
            <a:off x="3514093" y="5312378"/>
            <a:ext cx="3471600" cy="500223"/>
            <a:chOff x="0" y="0"/>
            <a:chExt cx="3356732" cy="483671"/>
          </a:xfrm>
        </p:grpSpPr>
        <p:sp>
          <p:nvSpPr>
            <p:cNvPr id="30" name="Freeform 30"/>
            <p:cNvSpPr/>
            <p:nvPr/>
          </p:nvSpPr>
          <p:spPr>
            <a:xfrm>
              <a:off x="0" y="0"/>
              <a:ext cx="3356732" cy="483671"/>
            </a:xfrm>
            <a:custGeom>
              <a:avLst/>
              <a:gdLst/>
              <a:ahLst/>
              <a:cxnLst/>
              <a:rect l="l" t="t" r="r" b="b"/>
              <a:pathLst>
                <a:path w="3356732" h="483671">
                  <a:moveTo>
                    <a:pt x="3153533" y="0"/>
                  </a:moveTo>
                  <a:lnTo>
                    <a:pt x="0" y="0"/>
                  </a:lnTo>
                  <a:lnTo>
                    <a:pt x="0" y="483671"/>
                  </a:lnTo>
                  <a:lnTo>
                    <a:pt x="3153533" y="483671"/>
                  </a:lnTo>
                  <a:lnTo>
                    <a:pt x="3356732" y="241836"/>
                  </a:lnTo>
                  <a:lnTo>
                    <a:pt x="3153533" y="0"/>
                  </a:lnTo>
                  <a:close/>
                </a:path>
              </a:pathLst>
            </a:custGeom>
            <a:solidFill>
              <a:srgbClr val="FFFFFF"/>
            </a:solidFill>
          </p:spPr>
          <p:txBody>
            <a:bodyPr/>
            <a:lstStyle/>
            <a:p>
              <a:endParaRPr lang="en-GB"/>
            </a:p>
          </p:txBody>
        </p:sp>
        <p:sp>
          <p:nvSpPr>
            <p:cNvPr id="31" name="TextBox 31"/>
            <p:cNvSpPr txBox="1"/>
            <p:nvPr/>
          </p:nvSpPr>
          <p:spPr>
            <a:xfrm>
              <a:off x="0" y="-47625"/>
              <a:ext cx="3242432" cy="531296"/>
            </a:xfrm>
            <a:prstGeom prst="rect">
              <a:avLst/>
            </a:prstGeom>
          </p:spPr>
          <p:txBody>
            <a:bodyPr lIns="50800" tIns="50800" rIns="50800" bIns="50800" rtlCol="0" anchor="ctr"/>
            <a:lstStyle/>
            <a:p>
              <a:pPr algn="ctr">
                <a:lnSpc>
                  <a:spcPts val="1960"/>
                </a:lnSpc>
              </a:pPr>
              <a:endParaRPr/>
            </a:p>
          </p:txBody>
        </p:sp>
      </p:grpSp>
      <p:sp>
        <p:nvSpPr>
          <p:cNvPr id="35" name="TextBox 35"/>
          <p:cNvSpPr txBox="1"/>
          <p:nvPr/>
        </p:nvSpPr>
        <p:spPr>
          <a:xfrm>
            <a:off x="3582165" y="5342780"/>
            <a:ext cx="3155724"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PSHE</a:t>
            </a:r>
          </a:p>
        </p:txBody>
      </p:sp>
      <p:sp>
        <p:nvSpPr>
          <p:cNvPr id="43" name="TextBox 42">
            <a:extLst>
              <a:ext uri="{FF2B5EF4-FFF2-40B4-BE49-F238E27FC236}">
                <a16:creationId xmlns:a16="http://schemas.microsoft.com/office/drawing/2014/main" id="{4896496E-EF09-1964-1195-5F38BF455C0E}"/>
              </a:ext>
            </a:extLst>
          </p:cNvPr>
          <p:cNvSpPr txBox="1"/>
          <p:nvPr/>
        </p:nvSpPr>
        <p:spPr>
          <a:xfrm>
            <a:off x="542976" y="5930381"/>
            <a:ext cx="6248400" cy="769441"/>
          </a:xfrm>
          <a:prstGeom prst="rect">
            <a:avLst/>
          </a:prstGeom>
          <a:noFill/>
        </p:spPr>
        <p:txBody>
          <a:bodyPr wrap="square" lIns="91440" tIns="45720" rIns="91440" bIns="45720" rtlCol="0" anchor="t">
            <a:spAutoFit/>
          </a:bodyPr>
          <a:lstStyle/>
          <a:p>
            <a:pPr algn="just"/>
            <a:r>
              <a:rPr lang="en-GB" sz="1100" dirty="0">
                <a:latin typeface="Century Gothic"/>
              </a:rPr>
              <a:t>The children will be covering the topic 'My healthy self'. Learning about the connection between the mind and body by recog</a:t>
            </a:r>
            <a:r>
              <a:rPr lang="en-GB" sz="1100" dirty="0">
                <a:solidFill>
                  <a:srgbClr val="000000"/>
                </a:solidFill>
                <a:latin typeface="Century Gothic"/>
                <a:ea typeface="Lato"/>
                <a:cs typeface="Lato"/>
              </a:rPr>
              <a:t>nising</a:t>
            </a:r>
            <a:r>
              <a:rPr lang="en-GB" sz="1100" dirty="0">
                <a:latin typeface="Century Gothic"/>
                <a:ea typeface="Lato"/>
                <a:cs typeface="Lato"/>
              </a:rPr>
              <a:t> and describing a wide range of emotions and feelings. Children will identify habits that support healthy sleep, consider the impact of bullying and wellbeing and learn how and where to access support when needed.</a:t>
            </a:r>
            <a:endParaRPr lang="en-GB" sz="1100" dirty="0">
              <a:latin typeface="Century Gothic"/>
            </a:endParaRPr>
          </a:p>
        </p:txBody>
      </p:sp>
      <p:grpSp>
        <p:nvGrpSpPr>
          <p:cNvPr id="14" name="Group 14"/>
          <p:cNvGrpSpPr/>
          <p:nvPr/>
        </p:nvGrpSpPr>
        <p:grpSpPr>
          <a:xfrm>
            <a:off x="519335" y="7206996"/>
            <a:ext cx="6480547" cy="1278518"/>
            <a:chOff x="0" y="0"/>
            <a:chExt cx="2200165" cy="434061"/>
          </a:xfrm>
        </p:grpSpPr>
        <p:sp>
          <p:nvSpPr>
            <p:cNvPr id="15" name="Freeform 15"/>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6" name="TextBox 16"/>
            <p:cNvSpPr txBox="1"/>
            <p:nvPr/>
          </p:nvSpPr>
          <p:spPr>
            <a:xfrm>
              <a:off x="0" y="-47625"/>
              <a:ext cx="2200165" cy="481686"/>
            </a:xfrm>
            <a:prstGeom prst="rect">
              <a:avLst/>
            </a:prstGeom>
          </p:spPr>
          <p:txBody>
            <a:bodyPr lIns="50800" tIns="50800" rIns="50800" bIns="50800" rtlCol="0" anchor="ctr"/>
            <a:lstStyle/>
            <a:p>
              <a:pPr marL="0" lvl="0" indent="0" algn="ctr">
                <a:lnSpc>
                  <a:spcPts val="1960"/>
                </a:lnSpc>
                <a:spcBef>
                  <a:spcPct val="0"/>
                </a:spcBef>
              </a:pPr>
              <a:endParaRPr/>
            </a:p>
          </p:txBody>
        </p:sp>
      </p:grpSp>
      <p:grpSp>
        <p:nvGrpSpPr>
          <p:cNvPr id="17" name="Group 17"/>
          <p:cNvGrpSpPr/>
          <p:nvPr/>
        </p:nvGrpSpPr>
        <p:grpSpPr>
          <a:xfrm>
            <a:off x="519335" y="7004871"/>
            <a:ext cx="4097387" cy="500223"/>
            <a:chOff x="0" y="0"/>
            <a:chExt cx="3961814" cy="483671"/>
          </a:xfrm>
        </p:grpSpPr>
        <p:sp>
          <p:nvSpPr>
            <p:cNvPr id="18" name="Freeform 18"/>
            <p:cNvSpPr/>
            <p:nvPr/>
          </p:nvSpPr>
          <p:spPr>
            <a:xfrm>
              <a:off x="0" y="0"/>
              <a:ext cx="3961814" cy="483671"/>
            </a:xfrm>
            <a:custGeom>
              <a:avLst/>
              <a:gdLst/>
              <a:ahLst/>
              <a:cxnLst/>
              <a:rect l="l" t="t" r="r" b="b"/>
              <a:pathLst>
                <a:path w="3961814" h="483671">
                  <a:moveTo>
                    <a:pt x="3758614" y="0"/>
                  </a:moveTo>
                  <a:lnTo>
                    <a:pt x="0" y="0"/>
                  </a:lnTo>
                  <a:lnTo>
                    <a:pt x="0" y="483671"/>
                  </a:lnTo>
                  <a:lnTo>
                    <a:pt x="3758614" y="483671"/>
                  </a:lnTo>
                  <a:lnTo>
                    <a:pt x="3961814" y="241836"/>
                  </a:lnTo>
                  <a:lnTo>
                    <a:pt x="3758614" y="0"/>
                  </a:lnTo>
                  <a:close/>
                </a:path>
              </a:pathLst>
            </a:custGeom>
            <a:solidFill>
              <a:srgbClr val="FFFFFF"/>
            </a:solidFill>
          </p:spPr>
          <p:txBody>
            <a:bodyPr/>
            <a:lstStyle/>
            <a:p>
              <a:endParaRPr lang="en-GB"/>
            </a:p>
          </p:txBody>
        </p:sp>
        <p:sp>
          <p:nvSpPr>
            <p:cNvPr id="19" name="TextBox 19"/>
            <p:cNvSpPr txBox="1"/>
            <p:nvPr/>
          </p:nvSpPr>
          <p:spPr>
            <a:xfrm>
              <a:off x="0" y="-47625"/>
              <a:ext cx="3847514" cy="531296"/>
            </a:xfrm>
            <a:prstGeom prst="rect">
              <a:avLst/>
            </a:prstGeom>
          </p:spPr>
          <p:txBody>
            <a:bodyPr lIns="50800" tIns="50800" rIns="50800" bIns="50800" rtlCol="0" anchor="ctr"/>
            <a:lstStyle/>
            <a:p>
              <a:pPr algn="ctr">
                <a:lnSpc>
                  <a:spcPts val="1960"/>
                </a:lnSpc>
              </a:pPr>
              <a:endParaRPr/>
            </a:p>
          </p:txBody>
        </p:sp>
      </p:grpSp>
      <p:sp>
        <p:nvSpPr>
          <p:cNvPr id="33" name="TextBox 33"/>
          <p:cNvSpPr txBox="1"/>
          <p:nvPr/>
        </p:nvSpPr>
        <p:spPr>
          <a:xfrm>
            <a:off x="648963" y="7007939"/>
            <a:ext cx="3838132" cy="391795"/>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Music</a:t>
            </a:r>
          </a:p>
        </p:txBody>
      </p:sp>
      <p:sp>
        <p:nvSpPr>
          <p:cNvPr id="44" name="TextBox 43">
            <a:extLst>
              <a:ext uri="{FF2B5EF4-FFF2-40B4-BE49-F238E27FC236}">
                <a16:creationId xmlns:a16="http://schemas.microsoft.com/office/drawing/2014/main" id="{800A7A5A-C6D2-0CE9-DCC6-4525B2CAC224}"/>
              </a:ext>
            </a:extLst>
          </p:cNvPr>
          <p:cNvSpPr txBox="1"/>
          <p:nvPr/>
        </p:nvSpPr>
        <p:spPr>
          <a:xfrm>
            <a:off x="555522" y="7563932"/>
            <a:ext cx="6248400" cy="769441"/>
          </a:xfrm>
          <a:prstGeom prst="rect">
            <a:avLst/>
          </a:prstGeom>
          <a:noFill/>
        </p:spPr>
        <p:txBody>
          <a:bodyPr wrap="square" lIns="91440" tIns="45720" rIns="91440" bIns="45720" rtlCol="0" anchor="t">
            <a:spAutoFit/>
          </a:bodyPr>
          <a:lstStyle/>
          <a:p>
            <a:pPr algn="just"/>
            <a:r>
              <a:rPr lang="en-GB" sz="1100" dirty="0">
                <a:latin typeface="Century Gothic"/>
              </a:rPr>
              <a:t>The children will be participating in lessons taught by the Luton Music Services. These lessons will take place on a Monday. The children will learn about the history of music, different genres of music, different instruments and their families. They will learn to play the ukelele, identifying the chords and reading the notes when playing.</a:t>
            </a:r>
            <a:endParaRPr lang="en-GB" sz="1100" dirty="0">
              <a:latin typeface="Century Gothic" panose="020B0502020202020204" pitchFamily="34" charset="0"/>
            </a:endParaRPr>
          </a:p>
        </p:txBody>
      </p:sp>
      <p:grpSp>
        <p:nvGrpSpPr>
          <p:cNvPr id="81" name="Group 26">
            <a:extLst>
              <a:ext uri="{FF2B5EF4-FFF2-40B4-BE49-F238E27FC236}">
                <a16:creationId xmlns:a16="http://schemas.microsoft.com/office/drawing/2014/main" id="{0DA4CF40-D806-E14D-6444-AFBB62E38162}"/>
              </a:ext>
            </a:extLst>
          </p:cNvPr>
          <p:cNvGrpSpPr/>
          <p:nvPr/>
        </p:nvGrpSpPr>
        <p:grpSpPr>
          <a:xfrm>
            <a:off x="537975" y="8922964"/>
            <a:ext cx="6480547" cy="1278518"/>
            <a:chOff x="0" y="0"/>
            <a:chExt cx="2200165" cy="434061"/>
          </a:xfrm>
        </p:grpSpPr>
        <p:sp>
          <p:nvSpPr>
            <p:cNvPr id="82" name="Freeform 27">
              <a:extLst>
                <a:ext uri="{FF2B5EF4-FFF2-40B4-BE49-F238E27FC236}">
                  <a16:creationId xmlns:a16="http://schemas.microsoft.com/office/drawing/2014/main" id="{12D3753C-E9B6-723B-F1AC-828FF3A07AB3}"/>
                </a:ext>
              </a:extLst>
            </p:cNvPr>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83" name="TextBox 28">
              <a:extLst>
                <a:ext uri="{FF2B5EF4-FFF2-40B4-BE49-F238E27FC236}">
                  <a16:creationId xmlns:a16="http://schemas.microsoft.com/office/drawing/2014/main" id="{58EDFA4D-D6CB-27D3-46F0-8B05032B76E6}"/>
                </a:ext>
              </a:extLst>
            </p:cNvPr>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84" name="Group 29">
            <a:extLst>
              <a:ext uri="{FF2B5EF4-FFF2-40B4-BE49-F238E27FC236}">
                <a16:creationId xmlns:a16="http://schemas.microsoft.com/office/drawing/2014/main" id="{771606D9-BD0E-3054-DEB3-020A5222873A}"/>
              </a:ext>
            </a:extLst>
          </p:cNvPr>
          <p:cNvGrpSpPr/>
          <p:nvPr/>
        </p:nvGrpSpPr>
        <p:grpSpPr>
          <a:xfrm rot="10800000">
            <a:off x="3546922" y="8672853"/>
            <a:ext cx="3471600" cy="500223"/>
            <a:chOff x="0" y="0"/>
            <a:chExt cx="3356732" cy="483671"/>
          </a:xfrm>
        </p:grpSpPr>
        <p:sp>
          <p:nvSpPr>
            <p:cNvPr id="85" name="Freeform 30">
              <a:extLst>
                <a:ext uri="{FF2B5EF4-FFF2-40B4-BE49-F238E27FC236}">
                  <a16:creationId xmlns:a16="http://schemas.microsoft.com/office/drawing/2014/main" id="{6926FAFA-D8A5-E4AB-4423-5184A6F424BD}"/>
                </a:ext>
              </a:extLst>
            </p:cNvPr>
            <p:cNvSpPr/>
            <p:nvPr/>
          </p:nvSpPr>
          <p:spPr>
            <a:xfrm>
              <a:off x="0" y="0"/>
              <a:ext cx="3356732" cy="483671"/>
            </a:xfrm>
            <a:custGeom>
              <a:avLst/>
              <a:gdLst/>
              <a:ahLst/>
              <a:cxnLst/>
              <a:rect l="l" t="t" r="r" b="b"/>
              <a:pathLst>
                <a:path w="3356732" h="483671">
                  <a:moveTo>
                    <a:pt x="3153533" y="0"/>
                  </a:moveTo>
                  <a:lnTo>
                    <a:pt x="0" y="0"/>
                  </a:lnTo>
                  <a:lnTo>
                    <a:pt x="0" y="483671"/>
                  </a:lnTo>
                  <a:lnTo>
                    <a:pt x="3153533" y="483671"/>
                  </a:lnTo>
                  <a:lnTo>
                    <a:pt x="3356732" y="241836"/>
                  </a:lnTo>
                  <a:lnTo>
                    <a:pt x="3153533" y="0"/>
                  </a:lnTo>
                  <a:close/>
                </a:path>
              </a:pathLst>
            </a:custGeom>
            <a:solidFill>
              <a:srgbClr val="FFFFFF"/>
            </a:solidFill>
          </p:spPr>
          <p:txBody>
            <a:bodyPr/>
            <a:lstStyle/>
            <a:p>
              <a:endParaRPr lang="en-GB"/>
            </a:p>
          </p:txBody>
        </p:sp>
        <p:sp>
          <p:nvSpPr>
            <p:cNvPr id="86" name="TextBox 31">
              <a:extLst>
                <a:ext uri="{FF2B5EF4-FFF2-40B4-BE49-F238E27FC236}">
                  <a16:creationId xmlns:a16="http://schemas.microsoft.com/office/drawing/2014/main" id="{EF91B52E-5CCD-6954-B514-4D558D84ACC7}"/>
                </a:ext>
              </a:extLst>
            </p:cNvPr>
            <p:cNvSpPr txBox="1"/>
            <p:nvPr/>
          </p:nvSpPr>
          <p:spPr>
            <a:xfrm>
              <a:off x="0" y="-47625"/>
              <a:ext cx="3242432" cy="531296"/>
            </a:xfrm>
            <a:prstGeom prst="rect">
              <a:avLst/>
            </a:prstGeom>
          </p:spPr>
          <p:txBody>
            <a:bodyPr lIns="50800" tIns="50800" rIns="50800" bIns="50800" rtlCol="0" anchor="ctr"/>
            <a:lstStyle/>
            <a:p>
              <a:pPr algn="ctr">
                <a:lnSpc>
                  <a:spcPts val="1960"/>
                </a:lnSpc>
              </a:pPr>
              <a:endParaRPr/>
            </a:p>
          </p:txBody>
        </p:sp>
      </p:grpSp>
      <p:sp>
        <p:nvSpPr>
          <p:cNvPr id="87" name="TextBox 35">
            <a:extLst>
              <a:ext uri="{FF2B5EF4-FFF2-40B4-BE49-F238E27FC236}">
                <a16:creationId xmlns:a16="http://schemas.microsoft.com/office/drawing/2014/main" id="{25720027-9D6C-9DAE-D814-B665D6432298}"/>
              </a:ext>
            </a:extLst>
          </p:cNvPr>
          <p:cNvSpPr txBox="1"/>
          <p:nvPr/>
        </p:nvSpPr>
        <p:spPr>
          <a:xfrm>
            <a:off x="3614994" y="8703255"/>
            <a:ext cx="3155724"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French</a:t>
            </a:r>
          </a:p>
        </p:txBody>
      </p:sp>
      <p:sp>
        <p:nvSpPr>
          <p:cNvPr id="88" name="TextBox 87">
            <a:extLst>
              <a:ext uri="{FF2B5EF4-FFF2-40B4-BE49-F238E27FC236}">
                <a16:creationId xmlns:a16="http://schemas.microsoft.com/office/drawing/2014/main" id="{FB79D12B-C311-D2B3-CE8A-027426AAE5D6}"/>
              </a:ext>
            </a:extLst>
          </p:cNvPr>
          <p:cNvSpPr txBox="1"/>
          <p:nvPr/>
        </p:nvSpPr>
        <p:spPr>
          <a:xfrm>
            <a:off x="575805" y="9290856"/>
            <a:ext cx="6248400" cy="600164"/>
          </a:xfrm>
          <a:prstGeom prst="rect">
            <a:avLst/>
          </a:prstGeom>
          <a:noFill/>
        </p:spPr>
        <p:txBody>
          <a:bodyPr wrap="square" lIns="91440" tIns="45720" rIns="91440" bIns="45720" rtlCol="0" anchor="t">
            <a:spAutoFit/>
          </a:bodyPr>
          <a:lstStyle/>
          <a:p>
            <a:r>
              <a:rPr lang="en-GB" sz="1100" dirty="0">
                <a:latin typeface="Century Gothic"/>
              </a:rPr>
              <a:t>The children will be covering the topic 'Getting to know you'. </a:t>
            </a:r>
            <a:r>
              <a:rPr lang="en-GB" sz="1100" dirty="0">
                <a:latin typeface="Century Gothic"/>
                <a:ea typeface="+mn-lt"/>
                <a:cs typeface="+mn-lt"/>
              </a:rPr>
              <a:t>The getting to know you unit will teach the children about basics of the French language. They will learn to greet each other, exchange names, ask how someone is, count to 10 and say how old they are.</a:t>
            </a:r>
            <a:endParaRPr lang="en-GB" sz="1100" dirty="0">
              <a:latin typeface="Century Gothic"/>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414ee19-b3d5-4b25-9708-fdd821ba3da5" xsi:nil="true"/>
    <lcf76f155ced4ddcb4097134ff3c332f xmlns="ba99319a-1335-4341-90ec-6d5f1a151244">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D30BCF7A86D01459A5ADEF635F1A796" ma:contentTypeVersion="13" ma:contentTypeDescription="Create a new document." ma:contentTypeScope="" ma:versionID="85b1b58cb36459f52a9c55d0916d35f2">
  <xsd:schema xmlns:xsd="http://www.w3.org/2001/XMLSchema" xmlns:xs="http://www.w3.org/2001/XMLSchema" xmlns:p="http://schemas.microsoft.com/office/2006/metadata/properties" xmlns:ns2="ba99319a-1335-4341-90ec-6d5f1a151244" xmlns:ns3="6414ee19-b3d5-4b25-9708-fdd821ba3da5" targetNamespace="http://schemas.microsoft.com/office/2006/metadata/properties" ma:root="true" ma:fieldsID="8371b26c556b81be6741c3c110a698ed" ns2:_="" ns3:_="">
    <xsd:import namespace="ba99319a-1335-4341-90ec-6d5f1a151244"/>
    <xsd:import namespace="6414ee19-b3d5-4b25-9708-fdd821ba3da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99319a-1335-4341-90ec-6d5f1a15124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62b370a6-22c3-471d-b67a-9e3c0e148fa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414ee19-b3d5-4b25-9708-fdd821ba3da5"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7eb4d828-07ba-42d5-9b23-cfef114318b3}" ma:internalName="TaxCatchAll" ma:showField="CatchAllData" ma:web="6414ee19-b3d5-4b25-9708-fdd821ba3d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68A54E7-D01D-4D6D-B591-77336868B797}">
  <ds:schemaRefs>
    <ds:schemaRef ds:uri="65a65815-7f30-4701-b6a2-2f2dea86c3cc"/>
    <ds:schemaRef ds:uri="7f9899fc-ede5-4662-aae8-3befedc61787"/>
    <ds:schemaRef ds:uri="http://purl.org/dc/dcmitype/"/>
    <ds:schemaRef ds:uri="http://purl.org/dc/elements/1.1/"/>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www.w3.org/XML/1998/namespace"/>
    <ds:schemaRef ds:uri="http://purl.org/dc/terms/"/>
    <ds:schemaRef ds:uri="6414ee19-b3d5-4b25-9708-fdd821ba3da5"/>
    <ds:schemaRef ds:uri="ba99319a-1335-4341-90ec-6d5f1a151244"/>
  </ds:schemaRefs>
</ds:datastoreItem>
</file>

<file path=customXml/itemProps2.xml><?xml version="1.0" encoding="utf-8"?>
<ds:datastoreItem xmlns:ds="http://schemas.openxmlformats.org/officeDocument/2006/customXml" ds:itemID="{14388150-A3D2-4342-B75B-EEEEF9F968A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a99319a-1335-4341-90ec-6d5f1a151244"/>
    <ds:schemaRef ds:uri="6414ee19-b3d5-4b25-9708-fdd821ba3d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8D42E5-B97F-493A-B1C8-12F16062B11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71</TotalTime>
  <Words>805</Words>
  <Application>Microsoft Office PowerPoint</Application>
  <PresentationFormat>Custom</PresentationFormat>
  <Paragraphs>29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Calibri</vt:lpstr>
      <vt:lpstr>Century Gothic</vt:lpstr>
      <vt:lpstr>Poppins Bold</vt:lpstr>
      <vt:lpstr>Arial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Jarad Dymock</dc:creator>
  <cp:lastModifiedBy>Stopsley Primary - Head</cp:lastModifiedBy>
  <cp:revision>339</cp:revision>
  <dcterms:created xsi:type="dcterms:W3CDTF">2006-08-16T00:00:00Z</dcterms:created>
  <dcterms:modified xsi:type="dcterms:W3CDTF">2026-09-04T15:57:28Z</dcterms:modified>
  <dc:identifier>DAHCEboH0tg</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0x0101000D30BCF7A86D01459A5ADEF635F1A796</vt:lpwstr>
  </property>
  <property fmtid="{D5CDD505-2E9C-101B-9397-08002B2CF9AE}" pid="3" name="Order">
    <vt:r8>2595200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_ExtendedDescription">
    <vt:lpwstr/>
  </property>
  <property fmtid="{D5CDD505-2E9C-101B-9397-08002B2CF9AE}" pid="8" name="TriggerFlowInfo">
    <vt:lpwstr/>
  </property>
</Properties>
</file>