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7556500" cy="10693400"/>
  <p:notesSz cx="6858000" cy="9144000"/>
  <p:embeddedFontLst>
    <p:embeddedFont>
      <p:font typeface="Century Gothic" panose="020B0502020202020204" pitchFamily="34" charset="0"/>
      <p:regular r:id="rId7"/>
      <p:bold r:id="rId8"/>
      <p:italic r:id="rId9"/>
      <p:boldItalic r:id="rId10"/>
    </p:embeddedFont>
    <p:embeddedFont>
      <p:font typeface="Poppins Bold" panose="020B0604020202020204" charset="0"/>
      <p:regular r:id="rId11"/>
      <p:bold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AD7377-F032-4870-9CA6-87C4FC737A0C}" v="263" dt="2026-09-04T13:00:22.714"/>
    <p1510:client id="{E42F043D-EC5C-1AF5-21D4-F599AD8BB0F2}" v="43" dt="2026-09-04T15:46:05.655"/>
    <p1510:client id="{E6C17DFC-3B35-E08A-0B3E-5A4CAF05C530}" v="59" dt="2026-09-04T12:54:01.6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3162"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font" Target="fonts/font6.fntdata"/><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48551" y="2209386"/>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48551" y="1959274"/>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grpSp>
        <p:nvGrpSpPr>
          <p:cNvPr id="8" name="Group 8"/>
          <p:cNvGrpSpPr/>
          <p:nvPr/>
        </p:nvGrpSpPr>
        <p:grpSpPr>
          <a:xfrm>
            <a:off x="548551" y="5594428"/>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48551" y="5344317"/>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grpSp>
        <p:nvGrpSpPr>
          <p:cNvPr id="14" name="Group 14"/>
          <p:cNvGrpSpPr/>
          <p:nvPr/>
        </p:nvGrpSpPr>
        <p:grpSpPr>
          <a:xfrm>
            <a:off x="548551" y="8979471"/>
            <a:ext cx="6480547" cy="1278518"/>
            <a:chOff x="0" y="0"/>
            <a:chExt cx="2200165" cy="434061"/>
          </a:xfrm>
        </p:grpSpPr>
        <p:sp>
          <p:nvSpPr>
            <p:cNvPr id="15" name="Freeform 15"/>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48551" y="8729360"/>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grpSp>
        <p:nvGrpSpPr>
          <p:cNvPr id="20" name="Group 20"/>
          <p:cNvGrpSpPr/>
          <p:nvPr/>
        </p:nvGrpSpPr>
        <p:grpSpPr>
          <a:xfrm>
            <a:off x="548551" y="3884038"/>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88825" y="365179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grpSp>
        <p:nvGrpSpPr>
          <p:cNvPr id="26" name="Group 26"/>
          <p:cNvGrpSpPr/>
          <p:nvPr/>
        </p:nvGrpSpPr>
        <p:grpSpPr>
          <a:xfrm>
            <a:off x="548551" y="7286950"/>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57498" y="703683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grpSp>
        <p:nvGrpSpPr>
          <p:cNvPr id="32" name="Group 32"/>
          <p:cNvGrpSpPr/>
          <p:nvPr/>
        </p:nvGrpSpPr>
        <p:grpSpPr>
          <a:xfrm>
            <a:off x="231245" y="96759"/>
            <a:ext cx="7097509" cy="1525957"/>
            <a:chOff x="0" y="0"/>
            <a:chExt cx="1510932" cy="812800"/>
          </a:xfrm>
        </p:grpSpPr>
        <p:sp>
          <p:nvSpPr>
            <p:cNvPr id="33" name="Freeform 33"/>
            <p:cNvSpPr/>
            <p:nvPr/>
          </p:nvSpPr>
          <p:spPr>
            <a:xfrm>
              <a:off x="0" y="0"/>
              <a:ext cx="1510932" cy="812800"/>
            </a:xfrm>
            <a:custGeom>
              <a:avLst/>
              <a:gdLst/>
              <a:ahLst/>
              <a:cxnLst/>
              <a:rect l="l" t="t" r="r" b="b"/>
              <a:pathLst>
                <a:path w="1510932" h="812800">
                  <a:moveTo>
                    <a:pt x="43632" y="0"/>
                  </a:moveTo>
                  <a:lnTo>
                    <a:pt x="1467300" y="0"/>
                  </a:lnTo>
                  <a:cubicBezTo>
                    <a:pt x="1478872" y="0"/>
                    <a:pt x="1489970" y="4597"/>
                    <a:pt x="1498153" y="12779"/>
                  </a:cubicBezTo>
                  <a:cubicBezTo>
                    <a:pt x="1506335" y="20962"/>
                    <a:pt x="1510932" y="32060"/>
                    <a:pt x="1510932" y="43632"/>
                  </a:cubicBezTo>
                  <a:lnTo>
                    <a:pt x="1510932" y="769168"/>
                  </a:lnTo>
                  <a:cubicBezTo>
                    <a:pt x="1510932" y="780740"/>
                    <a:pt x="1506335" y="791838"/>
                    <a:pt x="1498153" y="800021"/>
                  </a:cubicBezTo>
                  <a:cubicBezTo>
                    <a:pt x="1489970" y="808203"/>
                    <a:pt x="1478872" y="812800"/>
                    <a:pt x="1467300" y="812800"/>
                  </a:cubicBezTo>
                  <a:lnTo>
                    <a:pt x="43632" y="812800"/>
                  </a:lnTo>
                  <a:cubicBezTo>
                    <a:pt x="32060" y="812800"/>
                    <a:pt x="20962" y="808203"/>
                    <a:pt x="12779" y="800021"/>
                  </a:cubicBezTo>
                  <a:cubicBezTo>
                    <a:pt x="4597" y="791838"/>
                    <a:pt x="0" y="780740"/>
                    <a:pt x="0" y="769168"/>
                  </a:cubicBezTo>
                  <a:lnTo>
                    <a:pt x="0" y="43632"/>
                  </a:lnTo>
                  <a:cubicBezTo>
                    <a:pt x="0" y="32060"/>
                    <a:pt x="4597" y="20962"/>
                    <a:pt x="12779" y="12779"/>
                  </a:cubicBezTo>
                  <a:cubicBezTo>
                    <a:pt x="20962" y="4597"/>
                    <a:pt x="32060" y="0"/>
                    <a:pt x="43632" y="0"/>
                  </a:cubicBezTo>
                  <a:close/>
                </a:path>
              </a:pathLst>
            </a:custGeom>
            <a:solidFill>
              <a:srgbClr val="FFFFFF"/>
            </a:solidFill>
            <a:ln cap="rnd">
              <a:noFill/>
              <a:prstDash val="solid"/>
              <a:round/>
            </a:ln>
          </p:spPr>
          <p:txBody>
            <a:bodyPr/>
            <a:lstStyle/>
            <a:p>
              <a:endParaRPr lang="en-GB"/>
            </a:p>
          </p:txBody>
        </p:sp>
        <p:sp>
          <p:nvSpPr>
            <p:cNvPr id="34" name="TextBox 34"/>
            <p:cNvSpPr txBox="1"/>
            <p:nvPr/>
          </p:nvSpPr>
          <p:spPr>
            <a:xfrm>
              <a:off x="0" y="-47625"/>
              <a:ext cx="1510932" cy="860425"/>
            </a:xfrm>
            <a:prstGeom prst="rect">
              <a:avLst/>
            </a:prstGeom>
          </p:spPr>
          <p:txBody>
            <a:bodyPr lIns="50800" tIns="50800" rIns="50800" bIns="50800" rtlCol="0" anchor="ctr"/>
            <a:lstStyle/>
            <a:p>
              <a:pPr algn="ctr">
                <a:lnSpc>
                  <a:spcPts val="1960"/>
                </a:lnSpc>
              </a:pPr>
              <a:endParaRPr/>
            </a:p>
          </p:txBody>
        </p:sp>
      </p:grpSp>
      <p:grpSp>
        <p:nvGrpSpPr>
          <p:cNvPr id="35" name="Group 35"/>
          <p:cNvGrpSpPr/>
          <p:nvPr/>
        </p:nvGrpSpPr>
        <p:grpSpPr>
          <a:xfrm>
            <a:off x="240069" y="10439797"/>
            <a:ext cx="7097509" cy="253603"/>
            <a:chOff x="0" y="0"/>
            <a:chExt cx="1510932" cy="172300"/>
          </a:xfrm>
        </p:grpSpPr>
        <p:sp>
          <p:nvSpPr>
            <p:cNvPr id="36" name="Freeform 36"/>
            <p:cNvSpPr/>
            <p:nvPr/>
          </p:nvSpPr>
          <p:spPr>
            <a:xfrm>
              <a:off x="0" y="0"/>
              <a:ext cx="1510932" cy="172300"/>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7" name="TextBox 37"/>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38" name="Freeform 38"/>
          <p:cNvSpPr/>
          <p:nvPr/>
        </p:nvSpPr>
        <p:spPr>
          <a:xfrm>
            <a:off x="59524" y="589433"/>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
        <p:nvSpPr>
          <p:cNvPr id="39" name="TextBox 39"/>
          <p:cNvSpPr txBox="1"/>
          <p:nvPr/>
        </p:nvSpPr>
        <p:spPr>
          <a:xfrm>
            <a:off x="441056" y="373154"/>
            <a:ext cx="6617057" cy="596958"/>
          </a:xfrm>
          <a:prstGeom prst="rect">
            <a:avLst/>
          </a:prstGeom>
        </p:spPr>
        <p:txBody>
          <a:bodyPr lIns="0" tIns="0" rIns="0" bIns="0" rtlCol="0" anchor="t">
            <a:spAutoFit/>
          </a:bodyPr>
          <a:lstStyle/>
          <a:p>
            <a:pPr algn="ctr">
              <a:lnSpc>
                <a:spcPts val="4900"/>
              </a:lnSpc>
            </a:pPr>
            <a:r>
              <a:rPr lang="en-US" sz="3500" b="1">
                <a:solidFill>
                  <a:srgbClr val="000000"/>
                </a:solidFill>
                <a:latin typeface="Poppins Bold"/>
                <a:ea typeface="Poppins Bold"/>
                <a:cs typeface="Poppins Bold"/>
                <a:sym typeface="Poppins Bold"/>
              </a:rPr>
              <a:t>CURRICULUM NEWSLETTER</a:t>
            </a:r>
          </a:p>
        </p:txBody>
      </p:sp>
      <p:sp>
        <p:nvSpPr>
          <p:cNvPr id="40" name="TextBox 40"/>
          <p:cNvSpPr txBox="1"/>
          <p:nvPr/>
        </p:nvSpPr>
        <p:spPr>
          <a:xfrm>
            <a:off x="553542" y="134336"/>
            <a:ext cx="6476520" cy="305084"/>
          </a:xfrm>
          <a:prstGeom prst="rect">
            <a:avLst/>
          </a:prstGeom>
        </p:spPr>
        <p:txBody>
          <a:bodyPr wrap="square" lIns="0" tIns="0" rIns="0" bIns="0" rtlCol="0" anchor="t">
            <a:spAutoFit/>
          </a:bodyPr>
          <a:lstStyle/>
          <a:p>
            <a:pPr algn="ctr">
              <a:lnSpc>
                <a:spcPts val="2520"/>
              </a:lnSpc>
            </a:pPr>
            <a:r>
              <a:rPr lang="en-US" sz="1800" b="1">
                <a:solidFill>
                  <a:srgbClr val="000000"/>
                </a:solidFill>
                <a:latin typeface="Poppins Bold"/>
                <a:ea typeface="Poppins Bold"/>
                <a:cs typeface="Poppins Bold"/>
                <a:sym typeface="Poppins Bold"/>
              </a:rPr>
              <a:t>STOPSLEY COMMUNITY PRIMARY SCHOOL AND NURSERY</a:t>
            </a:r>
          </a:p>
        </p:txBody>
      </p:sp>
      <p:sp>
        <p:nvSpPr>
          <p:cNvPr id="41" name="TextBox 41"/>
          <p:cNvSpPr txBox="1"/>
          <p:nvPr/>
        </p:nvSpPr>
        <p:spPr>
          <a:xfrm>
            <a:off x="811544" y="1989676"/>
            <a:ext cx="375830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Maths</a:t>
            </a:r>
          </a:p>
        </p:txBody>
      </p:sp>
      <p:sp>
        <p:nvSpPr>
          <p:cNvPr id="42" name="TextBox 42"/>
          <p:cNvSpPr txBox="1"/>
          <p:nvPr/>
        </p:nvSpPr>
        <p:spPr>
          <a:xfrm>
            <a:off x="807806" y="5374719"/>
            <a:ext cx="338184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Computing</a:t>
            </a:r>
          </a:p>
        </p:txBody>
      </p:sp>
      <p:sp>
        <p:nvSpPr>
          <p:cNvPr id="43" name="TextBox 43"/>
          <p:cNvSpPr txBox="1"/>
          <p:nvPr/>
        </p:nvSpPr>
        <p:spPr>
          <a:xfrm>
            <a:off x="807806" y="8759761"/>
            <a:ext cx="3838132"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PE</a:t>
            </a:r>
          </a:p>
        </p:txBody>
      </p:sp>
      <p:sp>
        <p:nvSpPr>
          <p:cNvPr id="44" name="TextBox 44"/>
          <p:cNvSpPr txBox="1"/>
          <p:nvPr/>
        </p:nvSpPr>
        <p:spPr>
          <a:xfrm>
            <a:off x="3742105" y="3682197"/>
            <a:ext cx="3039190" cy="391795"/>
          </a:xfrm>
          <a:prstGeom prst="rect">
            <a:avLst/>
          </a:prstGeom>
        </p:spPr>
        <p:txBody>
          <a:bodyPr lIns="0" tIns="0" rIns="0" bIns="0" rtlCol="0" anchor="t">
            <a:spAutoFit/>
          </a:bodyPr>
          <a:lstStyle/>
          <a:p>
            <a:pPr algn="r">
              <a:lnSpc>
                <a:spcPts val="3080"/>
              </a:lnSpc>
            </a:pPr>
            <a:r>
              <a:rPr lang="en-US" sz="2200" b="1">
                <a:solidFill>
                  <a:srgbClr val="000000"/>
                </a:solidFill>
                <a:latin typeface="Poppins Bold"/>
                <a:ea typeface="Poppins Bold"/>
                <a:cs typeface="Poppins Bold"/>
                <a:sym typeface="Poppins Bold"/>
              </a:rPr>
              <a:t>English</a:t>
            </a:r>
          </a:p>
        </p:txBody>
      </p:sp>
      <p:sp>
        <p:nvSpPr>
          <p:cNvPr id="45" name="TextBox 45"/>
          <p:cNvSpPr txBox="1"/>
          <p:nvPr/>
        </p:nvSpPr>
        <p:spPr>
          <a:xfrm>
            <a:off x="3625570" y="7067240"/>
            <a:ext cx="3155724" cy="391795"/>
          </a:xfrm>
          <a:prstGeom prst="rect">
            <a:avLst/>
          </a:prstGeom>
        </p:spPr>
        <p:txBody>
          <a:bodyPr lIns="0" tIns="0" rIns="0" bIns="0" rtlCol="0" anchor="t">
            <a:spAutoFit/>
          </a:bodyPr>
          <a:lstStyle/>
          <a:p>
            <a:pPr algn="r">
              <a:lnSpc>
                <a:spcPts val="3080"/>
              </a:lnSpc>
            </a:pPr>
            <a:r>
              <a:rPr lang="en-US" sz="2200" b="1">
                <a:solidFill>
                  <a:srgbClr val="000000"/>
                </a:solidFill>
                <a:latin typeface="Poppins Bold"/>
                <a:ea typeface="Poppins Bold"/>
                <a:cs typeface="Poppins Bold"/>
                <a:sym typeface="Poppins Bold"/>
              </a:rPr>
              <a:t>Science</a:t>
            </a:r>
          </a:p>
        </p:txBody>
      </p:sp>
      <p:sp>
        <p:nvSpPr>
          <p:cNvPr id="46" name="TextBox 46"/>
          <p:cNvSpPr txBox="1"/>
          <p:nvPr/>
        </p:nvSpPr>
        <p:spPr>
          <a:xfrm>
            <a:off x="441056" y="1019367"/>
            <a:ext cx="6617057" cy="439608"/>
          </a:xfrm>
          <a:prstGeom prst="rect">
            <a:avLst/>
          </a:prstGeom>
        </p:spPr>
        <p:txBody>
          <a:bodyPr lIns="0" tIns="0" rIns="0" bIns="0" rtlCol="0" anchor="t">
            <a:spAutoFit/>
          </a:bodyPr>
          <a:lstStyle/>
          <a:p>
            <a:pPr algn="ctr">
              <a:lnSpc>
                <a:spcPts val="3640"/>
              </a:lnSpc>
            </a:pPr>
            <a:r>
              <a:rPr lang="en-US" sz="2600" b="1">
                <a:solidFill>
                  <a:srgbClr val="000000"/>
                </a:solidFill>
                <a:latin typeface="Poppins Bold"/>
                <a:ea typeface="Poppins Bold"/>
                <a:cs typeface="Poppins Bold"/>
                <a:sym typeface="Poppins Bold"/>
              </a:rPr>
              <a:t>YEAR 2 – Autumn 1</a:t>
            </a:r>
          </a:p>
        </p:txBody>
      </p:sp>
      <p:sp>
        <p:nvSpPr>
          <p:cNvPr id="48" name="TextBox 47">
            <a:extLst>
              <a:ext uri="{FF2B5EF4-FFF2-40B4-BE49-F238E27FC236}">
                <a16:creationId xmlns:a16="http://schemas.microsoft.com/office/drawing/2014/main" id="{616CB972-D188-A3AF-AE9E-816A0FCC1FB4}"/>
              </a:ext>
            </a:extLst>
          </p:cNvPr>
          <p:cNvSpPr txBox="1"/>
          <p:nvPr/>
        </p:nvSpPr>
        <p:spPr>
          <a:xfrm>
            <a:off x="625384" y="2459497"/>
            <a:ext cx="6248400" cy="1015663"/>
          </a:xfrm>
          <a:prstGeom prst="rect">
            <a:avLst/>
          </a:prstGeom>
          <a:noFill/>
        </p:spPr>
        <p:txBody>
          <a:bodyPr wrap="square" lIns="91440" tIns="45720" rIns="91440" bIns="45720" rtlCol="0" anchor="t">
            <a:spAutoFit/>
          </a:bodyPr>
          <a:lstStyle/>
          <a:p>
            <a:r>
              <a:rPr lang="en-GB" sz="1200" dirty="0">
                <a:latin typeface="Century Gothic"/>
              </a:rPr>
              <a:t>This half term, the children will be learning about place value. They will be identifying the value of tens and ones in a two-digit number. The children will be using physical resources to represent numbers.  </a:t>
            </a:r>
            <a:endParaRPr lang="en-US" sz="1200" dirty="0">
              <a:latin typeface="Century Gothic"/>
            </a:endParaRPr>
          </a:p>
          <a:p>
            <a:r>
              <a:rPr lang="en-GB" sz="1200" dirty="0">
                <a:latin typeface="Century Gothic"/>
              </a:rPr>
              <a:t>To support your child at home you could ask them questions such as  "How many tens are there in this number?"</a:t>
            </a:r>
            <a:endParaRPr lang="en-GB" sz="2000" dirty="0">
              <a:ea typeface="Calibri"/>
              <a:cs typeface="Calibri"/>
            </a:endParaRPr>
          </a:p>
        </p:txBody>
      </p:sp>
      <p:sp>
        <p:nvSpPr>
          <p:cNvPr id="49" name="TextBox 48">
            <a:extLst>
              <a:ext uri="{FF2B5EF4-FFF2-40B4-BE49-F238E27FC236}">
                <a16:creationId xmlns:a16="http://schemas.microsoft.com/office/drawing/2014/main" id="{FEF4DCF9-7DFC-4D46-0130-F1D969A2D73B}"/>
              </a:ext>
            </a:extLst>
          </p:cNvPr>
          <p:cNvSpPr txBox="1"/>
          <p:nvPr/>
        </p:nvSpPr>
        <p:spPr>
          <a:xfrm>
            <a:off x="654050" y="4123247"/>
            <a:ext cx="6248400" cy="1035605"/>
          </a:xfrm>
          <a:prstGeom prst="rect">
            <a:avLst/>
          </a:prstGeom>
          <a:noFill/>
        </p:spPr>
        <p:txBody>
          <a:bodyPr wrap="square" lIns="91440" tIns="45720" rIns="91440" bIns="45720" rtlCol="0" anchor="t">
            <a:spAutoFit/>
          </a:bodyPr>
          <a:lstStyle/>
          <a:p>
            <a:pPr marL="0" marR="0" indent="0" algn="l">
              <a:lnSpc>
                <a:spcPct val="119000"/>
              </a:lnSpc>
              <a:spcBef>
                <a:spcPts val="0"/>
              </a:spcBef>
              <a:spcAft>
                <a:spcPts val="600"/>
              </a:spcAft>
            </a:pPr>
            <a:r>
              <a:rPr lang="en-US" sz="1050">
                <a:latin typeface="Century Gothic"/>
              </a:rPr>
              <a:t>In our writing lessons, we will be focusing on securing the basics for sentence writing: capital letters, end stop punctuation, finger spaces and checking for sense.  The children will also be learning about different conjunctions. They will be applying their learning by writing a story and creating an advert about Stopsley Primary. To support your child at home, encourage them to write. The children also love correcting mistakes made by adults!</a:t>
            </a:r>
          </a:p>
        </p:txBody>
      </p:sp>
      <p:sp>
        <p:nvSpPr>
          <p:cNvPr id="50" name="TextBox 49">
            <a:extLst>
              <a:ext uri="{FF2B5EF4-FFF2-40B4-BE49-F238E27FC236}">
                <a16:creationId xmlns:a16="http://schemas.microsoft.com/office/drawing/2014/main" id="{196B247A-062E-9C03-7E54-A3CB8CA9AAB4}"/>
              </a:ext>
            </a:extLst>
          </p:cNvPr>
          <p:cNvSpPr txBox="1"/>
          <p:nvPr/>
        </p:nvSpPr>
        <p:spPr>
          <a:xfrm>
            <a:off x="663015" y="5845396"/>
            <a:ext cx="6248400" cy="830997"/>
          </a:xfrm>
          <a:prstGeom prst="rect">
            <a:avLst/>
          </a:prstGeom>
          <a:noFill/>
        </p:spPr>
        <p:txBody>
          <a:bodyPr wrap="square" lIns="91440" tIns="45720" rIns="91440" bIns="45720" rtlCol="0" anchor="t">
            <a:spAutoFit/>
          </a:bodyPr>
          <a:lstStyle/>
          <a:p>
            <a:r>
              <a:rPr lang="en-GB" sz="1200" dirty="0">
                <a:latin typeface="Century Gothic"/>
              </a:rPr>
              <a:t>In computing, the children will be learning how to use different art tools on Purple Mash including pointillism, lines, impressionism and pattern. They will then be applying these skills to create their own pieces of computer based art. You can practise at home using 2paint a picture on Purple Mash.</a:t>
            </a:r>
          </a:p>
        </p:txBody>
      </p:sp>
      <p:sp>
        <p:nvSpPr>
          <p:cNvPr id="51" name="TextBox 50">
            <a:extLst>
              <a:ext uri="{FF2B5EF4-FFF2-40B4-BE49-F238E27FC236}">
                <a16:creationId xmlns:a16="http://schemas.microsoft.com/office/drawing/2014/main" id="{EFA17237-45B8-292A-7309-A6E685B7B2C5}"/>
              </a:ext>
            </a:extLst>
          </p:cNvPr>
          <p:cNvSpPr txBox="1"/>
          <p:nvPr/>
        </p:nvSpPr>
        <p:spPr>
          <a:xfrm>
            <a:off x="640336" y="7508290"/>
            <a:ext cx="6248400" cy="1015663"/>
          </a:xfrm>
          <a:prstGeom prst="rect">
            <a:avLst/>
          </a:prstGeom>
          <a:noFill/>
        </p:spPr>
        <p:txBody>
          <a:bodyPr wrap="square" lIns="91440" tIns="45720" rIns="91440" bIns="45720" rtlCol="0" anchor="t">
            <a:spAutoFit/>
          </a:bodyPr>
          <a:lstStyle/>
          <a:p>
            <a:r>
              <a:rPr lang="en-US" sz="1200" dirty="0">
                <a:latin typeface="Century Gothic"/>
              </a:rPr>
              <a:t>In Science, the children will be learning about different parts of plants, seeds and bulbs. The children will also learn about what plants need to grow. We will be      conducting experiments to see what happens when seeds do not have the right conditions that they need to grow into a plant. We will also be using our investigation skills to ensure that our testing is fair.</a:t>
            </a:r>
          </a:p>
        </p:txBody>
      </p:sp>
      <p:sp>
        <p:nvSpPr>
          <p:cNvPr id="52" name="TextBox 51">
            <a:extLst>
              <a:ext uri="{FF2B5EF4-FFF2-40B4-BE49-F238E27FC236}">
                <a16:creationId xmlns:a16="http://schemas.microsoft.com/office/drawing/2014/main" id="{1AEB26B4-77B8-F5F8-0375-7D53A2FD86B6}"/>
              </a:ext>
            </a:extLst>
          </p:cNvPr>
          <p:cNvSpPr txBox="1"/>
          <p:nvPr/>
        </p:nvSpPr>
        <p:spPr>
          <a:xfrm>
            <a:off x="658795" y="9227481"/>
            <a:ext cx="6248400" cy="1015663"/>
          </a:xfrm>
          <a:prstGeom prst="rect">
            <a:avLst/>
          </a:prstGeom>
          <a:noFill/>
        </p:spPr>
        <p:txBody>
          <a:bodyPr wrap="square" lIns="91440" tIns="45720" rIns="91440" bIns="45720" rtlCol="0" anchor="t">
            <a:spAutoFit/>
          </a:bodyPr>
          <a:lstStyle/>
          <a:p>
            <a:r>
              <a:rPr lang="en-US" sz="1200">
                <a:latin typeface="Century Gothic"/>
                <a:ea typeface="Aptos"/>
                <a:cs typeface="Aptos"/>
              </a:rPr>
              <a:t>In PE, children will build on their fundamental movement skills through a range of multi-skills and team games. They will develop agility, balance, coordination, running, throwing and catching, while also learning how to work effectively with others, follow rules and make simple decisions during games.</a:t>
            </a:r>
            <a:r>
              <a:rPr lang="en-GB" sz="1200">
                <a:latin typeface="Century Gothic"/>
                <a:ea typeface="Aptos"/>
                <a:cs typeface="Aptos"/>
              </a:rPr>
              <a:t>Our PE is on a Monday. The children need to come to school in their kit on this day.</a:t>
            </a:r>
            <a:endParaRPr lang="en-GB" sz="1200">
              <a:latin typeface="Century Gothic" panose="020B0502020202020204" pitchFamily="34" charset="0"/>
            </a:endParaRPr>
          </a:p>
        </p:txBody>
      </p:sp>
      <p:sp>
        <p:nvSpPr>
          <p:cNvPr id="55" name="Freeform 38">
            <a:extLst>
              <a:ext uri="{FF2B5EF4-FFF2-40B4-BE49-F238E27FC236}">
                <a16:creationId xmlns:a16="http://schemas.microsoft.com/office/drawing/2014/main" id="{DFE62B64-1650-883B-2AFA-65B25D5D7F9F}"/>
              </a:ext>
            </a:extLst>
          </p:cNvPr>
          <p:cNvSpPr/>
          <p:nvPr/>
        </p:nvSpPr>
        <p:spPr>
          <a:xfrm>
            <a:off x="6253704" y="629691"/>
            <a:ext cx="1270065" cy="1122695"/>
          </a:xfrm>
          <a:custGeom>
            <a:avLst/>
            <a:gdLst/>
            <a:ahLst/>
            <a:cxnLst/>
            <a:rect l="l" t="t" r="r" b="b"/>
            <a:pathLst>
              <a:path w="1270065" h="1122695">
                <a:moveTo>
                  <a:pt x="0" y="0"/>
                </a:moveTo>
                <a:lnTo>
                  <a:pt x="1270065" y="0"/>
                </a:lnTo>
                <a:lnTo>
                  <a:pt x="1270065" y="1122695"/>
                </a:lnTo>
                <a:lnTo>
                  <a:pt x="0" y="1122695"/>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6327D"/>
        </a:solidFill>
        <a:effectLst/>
      </p:bgPr>
    </p:bg>
    <p:spTree>
      <p:nvGrpSpPr>
        <p:cNvPr id="1" name=""/>
        <p:cNvGrpSpPr/>
        <p:nvPr/>
      </p:nvGrpSpPr>
      <p:grpSpPr>
        <a:xfrm>
          <a:off x="0" y="0"/>
          <a:ext cx="0" cy="0"/>
          <a:chOff x="0" y="0"/>
          <a:chExt cx="0" cy="0"/>
        </a:xfrm>
      </p:grpSpPr>
      <p:grpSp>
        <p:nvGrpSpPr>
          <p:cNvPr id="2" name="Group 2"/>
          <p:cNvGrpSpPr/>
          <p:nvPr/>
        </p:nvGrpSpPr>
        <p:grpSpPr>
          <a:xfrm>
            <a:off x="505149" y="421032"/>
            <a:ext cx="6480547" cy="1278518"/>
            <a:chOff x="0" y="0"/>
            <a:chExt cx="2200165" cy="434061"/>
          </a:xfrm>
        </p:grpSpPr>
        <p:sp>
          <p:nvSpPr>
            <p:cNvPr id="3" name="Freeform 3"/>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4" name="TextBox 4"/>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501650" y="146293"/>
            <a:ext cx="3818078" cy="500223"/>
            <a:chOff x="0" y="0"/>
            <a:chExt cx="3691746" cy="483671"/>
          </a:xfrm>
        </p:grpSpPr>
        <p:sp>
          <p:nvSpPr>
            <p:cNvPr id="6" name="Freeform 6"/>
            <p:cNvSpPr/>
            <p:nvPr/>
          </p:nvSpPr>
          <p:spPr>
            <a:xfrm>
              <a:off x="0" y="0"/>
              <a:ext cx="3691746" cy="483671"/>
            </a:xfrm>
            <a:custGeom>
              <a:avLst/>
              <a:gdLst/>
              <a:ahLst/>
              <a:cxnLst/>
              <a:rect l="l" t="t" r="r" b="b"/>
              <a:pathLst>
                <a:path w="3691746" h="483671">
                  <a:moveTo>
                    <a:pt x="3488546" y="0"/>
                  </a:moveTo>
                  <a:lnTo>
                    <a:pt x="0" y="0"/>
                  </a:lnTo>
                  <a:lnTo>
                    <a:pt x="0" y="483671"/>
                  </a:lnTo>
                  <a:lnTo>
                    <a:pt x="3488546" y="483671"/>
                  </a:lnTo>
                  <a:lnTo>
                    <a:pt x="3691746" y="241836"/>
                  </a:lnTo>
                  <a:lnTo>
                    <a:pt x="3488546" y="0"/>
                  </a:lnTo>
                  <a:close/>
                </a:path>
              </a:pathLst>
            </a:custGeom>
            <a:solidFill>
              <a:srgbClr val="FFFFFF"/>
            </a:solidFill>
          </p:spPr>
          <p:txBody>
            <a:bodyPr/>
            <a:lstStyle/>
            <a:p>
              <a:endParaRPr lang="en-GB"/>
            </a:p>
          </p:txBody>
        </p:sp>
        <p:sp>
          <p:nvSpPr>
            <p:cNvPr id="7" name="TextBox 7"/>
            <p:cNvSpPr txBox="1"/>
            <p:nvPr/>
          </p:nvSpPr>
          <p:spPr>
            <a:xfrm>
              <a:off x="0" y="-47625"/>
              <a:ext cx="3577446" cy="531296"/>
            </a:xfrm>
            <a:prstGeom prst="rect">
              <a:avLst/>
            </a:prstGeom>
          </p:spPr>
          <p:txBody>
            <a:bodyPr lIns="50800" tIns="50800" rIns="50800" bIns="50800" rtlCol="0" anchor="ctr"/>
            <a:lstStyle/>
            <a:p>
              <a:pPr algn="ctr">
                <a:lnSpc>
                  <a:spcPts val="1960"/>
                </a:lnSpc>
              </a:pPr>
              <a:endParaRPr/>
            </a:p>
          </p:txBody>
        </p:sp>
      </p:grpSp>
      <p:sp>
        <p:nvSpPr>
          <p:cNvPr id="32" name="TextBox 32"/>
          <p:cNvSpPr txBox="1"/>
          <p:nvPr/>
        </p:nvSpPr>
        <p:spPr>
          <a:xfrm>
            <a:off x="693333" y="187543"/>
            <a:ext cx="3758308" cy="391795"/>
          </a:xfrm>
          <a:prstGeom prst="rect">
            <a:avLst/>
          </a:prstGeom>
        </p:spPr>
        <p:txBody>
          <a:bodyPr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Geography</a:t>
            </a:r>
          </a:p>
        </p:txBody>
      </p:sp>
      <p:grpSp>
        <p:nvGrpSpPr>
          <p:cNvPr id="36" name="Group 36"/>
          <p:cNvGrpSpPr/>
          <p:nvPr/>
        </p:nvGrpSpPr>
        <p:grpSpPr>
          <a:xfrm>
            <a:off x="229495" y="10106784"/>
            <a:ext cx="7108083" cy="1033086"/>
            <a:chOff x="0" y="-47625"/>
            <a:chExt cx="1513183" cy="219925"/>
          </a:xfrm>
        </p:grpSpPr>
        <p:sp>
          <p:nvSpPr>
            <p:cNvPr id="37" name="Freeform 37"/>
            <p:cNvSpPr/>
            <p:nvPr/>
          </p:nvSpPr>
          <p:spPr>
            <a:xfrm>
              <a:off x="2251" y="10759"/>
              <a:ext cx="1510932" cy="66929"/>
            </a:xfrm>
            <a:custGeom>
              <a:avLst/>
              <a:gdLst/>
              <a:ahLst/>
              <a:cxnLst/>
              <a:rect l="l" t="t" r="r" b="b"/>
              <a:pathLst>
                <a:path w="1510932" h="172300">
                  <a:moveTo>
                    <a:pt x="21816" y="0"/>
                  </a:moveTo>
                  <a:lnTo>
                    <a:pt x="1489116" y="0"/>
                  </a:lnTo>
                  <a:cubicBezTo>
                    <a:pt x="1501165" y="0"/>
                    <a:pt x="1510932" y="9767"/>
                    <a:pt x="1510932" y="21816"/>
                  </a:cubicBezTo>
                  <a:lnTo>
                    <a:pt x="1510932" y="150484"/>
                  </a:lnTo>
                  <a:cubicBezTo>
                    <a:pt x="1510932" y="162533"/>
                    <a:pt x="1501165" y="172300"/>
                    <a:pt x="1489116" y="172300"/>
                  </a:cubicBezTo>
                  <a:lnTo>
                    <a:pt x="21816" y="172300"/>
                  </a:lnTo>
                  <a:cubicBezTo>
                    <a:pt x="9767" y="172300"/>
                    <a:pt x="0" y="162533"/>
                    <a:pt x="0" y="150484"/>
                  </a:cubicBezTo>
                  <a:lnTo>
                    <a:pt x="0" y="21816"/>
                  </a:lnTo>
                  <a:cubicBezTo>
                    <a:pt x="0" y="9767"/>
                    <a:pt x="9767" y="0"/>
                    <a:pt x="21816" y="0"/>
                  </a:cubicBezTo>
                  <a:close/>
                </a:path>
              </a:pathLst>
            </a:custGeom>
            <a:solidFill>
              <a:srgbClr val="FFFFFF"/>
            </a:solidFill>
            <a:ln cap="sq">
              <a:noFill/>
              <a:prstDash val="solid"/>
              <a:miter/>
            </a:ln>
          </p:spPr>
          <p:txBody>
            <a:bodyPr/>
            <a:lstStyle/>
            <a:p>
              <a:endParaRPr lang="en-GB"/>
            </a:p>
          </p:txBody>
        </p:sp>
        <p:sp>
          <p:nvSpPr>
            <p:cNvPr id="38" name="TextBox 38"/>
            <p:cNvSpPr txBox="1"/>
            <p:nvPr/>
          </p:nvSpPr>
          <p:spPr>
            <a:xfrm>
              <a:off x="0" y="-47625"/>
              <a:ext cx="1510932" cy="219925"/>
            </a:xfrm>
            <a:prstGeom prst="rect">
              <a:avLst/>
            </a:prstGeom>
          </p:spPr>
          <p:txBody>
            <a:bodyPr lIns="50800" tIns="50800" rIns="50800" bIns="50800" rtlCol="0" anchor="ctr"/>
            <a:lstStyle/>
            <a:p>
              <a:pPr algn="ctr">
                <a:lnSpc>
                  <a:spcPts val="1960"/>
                </a:lnSpc>
              </a:pPr>
              <a:endParaRPr/>
            </a:p>
          </p:txBody>
        </p:sp>
      </p:grpSp>
      <p:sp>
        <p:nvSpPr>
          <p:cNvPr id="40" name="TextBox 39">
            <a:extLst>
              <a:ext uri="{FF2B5EF4-FFF2-40B4-BE49-F238E27FC236}">
                <a16:creationId xmlns:a16="http://schemas.microsoft.com/office/drawing/2014/main" id="{A5297EF6-0AD5-ADCD-FB9F-1F970B1D7D62}"/>
              </a:ext>
            </a:extLst>
          </p:cNvPr>
          <p:cNvSpPr txBox="1"/>
          <p:nvPr/>
        </p:nvSpPr>
        <p:spPr>
          <a:xfrm>
            <a:off x="557160" y="641814"/>
            <a:ext cx="6248400" cy="1015663"/>
          </a:xfrm>
          <a:prstGeom prst="rect">
            <a:avLst/>
          </a:prstGeom>
          <a:noFill/>
        </p:spPr>
        <p:txBody>
          <a:bodyPr wrap="square" rtlCol="0">
            <a:spAutoFit/>
          </a:bodyPr>
          <a:lstStyle/>
          <a:p>
            <a:r>
              <a:rPr lang="en-US" sz="1200">
                <a:latin typeface="Century Gothic" panose="020B0502020202020204" pitchFamily="34" charset="0"/>
              </a:rPr>
              <a:t>This half term, the children will be learning about the local area. We will begin by naming the four countries of the UK and will then zoom into the geography of Luton. The children will begin to use technical vocabulary to describe key features. The children will be using their new knowledge of the local area to create their own map using a key</a:t>
            </a:r>
          </a:p>
        </p:txBody>
      </p:sp>
      <p:grpSp>
        <p:nvGrpSpPr>
          <p:cNvPr id="20" name="Group 20"/>
          <p:cNvGrpSpPr/>
          <p:nvPr/>
        </p:nvGrpSpPr>
        <p:grpSpPr>
          <a:xfrm>
            <a:off x="505148" y="2125255"/>
            <a:ext cx="6480547" cy="1278518"/>
            <a:chOff x="0" y="0"/>
            <a:chExt cx="2200165" cy="434061"/>
          </a:xfrm>
        </p:grpSpPr>
        <p:sp>
          <p:nvSpPr>
            <p:cNvPr id="21" name="Freeform 21"/>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2" name="TextBox 22"/>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3" name="Group 23"/>
          <p:cNvGrpSpPr/>
          <p:nvPr/>
        </p:nvGrpSpPr>
        <p:grpSpPr>
          <a:xfrm rot="10800000">
            <a:off x="3745422" y="1892946"/>
            <a:ext cx="3240274" cy="500223"/>
            <a:chOff x="0" y="0"/>
            <a:chExt cx="3133060" cy="483671"/>
          </a:xfrm>
        </p:grpSpPr>
        <p:sp>
          <p:nvSpPr>
            <p:cNvPr id="24" name="Freeform 24"/>
            <p:cNvSpPr/>
            <p:nvPr/>
          </p:nvSpPr>
          <p:spPr>
            <a:xfrm>
              <a:off x="0" y="0"/>
              <a:ext cx="3133060" cy="483671"/>
            </a:xfrm>
            <a:custGeom>
              <a:avLst/>
              <a:gdLst/>
              <a:ahLst/>
              <a:cxnLst/>
              <a:rect l="l" t="t" r="r" b="b"/>
              <a:pathLst>
                <a:path w="3133060" h="483671">
                  <a:moveTo>
                    <a:pt x="2929860" y="0"/>
                  </a:moveTo>
                  <a:lnTo>
                    <a:pt x="0" y="0"/>
                  </a:lnTo>
                  <a:lnTo>
                    <a:pt x="0" y="483671"/>
                  </a:lnTo>
                  <a:lnTo>
                    <a:pt x="2929860" y="483671"/>
                  </a:lnTo>
                  <a:lnTo>
                    <a:pt x="3133060" y="241836"/>
                  </a:lnTo>
                  <a:lnTo>
                    <a:pt x="2929860" y="0"/>
                  </a:lnTo>
                  <a:close/>
                </a:path>
              </a:pathLst>
            </a:custGeom>
            <a:solidFill>
              <a:srgbClr val="FFFFFF"/>
            </a:solidFill>
          </p:spPr>
          <p:txBody>
            <a:bodyPr/>
            <a:lstStyle/>
            <a:p>
              <a:endParaRPr lang="en-GB"/>
            </a:p>
          </p:txBody>
        </p:sp>
        <p:sp>
          <p:nvSpPr>
            <p:cNvPr id="25" name="TextBox 25"/>
            <p:cNvSpPr txBox="1"/>
            <p:nvPr/>
          </p:nvSpPr>
          <p:spPr>
            <a:xfrm>
              <a:off x="0" y="-47625"/>
              <a:ext cx="3018760" cy="531296"/>
            </a:xfrm>
            <a:prstGeom prst="rect">
              <a:avLst/>
            </a:prstGeom>
          </p:spPr>
          <p:txBody>
            <a:bodyPr lIns="50800" tIns="50800" rIns="50800" bIns="50800" rtlCol="0" anchor="ctr"/>
            <a:lstStyle/>
            <a:p>
              <a:pPr algn="ctr">
                <a:lnSpc>
                  <a:spcPts val="1960"/>
                </a:lnSpc>
              </a:pPr>
              <a:endParaRPr/>
            </a:p>
          </p:txBody>
        </p:sp>
      </p:grpSp>
      <p:sp>
        <p:nvSpPr>
          <p:cNvPr id="34" name="TextBox 34"/>
          <p:cNvSpPr txBox="1"/>
          <p:nvPr/>
        </p:nvSpPr>
        <p:spPr>
          <a:xfrm>
            <a:off x="3698702" y="1923348"/>
            <a:ext cx="3039190" cy="391795"/>
          </a:xfrm>
          <a:prstGeom prst="rect">
            <a:avLst/>
          </a:prstGeom>
        </p:spPr>
        <p:txBody>
          <a:bodyPr lIns="0" tIns="0" rIns="0" bIns="0" rtlCol="0" anchor="t">
            <a:spAutoFit/>
          </a:bodyPr>
          <a:lstStyle/>
          <a:p>
            <a:pPr algn="r">
              <a:lnSpc>
                <a:spcPts val="3080"/>
              </a:lnSpc>
            </a:pPr>
            <a:r>
              <a:rPr lang="en-US" sz="2200" b="1">
                <a:solidFill>
                  <a:srgbClr val="000000"/>
                </a:solidFill>
                <a:latin typeface="Poppins Bold"/>
                <a:ea typeface="Poppins Bold"/>
                <a:cs typeface="Poppins Bold"/>
                <a:sym typeface="Poppins Bold"/>
              </a:rPr>
              <a:t>RE</a:t>
            </a:r>
          </a:p>
        </p:txBody>
      </p:sp>
      <p:sp>
        <p:nvSpPr>
          <p:cNvPr id="41" name="TextBox 40">
            <a:extLst>
              <a:ext uri="{FF2B5EF4-FFF2-40B4-BE49-F238E27FC236}">
                <a16:creationId xmlns:a16="http://schemas.microsoft.com/office/drawing/2014/main" id="{20E393CD-B98D-6204-D239-40EE6C87B570}"/>
              </a:ext>
            </a:extLst>
          </p:cNvPr>
          <p:cNvSpPr txBox="1"/>
          <p:nvPr/>
        </p:nvSpPr>
        <p:spPr>
          <a:xfrm>
            <a:off x="621219" y="2484283"/>
            <a:ext cx="6248400" cy="830997"/>
          </a:xfrm>
          <a:prstGeom prst="rect">
            <a:avLst/>
          </a:prstGeom>
          <a:noFill/>
        </p:spPr>
        <p:txBody>
          <a:bodyPr wrap="square" lIns="91440" tIns="45720" rIns="91440" bIns="45720" rtlCol="0" anchor="t">
            <a:spAutoFit/>
          </a:bodyPr>
          <a:lstStyle/>
          <a:p>
            <a:r>
              <a:rPr lang="en-GB" sz="1200" dirty="0">
                <a:latin typeface="Century Gothic"/>
              </a:rPr>
              <a:t>The children will be learning about sacred books from different religions. They will be naming holy books in Islam, Christianity and Judaism. Children will learn how these holy books are believed to be revealed.  They will find out how people access and learn from texts from these books.</a:t>
            </a:r>
            <a:endParaRPr lang="en-US" dirty="0"/>
          </a:p>
        </p:txBody>
      </p:sp>
      <p:grpSp>
        <p:nvGrpSpPr>
          <p:cNvPr id="8" name="Group 8"/>
          <p:cNvGrpSpPr/>
          <p:nvPr/>
        </p:nvGrpSpPr>
        <p:grpSpPr>
          <a:xfrm>
            <a:off x="505147" y="3845584"/>
            <a:ext cx="6480547" cy="1278518"/>
            <a:chOff x="0" y="0"/>
            <a:chExt cx="2200165" cy="434061"/>
          </a:xfrm>
        </p:grpSpPr>
        <p:sp>
          <p:nvSpPr>
            <p:cNvPr id="9" name="Freeform 9"/>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10" name="TextBox 10"/>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505147" y="3595473"/>
            <a:ext cx="4021301" cy="500223"/>
            <a:chOff x="0" y="0"/>
            <a:chExt cx="3888245" cy="483671"/>
          </a:xfrm>
        </p:grpSpPr>
        <p:sp>
          <p:nvSpPr>
            <p:cNvPr id="12" name="Freeform 12"/>
            <p:cNvSpPr/>
            <p:nvPr/>
          </p:nvSpPr>
          <p:spPr>
            <a:xfrm>
              <a:off x="0" y="0"/>
              <a:ext cx="3888245" cy="483671"/>
            </a:xfrm>
            <a:custGeom>
              <a:avLst/>
              <a:gdLst/>
              <a:ahLst/>
              <a:cxnLst/>
              <a:rect l="l" t="t" r="r" b="b"/>
              <a:pathLst>
                <a:path w="3888245" h="483671">
                  <a:moveTo>
                    <a:pt x="3685045" y="0"/>
                  </a:moveTo>
                  <a:lnTo>
                    <a:pt x="0" y="0"/>
                  </a:lnTo>
                  <a:lnTo>
                    <a:pt x="0" y="483671"/>
                  </a:lnTo>
                  <a:lnTo>
                    <a:pt x="3685045" y="483671"/>
                  </a:lnTo>
                  <a:lnTo>
                    <a:pt x="3888245" y="241836"/>
                  </a:lnTo>
                  <a:lnTo>
                    <a:pt x="3685045" y="0"/>
                  </a:lnTo>
                  <a:close/>
                </a:path>
              </a:pathLst>
            </a:custGeom>
            <a:solidFill>
              <a:srgbClr val="FFFFFF"/>
            </a:solidFill>
          </p:spPr>
          <p:txBody>
            <a:bodyPr/>
            <a:lstStyle/>
            <a:p>
              <a:endParaRPr lang="en-GB"/>
            </a:p>
          </p:txBody>
        </p:sp>
        <p:sp>
          <p:nvSpPr>
            <p:cNvPr id="13" name="TextBox 13"/>
            <p:cNvSpPr txBox="1"/>
            <p:nvPr/>
          </p:nvSpPr>
          <p:spPr>
            <a:xfrm>
              <a:off x="0" y="-47625"/>
              <a:ext cx="3773945" cy="531296"/>
            </a:xfrm>
            <a:prstGeom prst="rect">
              <a:avLst/>
            </a:prstGeom>
          </p:spPr>
          <p:txBody>
            <a:bodyPr lIns="50800" tIns="50800" rIns="50800" bIns="50800" rtlCol="0" anchor="ctr"/>
            <a:lstStyle/>
            <a:p>
              <a:pPr algn="ctr">
                <a:lnSpc>
                  <a:spcPts val="1960"/>
                </a:lnSpc>
              </a:pPr>
              <a:endParaRPr/>
            </a:p>
          </p:txBody>
        </p:sp>
      </p:grpSp>
      <p:sp>
        <p:nvSpPr>
          <p:cNvPr id="39" name="TextBox 39"/>
          <p:cNvSpPr txBox="1"/>
          <p:nvPr/>
        </p:nvSpPr>
        <p:spPr>
          <a:xfrm>
            <a:off x="558080" y="3650351"/>
            <a:ext cx="1134952" cy="377155"/>
          </a:xfrm>
          <a:prstGeom prst="rect">
            <a:avLst/>
          </a:prstGeom>
        </p:spPr>
        <p:txBody>
          <a:bodyPr wrap="square" lIns="0" tIns="0" rIns="0" bIns="0" rtlCol="0" anchor="t">
            <a:spAutoFit/>
          </a:bodyPr>
          <a:lstStyle/>
          <a:p>
            <a:pPr algn="r">
              <a:lnSpc>
                <a:spcPts val="3080"/>
              </a:lnSpc>
            </a:pPr>
            <a:r>
              <a:rPr lang="en-US" sz="2200" b="1">
                <a:solidFill>
                  <a:srgbClr val="000000"/>
                </a:solidFill>
                <a:latin typeface="Poppins Bold"/>
                <a:ea typeface="Poppins Bold"/>
                <a:cs typeface="Poppins Bold"/>
                <a:sym typeface="Poppins Bold"/>
              </a:rPr>
              <a:t>Art / DT</a:t>
            </a:r>
          </a:p>
        </p:txBody>
      </p:sp>
      <p:sp>
        <p:nvSpPr>
          <p:cNvPr id="42" name="TextBox 41">
            <a:extLst>
              <a:ext uri="{FF2B5EF4-FFF2-40B4-BE49-F238E27FC236}">
                <a16:creationId xmlns:a16="http://schemas.microsoft.com/office/drawing/2014/main" id="{861AF5AE-49AF-A214-9835-739B97B228F8}"/>
              </a:ext>
            </a:extLst>
          </p:cNvPr>
          <p:cNvSpPr txBox="1"/>
          <p:nvPr/>
        </p:nvSpPr>
        <p:spPr>
          <a:xfrm>
            <a:off x="519335" y="4251126"/>
            <a:ext cx="6248400" cy="830997"/>
          </a:xfrm>
          <a:prstGeom prst="rect">
            <a:avLst/>
          </a:prstGeom>
          <a:noFill/>
        </p:spPr>
        <p:txBody>
          <a:bodyPr wrap="square" rtlCol="0">
            <a:spAutoFit/>
          </a:bodyPr>
          <a:lstStyle/>
          <a:p>
            <a:r>
              <a:rPr lang="en-GB" sz="1200">
                <a:latin typeface="Century Gothic" panose="020B0502020202020204" pitchFamily="34" charset="0"/>
              </a:rPr>
              <a:t>In Art, children will be learning about the artists Matisse and Kandinsky. They will look at art from both artists and copy some of their paintings.  They will also be comparing these artists to the work of William Morris and use this as inspiration to create their own printed patterns.</a:t>
            </a:r>
          </a:p>
        </p:txBody>
      </p:sp>
      <p:grpSp>
        <p:nvGrpSpPr>
          <p:cNvPr id="26" name="Group 26"/>
          <p:cNvGrpSpPr/>
          <p:nvPr/>
        </p:nvGrpSpPr>
        <p:grpSpPr>
          <a:xfrm>
            <a:off x="505146" y="5562489"/>
            <a:ext cx="6480547" cy="1278518"/>
            <a:chOff x="0" y="0"/>
            <a:chExt cx="2200165" cy="434061"/>
          </a:xfrm>
        </p:grpSpPr>
        <p:sp>
          <p:nvSpPr>
            <p:cNvPr id="27" name="Freeform 27"/>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28" name="TextBox 28"/>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29" name="Group 29"/>
          <p:cNvGrpSpPr/>
          <p:nvPr/>
        </p:nvGrpSpPr>
        <p:grpSpPr>
          <a:xfrm rot="10800000">
            <a:off x="3514093" y="5312378"/>
            <a:ext cx="3471600" cy="500223"/>
            <a:chOff x="0" y="0"/>
            <a:chExt cx="3356732" cy="483671"/>
          </a:xfrm>
        </p:grpSpPr>
        <p:sp>
          <p:nvSpPr>
            <p:cNvPr id="30" name="Freeform 30"/>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31" name="TextBox 31"/>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35" name="TextBox 35"/>
          <p:cNvSpPr txBox="1"/>
          <p:nvPr/>
        </p:nvSpPr>
        <p:spPr>
          <a:xfrm>
            <a:off x="3582165" y="5342780"/>
            <a:ext cx="3155724" cy="391795"/>
          </a:xfrm>
          <a:prstGeom prst="rect">
            <a:avLst/>
          </a:prstGeom>
        </p:spPr>
        <p:txBody>
          <a:bodyPr lIns="0" tIns="0" rIns="0" bIns="0" rtlCol="0" anchor="t">
            <a:spAutoFit/>
          </a:bodyPr>
          <a:lstStyle/>
          <a:p>
            <a:pPr algn="r">
              <a:lnSpc>
                <a:spcPts val="3080"/>
              </a:lnSpc>
            </a:pPr>
            <a:r>
              <a:rPr lang="en-US" sz="2200" b="1">
                <a:solidFill>
                  <a:srgbClr val="000000"/>
                </a:solidFill>
                <a:latin typeface="Poppins Bold"/>
                <a:ea typeface="Poppins Bold"/>
                <a:cs typeface="Poppins Bold"/>
                <a:sym typeface="Poppins Bold"/>
              </a:rPr>
              <a:t>PSHE</a:t>
            </a:r>
          </a:p>
        </p:txBody>
      </p:sp>
      <p:sp>
        <p:nvSpPr>
          <p:cNvPr id="43" name="TextBox 42">
            <a:extLst>
              <a:ext uri="{FF2B5EF4-FFF2-40B4-BE49-F238E27FC236}">
                <a16:creationId xmlns:a16="http://schemas.microsoft.com/office/drawing/2014/main" id="{4896496E-EF09-1964-1195-5F38BF455C0E}"/>
              </a:ext>
            </a:extLst>
          </p:cNvPr>
          <p:cNvSpPr txBox="1"/>
          <p:nvPr/>
        </p:nvSpPr>
        <p:spPr>
          <a:xfrm>
            <a:off x="605525" y="5852033"/>
            <a:ext cx="6248400" cy="646331"/>
          </a:xfrm>
          <a:prstGeom prst="rect">
            <a:avLst/>
          </a:prstGeom>
          <a:noFill/>
        </p:spPr>
        <p:txBody>
          <a:bodyPr wrap="square" lIns="91440" tIns="45720" rIns="91440" bIns="45720" rtlCol="0" anchor="t">
            <a:spAutoFit/>
          </a:bodyPr>
          <a:lstStyle/>
          <a:p>
            <a:r>
              <a:rPr lang="en-GB" sz="1200" dirty="0">
                <a:latin typeface="Century Gothic"/>
              </a:rPr>
              <a:t>In PSHE, children will learning how they can look after their bodies. They will learn how everyday choices support health and wellbeing. Children will also explore the effects of movement, sleep, food and drink on their bodies.</a:t>
            </a:r>
            <a:endParaRPr lang="en-US" dirty="0"/>
          </a:p>
        </p:txBody>
      </p:sp>
      <p:grpSp>
        <p:nvGrpSpPr>
          <p:cNvPr id="14" name="Group 14"/>
          <p:cNvGrpSpPr/>
          <p:nvPr/>
        </p:nvGrpSpPr>
        <p:grpSpPr>
          <a:xfrm>
            <a:off x="504933" y="6968630"/>
            <a:ext cx="6496241" cy="1490695"/>
            <a:chOff x="-5328" y="-47625"/>
            <a:chExt cx="2205493" cy="506096"/>
          </a:xfrm>
        </p:grpSpPr>
        <p:sp>
          <p:nvSpPr>
            <p:cNvPr id="15" name="Freeform 15"/>
            <p:cNvSpPr/>
            <p:nvPr/>
          </p:nvSpPr>
          <p:spPr>
            <a:xfrm>
              <a:off x="-5328" y="109801"/>
              <a:ext cx="2200165" cy="348670"/>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lIns="91440" tIns="45720" rIns="91440" bIns="45720" anchor="t"/>
            <a:lstStyle/>
            <a:p>
              <a:endParaRPr lang="en-GB" sz="1200">
                <a:latin typeface="Century Gothic" panose="020B0502020202020204" pitchFamily="34" charset="0"/>
              </a:endParaRPr>
            </a:p>
            <a:p>
              <a:r>
                <a:rPr lang="en-GB" sz="1200" dirty="0">
                  <a:latin typeface="Century Gothic"/>
                </a:rPr>
                <a:t>In Music, children will be learning a song called ‘Hands, Feet, Heart’. They will learn to find a pulse, rhythm and pitch. As well as learning the song, children will have the opportunity to play a music instrument.</a:t>
              </a:r>
            </a:p>
          </p:txBody>
        </p:sp>
        <p:sp>
          <p:nvSpPr>
            <p:cNvPr id="16" name="TextBox 16"/>
            <p:cNvSpPr txBox="1"/>
            <p:nvPr/>
          </p:nvSpPr>
          <p:spPr>
            <a:xfrm>
              <a:off x="0" y="-47625"/>
              <a:ext cx="2200165" cy="481686"/>
            </a:xfrm>
            <a:prstGeom prst="rect">
              <a:avLst/>
            </a:prstGeom>
          </p:spPr>
          <p:txBody>
            <a:bodyPr lIns="50800" tIns="50800" rIns="50800" bIns="50800" rtlCol="0" anchor="ctr"/>
            <a:lstStyle/>
            <a:p>
              <a:pPr marL="0" lvl="0" indent="0" algn="ctr">
                <a:lnSpc>
                  <a:spcPts val="1960"/>
                </a:lnSpc>
                <a:spcBef>
                  <a:spcPct val="0"/>
                </a:spcBef>
              </a:pPr>
              <a:endParaRPr/>
            </a:p>
          </p:txBody>
        </p:sp>
      </p:grpSp>
      <p:grpSp>
        <p:nvGrpSpPr>
          <p:cNvPr id="17" name="Group 17"/>
          <p:cNvGrpSpPr/>
          <p:nvPr/>
        </p:nvGrpSpPr>
        <p:grpSpPr>
          <a:xfrm>
            <a:off x="519335" y="7004871"/>
            <a:ext cx="4097387" cy="500223"/>
            <a:chOff x="0" y="0"/>
            <a:chExt cx="3961814" cy="483671"/>
          </a:xfrm>
        </p:grpSpPr>
        <p:sp>
          <p:nvSpPr>
            <p:cNvPr id="18" name="Freeform 18"/>
            <p:cNvSpPr/>
            <p:nvPr/>
          </p:nvSpPr>
          <p:spPr>
            <a:xfrm>
              <a:off x="0" y="0"/>
              <a:ext cx="3961814" cy="483671"/>
            </a:xfrm>
            <a:custGeom>
              <a:avLst/>
              <a:gdLst/>
              <a:ahLst/>
              <a:cxnLst/>
              <a:rect l="l" t="t" r="r" b="b"/>
              <a:pathLst>
                <a:path w="3961814" h="483671">
                  <a:moveTo>
                    <a:pt x="3758614" y="0"/>
                  </a:moveTo>
                  <a:lnTo>
                    <a:pt x="0" y="0"/>
                  </a:lnTo>
                  <a:lnTo>
                    <a:pt x="0" y="483671"/>
                  </a:lnTo>
                  <a:lnTo>
                    <a:pt x="3758614" y="483671"/>
                  </a:lnTo>
                  <a:lnTo>
                    <a:pt x="3961814" y="241836"/>
                  </a:lnTo>
                  <a:lnTo>
                    <a:pt x="3758614" y="0"/>
                  </a:lnTo>
                  <a:close/>
                </a:path>
              </a:pathLst>
            </a:custGeom>
            <a:solidFill>
              <a:srgbClr val="FFFFFF"/>
            </a:solidFill>
          </p:spPr>
          <p:txBody>
            <a:bodyPr/>
            <a:lstStyle/>
            <a:p>
              <a:endParaRPr lang="en-GB"/>
            </a:p>
          </p:txBody>
        </p:sp>
        <p:sp>
          <p:nvSpPr>
            <p:cNvPr id="19" name="TextBox 19"/>
            <p:cNvSpPr txBox="1"/>
            <p:nvPr/>
          </p:nvSpPr>
          <p:spPr>
            <a:xfrm>
              <a:off x="0" y="-47625"/>
              <a:ext cx="3847514" cy="531296"/>
            </a:xfrm>
            <a:prstGeom prst="rect">
              <a:avLst/>
            </a:prstGeom>
          </p:spPr>
          <p:txBody>
            <a:bodyPr lIns="50800" tIns="50800" rIns="50800" bIns="50800" rtlCol="0" anchor="ctr"/>
            <a:lstStyle/>
            <a:p>
              <a:pPr algn="ctr">
                <a:lnSpc>
                  <a:spcPts val="1960"/>
                </a:lnSpc>
              </a:pPr>
              <a:endParaRPr/>
            </a:p>
          </p:txBody>
        </p:sp>
      </p:grpSp>
      <p:sp>
        <p:nvSpPr>
          <p:cNvPr id="33" name="TextBox 33"/>
          <p:cNvSpPr txBox="1"/>
          <p:nvPr/>
        </p:nvSpPr>
        <p:spPr>
          <a:xfrm>
            <a:off x="618737" y="7068385"/>
            <a:ext cx="1072453" cy="377155"/>
          </a:xfrm>
          <a:prstGeom prst="rect">
            <a:avLst/>
          </a:prstGeom>
        </p:spPr>
        <p:txBody>
          <a:bodyPr wrap="square" lIns="0" tIns="0" rIns="0" bIns="0" rtlCol="0" anchor="t">
            <a:spAutoFit/>
          </a:bodyPr>
          <a:lstStyle/>
          <a:p>
            <a:pPr algn="l">
              <a:lnSpc>
                <a:spcPts val="3080"/>
              </a:lnSpc>
            </a:pPr>
            <a:r>
              <a:rPr lang="en-US" sz="2200" b="1">
                <a:solidFill>
                  <a:srgbClr val="000000"/>
                </a:solidFill>
                <a:latin typeface="Poppins Bold"/>
                <a:ea typeface="Poppins Bold"/>
                <a:cs typeface="Poppins Bold"/>
                <a:sym typeface="Poppins Bold"/>
              </a:rPr>
              <a:t>Music</a:t>
            </a:r>
          </a:p>
        </p:txBody>
      </p:sp>
      <p:grpSp>
        <p:nvGrpSpPr>
          <p:cNvPr id="81" name="Group 26">
            <a:extLst>
              <a:ext uri="{FF2B5EF4-FFF2-40B4-BE49-F238E27FC236}">
                <a16:creationId xmlns:a16="http://schemas.microsoft.com/office/drawing/2014/main" id="{0DA4CF40-D806-E14D-6444-AFBB62E38162}"/>
              </a:ext>
            </a:extLst>
          </p:cNvPr>
          <p:cNvGrpSpPr/>
          <p:nvPr/>
        </p:nvGrpSpPr>
        <p:grpSpPr>
          <a:xfrm>
            <a:off x="537975" y="8922964"/>
            <a:ext cx="6480547" cy="1278518"/>
            <a:chOff x="0" y="0"/>
            <a:chExt cx="2200165" cy="434061"/>
          </a:xfrm>
        </p:grpSpPr>
        <p:sp>
          <p:nvSpPr>
            <p:cNvPr id="82" name="Freeform 27">
              <a:extLst>
                <a:ext uri="{FF2B5EF4-FFF2-40B4-BE49-F238E27FC236}">
                  <a16:creationId xmlns:a16="http://schemas.microsoft.com/office/drawing/2014/main" id="{12D3753C-E9B6-723B-F1AC-828FF3A07AB3}"/>
                </a:ext>
              </a:extLst>
            </p:cNvPr>
            <p:cNvSpPr/>
            <p:nvPr/>
          </p:nvSpPr>
          <p:spPr>
            <a:xfrm>
              <a:off x="0" y="0"/>
              <a:ext cx="2200165" cy="434061"/>
            </a:xfrm>
            <a:custGeom>
              <a:avLst/>
              <a:gdLst/>
              <a:ahLst/>
              <a:cxnLst/>
              <a:rect l="l" t="t" r="r" b="b"/>
              <a:pathLst>
                <a:path w="2200165" h="434061">
                  <a:moveTo>
                    <a:pt x="41812" y="0"/>
                  </a:moveTo>
                  <a:lnTo>
                    <a:pt x="2158353" y="0"/>
                  </a:lnTo>
                  <a:cubicBezTo>
                    <a:pt x="2169442" y="0"/>
                    <a:pt x="2180077" y="4405"/>
                    <a:pt x="2187919" y="12247"/>
                  </a:cubicBezTo>
                  <a:cubicBezTo>
                    <a:pt x="2195760" y="20088"/>
                    <a:pt x="2200165" y="30723"/>
                    <a:pt x="2200165" y="41812"/>
                  </a:cubicBezTo>
                  <a:lnTo>
                    <a:pt x="2200165" y="392248"/>
                  </a:lnTo>
                  <a:cubicBezTo>
                    <a:pt x="2200165" y="403338"/>
                    <a:pt x="2195760" y="413973"/>
                    <a:pt x="2187919" y="421814"/>
                  </a:cubicBezTo>
                  <a:cubicBezTo>
                    <a:pt x="2180077" y="429655"/>
                    <a:pt x="2169442" y="434061"/>
                    <a:pt x="2158353" y="434061"/>
                  </a:cubicBezTo>
                  <a:lnTo>
                    <a:pt x="41812" y="434061"/>
                  </a:lnTo>
                  <a:cubicBezTo>
                    <a:pt x="30723" y="434061"/>
                    <a:pt x="20088" y="429655"/>
                    <a:pt x="12247" y="421814"/>
                  </a:cubicBezTo>
                  <a:cubicBezTo>
                    <a:pt x="4405" y="413973"/>
                    <a:pt x="0" y="403338"/>
                    <a:pt x="0" y="392248"/>
                  </a:cubicBezTo>
                  <a:lnTo>
                    <a:pt x="0" y="41812"/>
                  </a:lnTo>
                  <a:cubicBezTo>
                    <a:pt x="0" y="30723"/>
                    <a:pt x="4405" y="20088"/>
                    <a:pt x="12247" y="12247"/>
                  </a:cubicBezTo>
                  <a:cubicBezTo>
                    <a:pt x="20088" y="4405"/>
                    <a:pt x="30723" y="0"/>
                    <a:pt x="41812" y="0"/>
                  </a:cubicBezTo>
                  <a:close/>
                </a:path>
              </a:pathLst>
            </a:custGeom>
            <a:solidFill>
              <a:srgbClr val="C8D8EF"/>
            </a:solidFill>
            <a:ln cap="rnd">
              <a:noFill/>
              <a:prstDash val="solid"/>
              <a:round/>
            </a:ln>
          </p:spPr>
          <p:txBody>
            <a:bodyPr/>
            <a:lstStyle/>
            <a:p>
              <a:endParaRPr lang="en-GB"/>
            </a:p>
          </p:txBody>
        </p:sp>
        <p:sp>
          <p:nvSpPr>
            <p:cNvPr id="83" name="TextBox 28">
              <a:extLst>
                <a:ext uri="{FF2B5EF4-FFF2-40B4-BE49-F238E27FC236}">
                  <a16:creationId xmlns:a16="http://schemas.microsoft.com/office/drawing/2014/main" id="{58EDFA4D-D6CB-27D3-46F0-8B05032B76E6}"/>
                </a:ext>
              </a:extLst>
            </p:cNvPr>
            <p:cNvSpPr txBox="1"/>
            <p:nvPr/>
          </p:nvSpPr>
          <p:spPr>
            <a:xfrm>
              <a:off x="0" y="-47625"/>
              <a:ext cx="2200165" cy="481686"/>
            </a:xfrm>
            <a:prstGeom prst="rect">
              <a:avLst/>
            </a:prstGeom>
          </p:spPr>
          <p:txBody>
            <a:bodyPr lIns="50800" tIns="50800" rIns="50800" bIns="50800" rtlCol="0" anchor="ctr"/>
            <a:lstStyle/>
            <a:p>
              <a:pPr algn="ctr">
                <a:lnSpc>
                  <a:spcPts val="1960"/>
                </a:lnSpc>
                <a:spcBef>
                  <a:spcPct val="0"/>
                </a:spcBef>
              </a:pPr>
              <a:endParaRPr/>
            </a:p>
          </p:txBody>
        </p:sp>
      </p:grpSp>
      <p:grpSp>
        <p:nvGrpSpPr>
          <p:cNvPr id="84" name="Group 29">
            <a:extLst>
              <a:ext uri="{FF2B5EF4-FFF2-40B4-BE49-F238E27FC236}">
                <a16:creationId xmlns:a16="http://schemas.microsoft.com/office/drawing/2014/main" id="{771606D9-BD0E-3054-DEB3-020A5222873A}"/>
              </a:ext>
            </a:extLst>
          </p:cNvPr>
          <p:cNvGrpSpPr/>
          <p:nvPr/>
        </p:nvGrpSpPr>
        <p:grpSpPr>
          <a:xfrm rot="10800000">
            <a:off x="3546922" y="8672853"/>
            <a:ext cx="3471600" cy="500223"/>
            <a:chOff x="0" y="0"/>
            <a:chExt cx="3356732" cy="483671"/>
          </a:xfrm>
        </p:grpSpPr>
        <p:sp>
          <p:nvSpPr>
            <p:cNvPr id="85" name="Freeform 30">
              <a:extLst>
                <a:ext uri="{FF2B5EF4-FFF2-40B4-BE49-F238E27FC236}">
                  <a16:creationId xmlns:a16="http://schemas.microsoft.com/office/drawing/2014/main" id="{6926FAFA-D8A5-E4AB-4423-5184A6F424BD}"/>
                </a:ext>
              </a:extLst>
            </p:cNvPr>
            <p:cNvSpPr/>
            <p:nvPr/>
          </p:nvSpPr>
          <p:spPr>
            <a:xfrm>
              <a:off x="0" y="0"/>
              <a:ext cx="3356732" cy="483671"/>
            </a:xfrm>
            <a:custGeom>
              <a:avLst/>
              <a:gdLst/>
              <a:ahLst/>
              <a:cxnLst/>
              <a:rect l="l" t="t" r="r" b="b"/>
              <a:pathLst>
                <a:path w="3356732" h="483671">
                  <a:moveTo>
                    <a:pt x="3153533" y="0"/>
                  </a:moveTo>
                  <a:lnTo>
                    <a:pt x="0" y="0"/>
                  </a:lnTo>
                  <a:lnTo>
                    <a:pt x="0" y="483671"/>
                  </a:lnTo>
                  <a:lnTo>
                    <a:pt x="3153533" y="483671"/>
                  </a:lnTo>
                  <a:lnTo>
                    <a:pt x="3356732" y="241836"/>
                  </a:lnTo>
                  <a:lnTo>
                    <a:pt x="3153533" y="0"/>
                  </a:lnTo>
                  <a:close/>
                </a:path>
              </a:pathLst>
            </a:custGeom>
            <a:solidFill>
              <a:srgbClr val="FFFFFF"/>
            </a:solidFill>
          </p:spPr>
          <p:txBody>
            <a:bodyPr/>
            <a:lstStyle/>
            <a:p>
              <a:endParaRPr lang="en-GB"/>
            </a:p>
          </p:txBody>
        </p:sp>
        <p:sp>
          <p:nvSpPr>
            <p:cNvPr id="86" name="TextBox 31">
              <a:extLst>
                <a:ext uri="{FF2B5EF4-FFF2-40B4-BE49-F238E27FC236}">
                  <a16:creationId xmlns:a16="http://schemas.microsoft.com/office/drawing/2014/main" id="{EF91B52E-5CCD-6954-B514-4D558D84ACC7}"/>
                </a:ext>
              </a:extLst>
            </p:cNvPr>
            <p:cNvSpPr txBox="1"/>
            <p:nvPr/>
          </p:nvSpPr>
          <p:spPr>
            <a:xfrm>
              <a:off x="0" y="-47625"/>
              <a:ext cx="3242432" cy="531296"/>
            </a:xfrm>
            <a:prstGeom prst="rect">
              <a:avLst/>
            </a:prstGeom>
          </p:spPr>
          <p:txBody>
            <a:bodyPr lIns="50800" tIns="50800" rIns="50800" bIns="50800" rtlCol="0" anchor="ctr"/>
            <a:lstStyle/>
            <a:p>
              <a:pPr algn="ctr">
                <a:lnSpc>
                  <a:spcPts val="1960"/>
                </a:lnSpc>
              </a:pPr>
              <a:endParaRPr/>
            </a:p>
          </p:txBody>
        </p:sp>
      </p:grpSp>
      <p:sp>
        <p:nvSpPr>
          <p:cNvPr id="87" name="TextBox 35">
            <a:extLst>
              <a:ext uri="{FF2B5EF4-FFF2-40B4-BE49-F238E27FC236}">
                <a16:creationId xmlns:a16="http://schemas.microsoft.com/office/drawing/2014/main" id="{25720027-9D6C-9DAE-D814-B665D6432298}"/>
              </a:ext>
            </a:extLst>
          </p:cNvPr>
          <p:cNvSpPr txBox="1"/>
          <p:nvPr/>
        </p:nvSpPr>
        <p:spPr>
          <a:xfrm>
            <a:off x="3614994" y="8703255"/>
            <a:ext cx="3155724" cy="391795"/>
          </a:xfrm>
          <a:prstGeom prst="rect">
            <a:avLst/>
          </a:prstGeom>
        </p:spPr>
        <p:txBody>
          <a:bodyPr lIns="0" tIns="0" rIns="0" bIns="0" rtlCol="0" anchor="t">
            <a:spAutoFit/>
          </a:bodyPr>
          <a:lstStyle/>
          <a:p>
            <a:pPr algn="r">
              <a:lnSpc>
                <a:spcPts val="3080"/>
              </a:lnSpc>
            </a:pPr>
            <a:r>
              <a:rPr lang="en-US" sz="2200" b="1">
                <a:solidFill>
                  <a:srgbClr val="000000"/>
                </a:solidFill>
                <a:latin typeface="Poppins Bold"/>
                <a:ea typeface="Poppins Bold"/>
                <a:cs typeface="Poppins Bold"/>
                <a:sym typeface="Poppins Bold"/>
              </a:rPr>
              <a:t>Things to remember</a:t>
            </a:r>
          </a:p>
        </p:txBody>
      </p:sp>
      <p:sp>
        <p:nvSpPr>
          <p:cNvPr id="88" name="TextBox 87">
            <a:extLst>
              <a:ext uri="{FF2B5EF4-FFF2-40B4-BE49-F238E27FC236}">
                <a16:creationId xmlns:a16="http://schemas.microsoft.com/office/drawing/2014/main" id="{FB79D12B-C311-D2B3-CE8A-027426AAE5D6}"/>
              </a:ext>
            </a:extLst>
          </p:cNvPr>
          <p:cNvSpPr txBox="1"/>
          <p:nvPr/>
        </p:nvSpPr>
        <p:spPr>
          <a:xfrm>
            <a:off x="575805" y="9290856"/>
            <a:ext cx="6248400" cy="1169551"/>
          </a:xfrm>
          <a:prstGeom prst="rect">
            <a:avLst/>
          </a:prstGeom>
          <a:noFill/>
        </p:spPr>
        <p:txBody>
          <a:bodyPr wrap="square" rtlCol="0">
            <a:spAutoFit/>
          </a:bodyPr>
          <a:lstStyle/>
          <a:p>
            <a:r>
              <a:rPr lang="en-GB" sz="1200">
                <a:latin typeface="Century Gothic" panose="020B0502020202020204" pitchFamily="34" charset="0"/>
              </a:rPr>
              <a:t>Monday – PE day – children will need to come in wearing their PE kit. </a:t>
            </a:r>
          </a:p>
          <a:p>
            <a:r>
              <a:rPr lang="en-GB" sz="1200">
                <a:latin typeface="Century Gothic" panose="020B0502020202020204" pitchFamily="34" charset="0"/>
              </a:rPr>
              <a:t>Wednesday – spelling day – the children will need to bring in their spelling books and ensure they have practised their spellings ready for their test. </a:t>
            </a:r>
          </a:p>
          <a:p>
            <a:r>
              <a:rPr lang="en-GB" sz="1200">
                <a:latin typeface="Century Gothic" panose="020B0502020202020204" pitchFamily="34" charset="0"/>
              </a:rPr>
              <a:t>Every day – please ensure your child has their reading book in their bag. </a:t>
            </a:r>
          </a:p>
          <a:p>
            <a:endParaRPr lang="en-GB" sz="1100">
              <a:latin typeface="Century Gothic" panose="020B0502020202020204" pitchFamily="34" charset="0"/>
            </a:endParaRPr>
          </a:p>
          <a:p>
            <a:endParaRPr lang="en-GB" sz="1100">
              <a:latin typeface="Century Gothic" panose="020B0502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30BCF7A86D01459A5ADEF635F1A796" ma:contentTypeVersion="13" ma:contentTypeDescription="Create a new document." ma:contentTypeScope="" ma:versionID="85b1b58cb36459f52a9c55d0916d35f2">
  <xsd:schema xmlns:xsd="http://www.w3.org/2001/XMLSchema" xmlns:xs="http://www.w3.org/2001/XMLSchema" xmlns:p="http://schemas.microsoft.com/office/2006/metadata/properties" xmlns:ns2="ba99319a-1335-4341-90ec-6d5f1a151244" xmlns:ns3="6414ee19-b3d5-4b25-9708-fdd821ba3da5" targetNamespace="http://schemas.microsoft.com/office/2006/metadata/properties" ma:root="true" ma:fieldsID="8371b26c556b81be6741c3c110a698ed" ns2:_="" ns3:_="">
    <xsd:import namespace="ba99319a-1335-4341-90ec-6d5f1a151244"/>
    <xsd:import namespace="6414ee19-b3d5-4b25-9708-fdd821ba3da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99319a-1335-4341-90ec-6d5f1a15124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2b370a6-22c3-471d-b67a-9e3c0e148fa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414ee19-b3d5-4b25-9708-fdd821ba3da5"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7eb4d828-07ba-42d5-9b23-cfef114318b3}" ma:internalName="TaxCatchAll" ma:showField="CatchAllData" ma:web="6414ee19-b3d5-4b25-9708-fdd821ba3d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414ee19-b3d5-4b25-9708-fdd821ba3da5" xsi:nil="true"/>
    <lcf76f155ced4ddcb4097134ff3c332f xmlns="ba99319a-1335-4341-90ec-6d5f1a15124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7C63D-6B18-4974-940E-83AB3139AE74}">
  <ds:schemaRefs>
    <ds:schemaRef ds:uri="6414ee19-b3d5-4b25-9708-fdd821ba3da5"/>
    <ds:schemaRef ds:uri="ba99319a-1335-4341-90ec-6d5f1a1512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421DD2C-2531-4500-90E0-6E94CA5580A1}">
  <ds:schemaRefs>
    <ds:schemaRef ds:uri="6414ee19-b3d5-4b25-9708-fdd821ba3da5"/>
    <ds:schemaRef ds:uri="ba99319a-1335-4341-90ec-6d5f1a15124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647A416A-3529-43E4-B617-A0E69E48F16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697</Words>
  <Application>Microsoft Office PowerPoint</Application>
  <PresentationFormat>Custom</PresentationFormat>
  <Paragraphs>29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Century Gothic</vt:lpstr>
      <vt:lpstr>Poppins Bold</vt:lpstr>
      <vt:lpstr>Arial</vt:lpstr>
      <vt:lpstr>Calibri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Stopsley Curriculum Newsletter</dc:title>
  <dc:creator>Jarad Dymock</dc:creator>
  <cp:lastModifiedBy>Stopsley Primary - Head</cp:lastModifiedBy>
  <cp:revision>13</cp:revision>
  <dcterms:created xsi:type="dcterms:W3CDTF">2006-08-16T00:00:00Z</dcterms:created>
  <dcterms:modified xsi:type="dcterms:W3CDTF">2026-09-04T15:45:01Z</dcterms:modified>
  <dc:identifier>DAHCEboH0tg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0x0101000D30BCF7A86D01459A5ADEF635F1A796</vt:lpwstr>
  </property>
  <property fmtid="{D5CDD505-2E9C-101B-9397-08002B2CF9AE}" pid="3" name="MediaServiceImageTags">
    <vt:lpwstr/>
  </property>
</Properties>
</file>