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57" r:id="rId6"/>
  </p:sldIdLst>
  <p:sldSz cx="7556500" cy="10693400"/>
  <p:notesSz cx="6858000" cy="9144000"/>
  <p:embeddedFontLst>
    <p:embeddedFont>
      <p:font typeface="Century Gothic" panose="020B0502020202020204" pitchFamily="34" charset="0"/>
      <p:regular r:id="rId7"/>
      <p:bold r:id="rId8"/>
      <p:italic r:id="rId9"/>
      <p:boldItalic r:id="rId10"/>
    </p:embeddedFont>
    <p:embeddedFont>
      <p:font typeface="Poppins Bold" panose="020B0604020202020204" charset="0"/>
      <p:regular r:id="rId11"/>
      <p:bold r:id="rId1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79" autoAdjust="0"/>
    <p:restoredTop sz="95223" autoAdjust="0"/>
  </p:normalViewPr>
  <p:slideViewPr>
    <p:cSldViewPr>
      <p:cViewPr>
        <p:scale>
          <a:sx n="98" d="100"/>
          <a:sy n="98" d="100"/>
        </p:scale>
        <p:origin x="2478" y="-12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font" Target="fonts/font1.fntdata"/><Relationship Id="rId12" Type="http://schemas.openxmlformats.org/officeDocument/2006/relationships/font" Target="fonts/font6.fntdata"/><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5.fntdata"/><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font" Target="fonts/font4.fntdata"/><Relationship Id="rId4" Type="http://schemas.openxmlformats.org/officeDocument/2006/relationships/slideMaster" Target="slideMasters/slideMaster1.xml"/><Relationship Id="rId9" Type="http://schemas.openxmlformats.org/officeDocument/2006/relationships/font" Target="fonts/font3.fntdata"/><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9/4/2026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6327D"/>
        </a:solidFill>
        <a:effectLst/>
      </p:bgPr>
    </p:bg>
    <p:spTree>
      <p:nvGrpSpPr>
        <p:cNvPr id="1" name=""/>
        <p:cNvGrpSpPr/>
        <p:nvPr/>
      </p:nvGrpSpPr>
      <p:grpSpPr>
        <a:xfrm>
          <a:off x="0" y="0"/>
          <a:ext cx="0" cy="0"/>
          <a:chOff x="0" y="0"/>
          <a:chExt cx="0" cy="0"/>
        </a:xfrm>
      </p:grpSpPr>
      <p:grpSp>
        <p:nvGrpSpPr>
          <p:cNvPr id="2" name="Group 2"/>
          <p:cNvGrpSpPr/>
          <p:nvPr/>
        </p:nvGrpSpPr>
        <p:grpSpPr>
          <a:xfrm>
            <a:off x="548551" y="2209386"/>
            <a:ext cx="6480547" cy="1278518"/>
            <a:chOff x="0" y="0"/>
            <a:chExt cx="2200165" cy="434061"/>
          </a:xfrm>
        </p:grpSpPr>
        <p:sp>
          <p:nvSpPr>
            <p:cNvPr id="3" name="Freeform 3"/>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4" name="TextBox 4"/>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5" name="Group 5"/>
          <p:cNvGrpSpPr/>
          <p:nvPr/>
        </p:nvGrpSpPr>
        <p:grpSpPr>
          <a:xfrm>
            <a:off x="548551" y="1959274"/>
            <a:ext cx="3818078" cy="500223"/>
            <a:chOff x="0" y="0"/>
            <a:chExt cx="3691746" cy="483671"/>
          </a:xfrm>
        </p:grpSpPr>
        <p:sp>
          <p:nvSpPr>
            <p:cNvPr id="6" name="Freeform 6"/>
            <p:cNvSpPr/>
            <p:nvPr/>
          </p:nvSpPr>
          <p:spPr>
            <a:xfrm>
              <a:off x="0" y="0"/>
              <a:ext cx="3691746" cy="483671"/>
            </a:xfrm>
            <a:custGeom>
              <a:avLst/>
              <a:gdLst/>
              <a:ahLst/>
              <a:cxnLst/>
              <a:rect l="l" t="t" r="r" b="b"/>
              <a:pathLst>
                <a:path w="3691746" h="483671">
                  <a:moveTo>
                    <a:pt x="3488546" y="0"/>
                  </a:moveTo>
                  <a:lnTo>
                    <a:pt x="0" y="0"/>
                  </a:lnTo>
                  <a:lnTo>
                    <a:pt x="0" y="483671"/>
                  </a:lnTo>
                  <a:lnTo>
                    <a:pt x="3488546" y="483671"/>
                  </a:lnTo>
                  <a:lnTo>
                    <a:pt x="3691746" y="241836"/>
                  </a:lnTo>
                  <a:lnTo>
                    <a:pt x="3488546" y="0"/>
                  </a:lnTo>
                  <a:close/>
                </a:path>
              </a:pathLst>
            </a:custGeom>
            <a:solidFill>
              <a:srgbClr val="FFFFFF"/>
            </a:solidFill>
          </p:spPr>
          <p:txBody>
            <a:bodyPr/>
            <a:lstStyle/>
            <a:p>
              <a:endParaRPr lang="en-GB"/>
            </a:p>
          </p:txBody>
        </p:sp>
        <p:sp>
          <p:nvSpPr>
            <p:cNvPr id="7" name="TextBox 7"/>
            <p:cNvSpPr txBox="1"/>
            <p:nvPr/>
          </p:nvSpPr>
          <p:spPr>
            <a:xfrm>
              <a:off x="0" y="-47625"/>
              <a:ext cx="3577446" cy="531296"/>
            </a:xfrm>
            <a:prstGeom prst="rect">
              <a:avLst/>
            </a:prstGeom>
          </p:spPr>
          <p:txBody>
            <a:bodyPr lIns="50800" tIns="50800" rIns="50800" bIns="50800" rtlCol="0" anchor="ctr"/>
            <a:lstStyle/>
            <a:p>
              <a:pPr algn="ctr">
                <a:lnSpc>
                  <a:spcPts val="1960"/>
                </a:lnSpc>
              </a:pPr>
              <a:endParaRPr/>
            </a:p>
          </p:txBody>
        </p:sp>
      </p:grpSp>
      <p:grpSp>
        <p:nvGrpSpPr>
          <p:cNvPr id="8" name="Group 8"/>
          <p:cNvGrpSpPr/>
          <p:nvPr/>
        </p:nvGrpSpPr>
        <p:grpSpPr>
          <a:xfrm>
            <a:off x="548551" y="5594428"/>
            <a:ext cx="6480547" cy="1278518"/>
            <a:chOff x="0" y="0"/>
            <a:chExt cx="2200165" cy="434061"/>
          </a:xfrm>
        </p:grpSpPr>
        <p:sp>
          <p:nvSpPr>
            <p:cNvPr id="9" name="Freeform 9"/>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10" name="TextBox 10"/>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11" name="Group 11"/>
          <p:cNvGrpSpPr/>
          <p:nvPr/>
        </p:nvGrpSpPr>
        <p:grpSpPr>
          <a:xfrm>
            <a:off x="548551" y="5344317"/>
            <a:ext cx="4021301" cy="500223"/>
            <a:chOff x="0" y="0"/>
            <a:chExt cx="3888245" cy="483671"/>
          </a:xfrm>
        </p:grpSpPr>
        <p:sp>
          <p:nvSpPr>
            <p:cNvPr id="12" name="Freeform 12"/>
            <p:cNvSpPr/>
            <p:nvPr/>
          </p:nvSpPr>
          <p:spPr>
            <a:xfrm>
              <a:off x="0" y="0"/>
              <a:ext cx="3888245" cy="483671"/>
            </a:xfrm>
            <a:custGeom>
              <a:avLst/>
              <a:gdLst/>
              <a:ahLst/>
              <a:cxnLst/>
              <a:rect l="l" t="t" r="r" b="b"/>
              <a:pathLst>
                <a:path w="3888245" h="483671">
                  <a:moveTo>
                    <a:pt x="3685045" y="0"/>
                  </a:moveTo>
                  <a:lnTo>
                    <a:pt x="0" y="0"/>
                  </a:lnTo>
                  <a:lnTo>
                    <a:pt x="0" y="483671"/>
                  </a:lnTo>
                  <a:lnTo>
                    <a:pt x="3685045" y="483671"/>
                  </a:lnTo>
                  <a:lnTo>
                    <a:pt x="3888245" y="241836"/>
                  </a:lnTo>
                  <a:lnTo>
                    <a:pt x="3685045" y="0"/>
                  </a:lnTo>
                  <a:close/>
                </a:path>
              </a:pathLst>
            </a:custGeom>
            <a:solidFill>
              <a:srgbClr val="FFFFFF"/>
            </a:solidFill>
          </p:spPr>
          <p:txBody>
            <a:bodyPr/>
            <a:lstStyle/>
            <a:p>
              <a:endParaRPr lang="en-GB"/>
            </a:p>
          </p:txBody>
        </p:sp>
        <p:sp>
          <p:nvSpPr>
            <p:cNvPr id="13" name="TextBox 13"/>
            <p:cNvSpPr txBox="1"/>
            <p:nvPr/>
          </p:nvSpPr>
          <p:spPr>
            <a:xfrm>
              <a:off x="0" y="-47625"/>
              <a:ext cx="3773945" cy="531296"/>
            </a:xfrm>
            <a:prstGeom prst="rect">
              <a:avLst/>
            </a:prstGeom>
          </p:spPr>
          <p:txBody>
            <a:bodyPr lIns="50800" tIns="50800" rIns="50800" bIns="50800" rtlCol="0" anchor="ctr"/>
            <a:lstStyle/>
            <a:p>
              <a:pPr algn="ctr">
                <a:lnSpc>
                  <a:spcPts val="1960"/>
                </a:lnSpc>
              </a:pPr>
              <a:endParaRPr/>
            </a:p>
          </p:txBody>
        </p:sp>
      </p:grpSp>
      <p:grpSp>
        <p:nvGrpSpPr>
          <p:cNvPr id="14" name="Group 14"/>
          <p:cNvGrpSpPr/>
          <p:nvPr/>
        </p:nvGrpSpPr>
        <p:grpSpPr>
          <a:xfrm>
            <a:off x="548551" y="8979471"/>
            <a:ext cx="6480547" cy="1278518"/>
            <a:chOff x="0" y="0"/>
            <a:chExt cx="2200165" cy="434061"/>
          </a:xfrm>
        </p:grpSpPr>
        <p:sp>
          <p:nvSpPr>
            <p:cNvPr id="15" name="Freeform 15"/>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16" name="TextBox 16"/>
            <p:cNvSpPr txBox="1"/>
            <p:nvPr/>
          </p:nvSpPr>
          <p:spPr>
            <a:xfrm>
              <a:off x="0" y="-47625"/>
              <a:ext cx="2200165" cy="481686"/>
            </a:xfrm>
            <a:prstGeom prst="rect">
              <a:avLst/>
            </a:prstGeom>
          </p:spPr>
          <p:txBody>
            <a:bodyPr lIns="50800" tIns="50800" rIns="50800" bIns="50800" rtlCol="0" anchor="ctr"/>
            <a:lstStyle/>
            <a:p>
              <a:pPr marL="0" lvl="0" indent="0" algn="ctr">
                <a:lnSpc>
                  <a:spcPts val="1960"/>
                </a:lnSpc>
                <a:spcBef>
                  <a:spcPct val="0"/>
                </a:spcBef>
              </a:pPr>
              <a:endParaRPr/>
            </a:p>
          </p:txBody>
        </p:sp>
      </p:grpSp>
      <p:grpSp>
        <p:nvGrpSpPr>
          <p:cNvPr id="17" name="Group 17"/>
          <p:cNvGrpSpPr/>
          <p:nvPr/>
        </p:nvGrpSpPr>
        <p:grpSpPr>
          <a:xfrm>
            <a:off x="548551" y="8729360"/>
            <a:ext cx="4097387" cy="500223"/>
            <a:chOff x="0" y="0"/>
            <a:chExt cx="3961814" cy="483671"/>
          </a:xfrm>
        </p:grpSpPr>
        <p:sp>
          <p:nvSpPr>
            <p:cNvPr id="18" name="Freeform 18"/>
            <p:cNvSpPr/>
            <p:nvPr/>
          </p:nvSpPr>
          <p:spPr>
            <a:xfrm>
              <a:off x="0" y="0"/>
              <a:ext cx="3961814" cy="483671"/>
            </a:xfrm>
            <a:custGeom>
              <a:avLst/>
              <a:gdLst/>
              <a:ahLst/>
              <a:cxnLst/>
              <a:rect l="l" t="t" r="r" b="b"/>
              <a:pathLst>
                <a:path w="3961814" h="483671">
                  <a:moveTo>
                    <a:pt x="3758614" y="0"/>
                  </a:moveTo>
                  <a:lnTo>
                    <a:pt x="0" y="0"/>
                  </a:lnTo>
                  <a:lnTo>
                    <a:pt x="0" y="483671"/>
                  </a:lnTo>
                  <a:lnTo>
                    <a:pt x="3758614" y="483671"/>
                  </a:lnTo>
                  <a:lnTo>
                    <a:pt x="3961814" y="241836"/>
                  </a:lnTo>
                  <a:lnTo>
                    <a:pt x="3758614" y="0"/>
                  </a:lnTo>
                  <a:close/>
                </a:path>
              </a:pathLst>
            </a:custGeom>
            <a:solidFill>
              <a:srgbClr val="FFFFFF"/>
            </a:solidFill>
          </p:spPr>
          <p:txBody>
            <a:bodyPr/>
            <a:lstStyle/>
            <a:p>
              <a:endParaRPr lang="en-GB"/>
            </a:p>
          </p:txBody>
        </p:sp>
        <p:sp>
          <p:nvSpPr>
            <p:cNvPr id="19" name="TextBox 19"/>
            <p:cNvSpPr txBox="1"/>
            <p:nvPr/>
          </p:nvSpPr>
          <p:spPr>
            <a:xfrm>
              <a:off x="0" y="-47625"/>
              <a:ext cx="3847514" cy="531296"/>
            </a:xfrm>
            <a:prstGeom prst="rect">
              <a:avLst/>
            </a:prstGeom>
          </p:spPr>
          <p:txBody>
            <a:bodyPr lIns="50800" tIns="50800" rIns="50800" bIns="50800" rtlCol="0" anchor="ctr"/>
            <a:lstStyle/>
            <a:p>
              <a:pPr algn="ctr">
                <a:lnSpc>
                  <a:spcPts val="1960"/>
                </a:lnSpc>
              </a:pPr>
              <a:endParaRPr/>
            </a:p>
          </p:txBody>
        </p:sp>
      </p:grpSp>
      <p:grpSp>
        <p:nvGrpSpPr>
          <p:cNvPr id="20" name="Group 20"/>
          <p:cNvGrpSpPr/>
          <p:nvPr/>
        </p:nvGrpSpPr>
        <p:grpSpPr>
          <a:xfrm>
            <a:off x="548551" y="3884104"/>
            <a:ext cx="6480547" cy="1278518"/>
            <a:chOff x="0" y="0"/>
            <a:chExt cx="2200165" cy="434061"/>
          </a:xfrm>
        </p:grpSpPr>
        <p:sp>
          <p:nvSpPr>
            <p:cNvPr id="21" name="Freeform 21"/>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22" name="TextBox 22"/>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23" name="Group 23"/>
          <p:cNvGrpSpPr/>
          <p:nvPr/>
        </p:nvGrpSpPr>
        <p:grpSpPr>
          <a:xfrm rot="-10800000">
            <a:off x="3788825" y="3651796"/>
            <a:ext cx="3240274" cy="500223"/>
            <a:chOff x="0" y="0"/>
            <a:chExt cx="3133060" cy="483671"/>
          </a:xfrm>
        </p:grpSpPr>
        <p:sp>
          <p:nvSpPr>
            <p:cNvPr id="24" name="Freeform 24"/>
            <p:cNvSpPr/>
            <p:nvPr/>
          </p:nvSpPr>
          <p:spPr>
            <a:xfrm>
              <a:off x="0" y="0"/>
              <a:ext cx="3133060" cy="483671"/>
            </a:xfrm>
            <a:custGeom>
              <a:avLst/>
              <a:gdLst/>
              <a:ahLst/>
              <a:cxnLst/>
              <a:rect l="l" t="t" r="r" b="b"/>
              <a:pathLst>
                <a:path w="3133060" h="483671">
                  <a:moveTo>
                    <a:pt x="2929860" y="0"/>
                  </a:moveTo>
                  <a:lnTo>
                    <a:pt x="0" y="0"/>
                  </a:lnTo>
                  <a:lnTo>
                    <a:pt x="0" y="483671"/>
                  </a:lnTo>
                  <a:lnTo>
                    <a:pt x="2929860" y="483671"/>
                  </a:lnTo>
                  <a:lnTo>
                    <a:pt x="3133060" y="241836"/>
                  </a:lnTo>
                  <a:lnTo>
                    <a:pt x="2929860" y="0"/>
                  </a:lnTo>
                  <a:close/>
                </a:path>
              </a:pathLst>
            </a:custGeom>
            <a:solidFill>
              <a:srgbClr val="FFFFFF"/>
            </a:solidFill>
          </p:spPr>
          <p:txBody>
            <a:bodyPr/>
            <a:lstStyle/>
            <a:p>
              <a:endParaRPr lang="en-GB"/>
            </a:p>
          </p:txBody>
        </p:sp>
        <p:sp>
          <p:nvSpPr>
            <p:cNvPr id="25" name="TextBox 25"/>
            <p:cNvSpPr txBox="1"/>
            <p:nvPr/>
          </p:nvSpPr>
          <p:spPr>
            <a:xfrm>
              <a:off x="0" y="-47625"/>
              <a:ext cx="3018760" cy="531296"/>
            </a:xfrm>
            <a:prstGeom prst="rect">
              <a:avLst/>
            </a:prstGeom>
          </p:spPr>
          <p:txBody>
            <a:bodyPr lIns="50800" tIns="50800" rIns="50800" bIns="50800" rtlCol="0" anchor="ctr"/>
            <a:lstStyle/>
            <a:p>
              <a:pPr algn="ctr">
                <a:lnSpc>
                  <a:spcPts val="1960"/>
                </a:lnSpc>
              </a:pPr>
              <a:endParaRPr/>
            </a:p>
          </p:txBody>
        </p:sp>
      </p:grpSp>
      <p:grpSp>
        <p:nvGrpSpPr>
          <p:cNvPr id="26" name="Group 26"/>
          <p:cNvGrpSpPr/>
          <p:nvPr/>
        </p:nvGrpSpPr>
        <p:grpSpPr>
          <a:xfrm>
            <a:off x="548551" y="7286950"/>
            <a:ext cx="6480547" cy="1278518"/>
            <a:chOff x="0" y="0"/>
            <a:chExt cx="2200165" cy="434061"/>
          </a:xfrm>
        </p:grpSpPr>
        <p:sp>
          <p:nvSpPr>
            <p:cNvPr id="27" name="Freeform 27"/>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28" name="TextBox 28"/>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29" name="Group 29"/>
          <p:cNvGrpSpPr/>
          <p:nvPr/>
        </p:nvGrpSpPr>
        <p:grpSpPr>
          <a:xfrm rot="-10800000">
            <a:off x="3557498" y="7036838"/>
            <a:ext cx="3471600" cy="500223"/>
            <a:chOff x="0" y="0"/>
            <a:chExt cx="3356732" cy="483671"/>
          </a:xfrm>
        </p:grpSpPr>
        <p:sp>
          <p:nvSpPr>
            <p:cNvPr id="30" name="Freeform 30"/>
            <p:cNvSpPr/>
            <p:nvPr/>
          </p:nvSpPr>
          <p:spPr>
            <a:xfrm>
              <a:off x="0" y="0"/>
              <a:ext cx="3356732" cy="483671"/>
            </a:xfrm>
            <a:custGeom>
              <a:avLst/>
              <a:gdLst/>
              <a:ahLst/>
              <a:cxnLst/>
              <a:rect l="l" t="t" r="r" b="b"/>
              <a:pathLst>
                <a:path w="3356732" h="483671">
                  <a:moveTo>
                    <a:pt x="3153533" y="0"/>
                  </a:moveTo>
                  <a:lnTo>
                    <a:pt x="0" y="0"/>
                  </a:lnTo>
                  <a:lnTo>
                    <a:pt x="0" y="483671"/>
                  </a:lnTo>
                  <a:lnTo>
                    <a:pt x="3153533" y="483671"/>
                  </a:lnTo>
                  <a:lnTo>
                    <a:pt x="3356732" y="241836"/>
                  </a:lnTo>
                  <a:lnTo>
                    <a:pt x="3153533" y="0"/>
                  </a:lnTo>
                  <a:close/>
                </a:path>
              </a:pathLst>
            </a:custGeom>
            <a:solidFill>
              <a:srgbClr val="FFFFFF"/>
            </a:solidFill>
          </p:spPr>
          <p:txBody>
            <a:bodyPr/>
            <a:lstStyle/>
            <a:p>
              <a:endParaRPr lang="en-GB"/>
            </a:p>
          </p:txBody>
        </p:sp>
        <p:sp>
          <p:nvSpPr>
            <p:cNvPr id="31" name="TextBox 31"/>
            <p:cNvSpPr txBox="1"/>
            <p:nvPr/>
          </p:nvSpPr>
          <p:spPr>
            <a:xfrm>
              <a:off x="0" y="-47625"/>
              <a:ext cx="3242432" cy="531296"/>
            </a:xfrm>
            <a:prstGeom prst="rect">
              <a:avLst/>
            </a:prstGeom>
          </p:spPr>
          <p:txBody>
            <a:bodyPr lIns="50800" tIns="50800" rIns="50800" bIns="50800" rtlCol="0" anchor="ctr"/>
            <a:lstStyle/>
            <a:p>
              <a:pPr algn="ctr">
                <a:lnSpc>
                  <a:spcPts val="1960"/>
                </a:lnSpc>
              </a:pPr>
              <a:endParaRPr/>
            </a:p>
          </p:txBody>
        </p:sp>
      </p:grpSp>
      <p:grpSp>
        <p:nvGrpSpPr>
          <p:cNvPr id="32" name="Group 32"/>
          <p:cNvGrpSpPr/>
          <p:nvPr/>
        </p:nvGrpSpPr>
        <p:grpSpPr>
          <a:xfrm>
            <a:off x="231245" y="96759"/>
            <a:ext cx="7097509" cy="1525957"/>
            <a:chOff x="0" y="0"/>
            <a:chExt cx="1510932" cy="812800"/>
          </a:xfrm>
        </p:grpSpPr>
        <p:sp>
          <p:nvSpPr>
            <p:cNvPr id="33" name="Freeform 33"/>
            <p:cNvSpPr/>
            <p:nvPr/>
          </p:nvSpPr>
          <p:spPr>
            <a:xfrm>
              <a:off x="0" y="0"/>
              <a:ext cx="1510932" cy="812800"/>
            </a:xfrm>
            <a:custGeom>
              <a:avLst/>
              <a:gdLst/>
              <a:ahLst/>
              <a:cxnLst/>
              <a:rect l="l" t="t" r="r" b="b"/>
              <a:pathLst>
                <a:path w="1510932" h="812800">
                  <a:moveTo>
                    <a:pt x="43632" y="0"/>
                  </a:moveTo>
                  <a:lnTo>
                    <a:pt x="1467300" y="0"/>
                  </a:lnTo>
                  <a:cubicBezTo>
                    <a:pt x="1478872" y="0"/>
                    <a:pt x="1489970" y="4597"/>
                    <a:pt x="1498153" y="12779"/>
                  </a:cubicBezTo>
                  <a:cubicBezTo>
                    <a:pt x="1506335" y="20962"/>
                    <a:pt x="1510932" y="32060"/>
                    <a:pt x="1510932" y="43632"/>
                  </a:cubicBezTo>
                  <a:lnTo>
                    <a:pt x="1510932" y="769168"/>
                  </a:lnTo>
                  <a:cubicBezTo>
                    <a:pt x="1510932" y="780740"/>
                    <a:pt x="1506335" y="791838"/>
                    <a:pt x="1498153" y="800021"/>
                  </a:cubicBezTo>
                  <a:cubicBezTo>
                    <a:pt x="1489970" y="808203"/>
                    <a:pt x="1478872" y="812800"/>
                    <a:pt x="1467300" y="812800"/>
                  </a:cubicBezTo>
                  <a:lnTo>
                    <a:pt x="43632" y="812800"/>
                  </a:lnTo>
                  <a:cubicBezTo>
                    <a:pt x="32060" y="812800"/>
                    <a:pt x="20962" y="808203"/>
                    <a:pt x="12779" y="800021"/>
                  </a:cubicBezTo>
                  <a:cubicBezTo>
                    <a:pt x="4597" y="791838"/>
                    <a:pt x="0" y="780740"/>
                    <a:pt x="0" y="769168"/>
                  </a:cubicBezTo>
                  <a:lnTo>
                    <a:pt x="0" y="43632"/>
                  </a:lnTo>
                  <a:cubicBezTo>
                    <a:pt x="0" y="32060"/>
                    <a:pt x="4597" y="20962"/>
                    <a:pt x="12779" y="12779"/>
                  </a:cubicBezTo>
                  <a:cubicBezTo>
                    <a:pt x="20962" y="4597"/>
                    <a:pt x="32060" y="0"/>
                    <a:pt x="43632" y="0"/>
                  </a:cubicBezTo>
                  <a:close/>
                </a:path>
              </a:pathLst>
            </a:custGeom>
            <a:solidFill>
              <a:srgbClr val="FFFFFF"/>
            </a:solidFill>
            <a:ln cap="rnd">
              <a:noFill/>
              <a:prstDash val="solid"/>
              <a:round/>
            </a:ln>
          </p:spPr>
          <p:txBody>
            <a:bodyPr/>
            <a:lstStyle/>
            <a:p>
              <a:endParaRPr lang="en-GB"/>
            </a:p>
          </p:txBody>
        </p:sp>
        <p:sp>
          <p:nvSpPr>
            <p:cNvPr id="34" name="TextBox 34"/>
            <p:cNvSpPr txBox="1"/>
            <p:nvPr/>
          </p:nvSpPr>
          <p:spPr>
            <a:xfrm>
              <a:off x="0" y="-47625"/>
              <a:ext cx="1510932" cy="860425"/>
            </a:xfrm>
            <a:prstGeom prst="rect">
              <a:avLst/>
            </a:prstGeom>
          </p:spPr>
          <p:txBody>
            <a:bodyPr lIns="50800" tIns="50800" rIns="50800" bIns="50800" rtlCol="0" anchor="ctr"/>
            <a:lstStyle/>
            <a:p>
              <a:pPr algn="ctr">
                <a:lnSpc>
                  <a:spcPts val="1960"/>
                </a:lnSpc>
              </a:pPr>
              <a:endParaRPr/>
            </a:p>
          </p:txBody>
        </p:sp>
      </p:grpSp>
      <p:grpSp>
        <p:nvGrpSpPr>
          <p:cNvPr id="35" name="Group 35"/>
          <p:cNvGrpSpPr/>
          <p:nvPr/>
        </p:nvGrpSpPr>
        <p:grpSpPr>
          <a:xfrm>
            <a:off x="240069" y="10439797"/>
            <a:ext cx="7097509" cy="253603"/>
            <a:chOff x="0" y="0"/>
            <a:chExt cx="1510932" cy="172300"/>
          </a:xfrm>
        </p:grpSpPr>
        <p:sp>
          <p:nvSpPr>
            <p:cNvPr id="36" name="Freeform 36"/>
            <p:cNvSpPr/>
            <p:nvPr/>
          </p:nvSpPr>
          <p:spPr>
            <a:xfrm>
              <a:off x="0" y="0"/>
              <a:ext cx="1510932" cy="172300"/>
            </a:xfrm>
            <a:custGeom>
              <a:avLst/>
              <a:gdLst/>
              <a:ahLst/>
              <a:cxnLst/>
              <a:rect l="l" t="t" r="r" b="b"/>
              <a:pathLst>
                <a:path w="1510932" h="172300">
                  <a:moveTo>
                    <a:pt x="21816" y="0"/>
                  </a:moveTo>
                  <a:lnTo>
                    <a:pt x="1489116" y="0"/>
                  </a:lnTo>
                  <a:cubicBezTo>
                    <a:pt x="1501165" y="0"/>
                    <a:pt x="1510932" y="9767"/>
                    <a:pt x="1510932" y="21816"/>
                  </a:cubicBezTo>
                  <a:lnTo>
                    <a:pt x="1510932" y="150484"/>
                  </a:lnTo>
                  <a:cubicBezTo>
                    <a:pt x="1510932" y="162533"/>
                    <a:pt x="1501165" y="172300"/>
                    <a:pt x="1489116" y="172300"/>
                  </a:cubicBezTo>
                  <a:lnTo>
                    <a:pt x="21816" y="172300"/>
                  </a:lnTo>
                  <a:cubicBezTo>
                    <a:pt x="9767" y="172300"/>
                    <a:pt x="0" y="162533"/>
                    <a:pt x="0" y="150484"/>
                  </a:cubicBezTo>
                  <a:lnTo>
                    <a:pt x="0" y="21816"/>
                  </a:lnTo>
                  <a:cubicBezTo>
                    <a:pt x="0" y="9767"/>
                    <a:pt x="9767" y="0"/>
                    <a:pt x="21816" y="0"/>
                  </a:cubicBezTo>
                  <a:close/>
                </a:path>
              </a:pathLst>
            </a:custGeom>
            <a:solidFill>
              <a:srgbClr val="FFFFFF"/>
            </a:solidFill>
            <a:ln cap="sq">
              <a:noFill/>
              <a:prstDash val="solid"/>
              <a:miter/>
            </a:ln>
          </p:spPr>
          <p:txBody>
            <a:bodyPr/>
            <a:lstStyle/>
            <a:p>
              <a:endParaRPr lang="en-GB"/>
            </a:p>
          </p:txBody>
        </p:sp>
        <p:sp>
          <p:nvSpPr>
            <p:cNvPr id="37" name="TextBox 37"/>
            <p:cNvSpPr txBox="1"/>
            <p:nvPr/>
          </p:nvSpPr>
          <p:spPr>
            <a:xfrm>
              <a:off x="0" y="-47625"/>
              <a:ext cx="1510932" cy="219925"/>
            </a:xfrm>
            <a:prstGeom prst="rect">
              <a:avLst/>
            </a:prstGeom>
          </p:spPr>
          <p:txBody>
            <a:bodyPr lIns="50800" tIns="50800" rIns="50800" bIns="50800" rtlCol="0" anchor="ctr"/>
            <a:lstStyle/>
            <a:p>
              <a:pPr algn="ctr">
                <a:lnSpc>
                  <a:spcPts val="1960"/>
                </a:lnSpc>
              </a:pPr>
              <a:endParaRPr/>
            </a:p>
          </p:txBody>
        </p:sp>
      </p:grpSp>
      <p:sp>
        <p:nvSpPr>
          <p:cNvPr id="38" name="Freeform 38"/>
          <p:cNvSpPr/>
          <p:nvPr/>
        </p:nvSpPr>
        <p:spPr>
          <a:xfrm>
            <a:off x="59524" y="589433"/>
            <a:ext cx="1270065" cy="1122695"/>
          </a:xfrm>
          <a:custGeom>
            <a:avLst/>
            <a:gdLst/>
            <a:ahLst/>
            <a:cxnLst/>
            <a:rect l="l" t="t" r="r" b="b"/>
            <a:pathLst>
              <a:path w="1270065" h="1122695">
                <a:moveTo>
                  <a:pt x="0" y="0"/>
                </a:moveTo>
                <a:lnTo>
                  <a:pt x="1270065" y="0"/>
                </a:lnTo>
                <a:lnTo>
                  <a:pt x="1270065" y="1122695"/>
                </a:lnTo>
                <a:lnTo>
                  <a:pt x="0" y="1122695"/>
                </a:lnTo>
                <a:lnTo>
                  <a:pt x="0" y="0"/>
                </a:lnTo>
                <a:close/>
              </a:path>
            </a:pathLst>
          </a:custGeom>
          <a:blipFill>
            <a:blip r:embed="rId2"/>
            <a:stretch>
              <a:fillRect/>
            </a:stretch>
          </a:blipFill>
        </p:spPr>
        <p:txBody>
          <a:bodyPr/>
          <a:lstStyle/>
          <a:p>
            <a:endParaRPr lang="en-GB"/>
          </a:p>
        </p:txBody>
      </p:sp>
      <p:sp>
        <p:nvSpPr>
          <p:cNvPr id="39" name="TextBox 39"/>
          <p:cNvSpPr txBox="1"/>
          <p:nvPr/>
        </p:nvSpPr>
        <p:spPr>
          <a:xfrm>
            <a:off x="441056" y="373154"/>
            <a:ext cx="6617057" cy="596958"/>
          </a:xfrm>
          <a:prstGeom prst="rect">
            <a:avLst/>
          </a:prstGeom>
        </p:spPr>
        <p:txBody>
          <a:bodyPr lIns="0" tIns="0" rIns="0" bIns="0" rtlCol="0" anchor="t">
            <a:spAutoFit/>
          </a:bodyPr>
          <a:lstStyle/>
          <a:p>
            <a:pPr algn="ctr">
              <a:lnSpc>
                <a:spcPts val="4900"/>
              </a:lnSpc>
            </a:pPr>
            <a:r>
              <a:rPr lang="en-US" sz="3500" b="1" dirty="0">
                <a:solidFill>
                  <a:srgbClr val="000000"/>
                </a:solidFill>
                <a:latin typeface="Poppins Bold"/>
                <a:ea typeface="Poppins Bold"/>
                <a:cs typeface="Poppins Bold"/>
                <a:sym typeface="Poppins Bold"/>
              </a:rPr>
              <a:t>CURRICULUM NEWSLETTER</a:t>
            </a:r>
          </a:p>
        </p:txBody>
      </p:sp>
      <p:sp>
        <p:nvSpPr>
          <p:cNvPr id="40" name="TextBox 40"/>
          <p:cNvSpPr txBox="1"/>
          <p:nvPr/>
        </p:nvSpPr>
        <p:spPr>
          <a:xfrm>
            <a:off x="553542" y="134336"/>
            <a:ext cx="6476520" cy="305084"/>
          </a:xfrm>
          <a:prstGeom prst="rect">
            <a:avLst/>
          </a:prstGeom>
        </p:spPr>
        <p:txBody>
          <a:bodyPr wrap="square" lIns="0" tIns="0" rIns="0" bIns="0" rtlCol="0" anchor="t">
            <a:spAutoFit/>
          </a:bodyPr>
          <a:lstStyle/>
          <a:p>
            <a:pPr algn="ctr">
              <a:lnSpc>
                <a:spcPts val="2520"/>
              </a:lnSpc>
            </a:pPr>
            <a:r>
              <a:rPr lang="en-US" sz="1800" b="1" dirty="0">
                <a:solidFill>
                  <a:srgbClr val="000000"/>
                </a:solidFill>
                <a:latin typeface="Poppins Bold"/>
                <a:ea typeface="Poppins Bold"/>
                <a:cs typeface="Poppins Bold"/>
                <a:sym typeface="Poppins Bold"/>
              </a:rPr>
              <a:t>STOPSLEY COMMUNITY PRIMARY SCHOOL AND NURSERY</a:t>
            </a:r>
          </a:p>
        </p:txBody>
      </p:sp>
      <p:sp>
        <p:nvSpPr>
          <p:cNvPr id="41" name="TextBox 41"/>
          <p:cNvSpPr txBox="1"/>
          <p:nvPr/>
        </p:nvSpPr>
        <p:spPr>
          <a:xfrm>
            <a:off x="811544" y="1989676"/>
            <a:ext cx="3758308" cy="391795"/>
          </a:xfrm>
          <a:prstGeom prst="rect">
            <a:avLst/>
          </a:prstGeom>
        </p:spPr>
        <p:txBody>
          <a:bodyPr lIns="0" tIns="0" rIns="0" bIns="0" rtlCol="0" anchor="t">
            <a:spAutoFit/>
          </a:bodyPr>
          <a:lstStyle/>
          <a:p>
            <a:pPr algn="l">
              <a:lnSpc>
                <a:spcPts val="3080"/>
              </a:lnSpc>
            </a:pPr>
            <a:r>
              <a:rPr lang="en-US" sz="2200" b="1">
                <a:solidFill>
                  <a:srgbClr val="000000"/>
                </a:solidFill>
                <a:latin typeface="Poppins Bold"/>
                <a:ea typeface="Poppins Bold"/>
                <a:cs typeface="Poppins Bold"/>
                <a:sym typeface="Poppins Bold"/>
              </a:rPr>
              <a:t>Maths</a:t>
            </a:r>
          </a:p>
        </p:txBody>
      </p:sp>
      <p:sp>
        <p:nvSpPr>
          <p:cNvPr id="42" name="TextBox 42"/>
          <p:cNvSpPr txBox="1"/>
          <p:nvPr/>
        </p:nvSpPr>
        <p:spPr>
          <a:xfrm>
            <a:off x="807806" y="5374719"/>
            <a:ext cx="3381848" cy="391795"/>
          </a:xfrm>
          <a:prstGeom prst="rect">
            <a:avLst/>
          </a:prstGeom>
        </p:spPr>
        <p:txBody>
          <a:bodyPr lIns="0" tIns="0" rIns="0" bIns="0" rtlCol="0" anchor="t">
            <a:spAutoFit/>
          </a:bodyPr>
          <a:lstStyle/>
          <a:p>
            <a:pPr algn="l">
              <a:lnSpc>
                <a:spcPts val="3080"/>
              </a:lnSpc>
            </a:pPr>
            <a:r>
              <a:rPr lang="en-US" sz="2200" b="1" dirty="0">
                <a:solidFill>
                  <a:srgbClr val="000000"/>
                </a:solidFill>
                <a:latin typeface="Poppins Bold"/>
                <a:ea typeface="Poppins Bold"/>
                <a:cs typeface="Poppins Bold"/>
                <a:sym typeface="Poppins Bold"/>
              </a:rPr>
              <a:t>Computing</a:t>
            </a:r>
          </a:p>
        </p:txBody>
      </p:sp>
      <p:sp>
        <p:nvSpPr>
          <p:cNvPr id="43" name="TextBox 43"/>
          <p:cNvSpPr txBox="1"/>
          <p:nvPr/>
        </p:nvSpPr>
        <p:spPr>
          <a:xfrm>
            <a:off x="807806" y="8759761"/>
            <a:ext cx="3838132" cy="391795"/>
          </a:xfrm>
          <a:prstGeom prst="rect">
            <a:avLst/>
          </a:prstGeom>
        </p:spPr>
        <p:txBody>
          <a:bodyPr lIns="0" tIns="0" rIns="0" bIns="0" rtlCol="0" anchor="t">
            <a:spAutoFit/>
          </a:bodyPr>
          <a:lstStyle/>
          <a:p>
            <a:pPr algn="l">
              <a:lnSpc>
                <a:spcPts val="3080"/>
              </a:lnSpc>
            </a:pPr>
            <a:r>
              <a:rPr lang="en-US" sz="2200" b="1" dirty="0">
                <a:solidFill>
                  <a:srgbClr val="000000"/>
                </a:solidFill>
                <a:latin typeface="Poppins Bold"/>
                <a:ea typeface="Poppins Bold"/>
                <a:cs typeface="Poppins Bold"/>
                <a:sym typeface="Poppins Bold"/>
              </a:rPr>
              <a:t>PE</a:t>
            </a:r>
          </a:p>
        </p:txBody>
      </p:sp>
      <p:sp>
        <p:nvSpPr>
          <p:cNvPr id="44" name="TextBox 44"/>
          <p:cNvSpPr txBox="1"/>
          <p:nvPr/>
        </p:nvSpPr>
        <p:spPr>
          <a:xfrm>
            <a:off x="3742105" y="3682197"/>
            <a:ext cx="3039190" cy="391795"/>
          </a:xfrm>
          <a:prstGeom prst="rect">
            <a:avLst/>
          </a:prstGeom>
        </p:spPr>
        <p:txBody>
          <a:bodyPr lIns="0" tIns="0" rIns="0" bIns="0" rtlCol="0" anchor="t">
            <a:spAutoFit/>
          </a:bodyPr>
          <a:lstStyle/>
          <a:p>
            <a:pPr algn="r">
              <a:lnSpc>
                <a:spcPts val="3080"/>
              </a:lnSpc>
            </a:pPr>
            <a:r>
              <a:rPr lang="en-US" sz="2200" b="1" dirty="0">
                <a:solidFill>
                  <a:srgbClr val="000000"/>
                </a:solidFill>
                <a:latin typeface="Poppins Bold"/>
                <a:ea typeface="Poppins Bold"/>
                <a:cs typeface="Poppins Bold"/>
                <a:sym typeface="Poppins Bold"/>
              </a:rPr>
              <a:t>English</a:t>
            </a:r>
          </a:p>
        </p:txBody>
      </p:sp>
      <p:sp>
        <p:nvSpPr>
          <p:cNvPr id="45" name="TextBox 45"/>
          <p:cNvSpPr txBox="1"/>
          <p:nvPr/>
        </p:nvSpPr>
        <p:spPr>
          <a:xfrm>
            <a:off x="3625570" y="7067240"/>
            <a:ext cx="3155724" cy="391795"/>
          </a:xfrm>
          <a:prstGeom prst="rect">
            <a:avLst/>
          </a:prstGeom>
        </p:spPr>
        <p:txBody>
          <a:bodyPr lIns="0" tIns="0" rIns="0" bIns="0" rtlCol="0" anchor="t">
            <a:spAutoFit/>
          </a:bodyPr>
          <a:lstStyle/>
          <a:p>
            <a:pPr algn="r">
              <a:lnSpc>
                <a:spcPts val="3080"/>
              </a:lnSpc>
            </a:pPr>
            <a:r>
              <a:rPr lang="en-US" sz="2200" b="1" dirty="0">
                <a:solidFill>
                  <a:srgbClr val="000000"/>
                </a:solidFill>
                <a:latin typeface="Poppins Bold"/>
                <a:ea typeface="Poppins Bold"/>
                <a:cs typeface="Poppins Bold"/>
                <a:sym typeface="Poppins Bold"/>
              </a:rPr>
              <a:t>Science</a:t>
            </a:r>
          </a:p>
        </p:txBody>
      </p:sp>
      <p:sp>
        <p:nvSpPr>
          <p:cNvPr id="46" name="TextBox 46"/>
          <p:cNvSpPr txBox="1"/>
          <p:nvPr/>
        </p:nvSpPr>
        <p:spPr>
          <a:xfrm>
            <a:off x="441056" y="1019367"/>
            <a:ext cx="6617057" cy="439608"/>
          </a:xfrm>
          <a:prstGeom prst="rect">
            <a:avLst/>
          </a:prstGeom>
        </p:spPr>
        <p:txBody>
          <a:bodyPr lIns="0" tIns="0" rIns="0" bIns="0" rtlCol="0" anchor="t">
            <a:spAutoFit/>
          </a:bodyPr>
          <a:lstStyle/>
          <a:p>
            <a:pPr algn="ctr">
              <a:lnSpc>
                <a:spcPts val="3640"/>
              </a:lnSpc>
            </a:pPr>
            <a:r>
              <a:rPr lang="en-US" sz="2600" b="1" dirty="0">
                <a:solidFill>
                  <a:srgbClr val="000000"/>
                </a:solidFill>
                <a:latin typeface="Poppins Bold"/>
                <a:ea typeface="Poppins Bold"/>
                <a:cs typeface="Poppins Bold"/>
                <a:sym typeface="Poppins Bold"/>
              </a:rPr>
              <a:t>YEAR 1 - AUTUMN 1</a:t>
            </a:r>
          </a:p>
        </p:txBody>
      </p:sp>
      <p:sp>
        <p:nvSpPr>
          <p:cNvPr id="48" name="TextBox 47">
            <a:extLst>
              <a:ext uri="{FF2B5EF4-FFF2-40B4-BE49-F238E27FC236}">
                <a16:creationId xmlns:a16="http://schemas.microsoft.com/office/drawing/2014/main" id="{616CB972-D188-A3AF-AE9E-816A0FCC1FB4}"/>
              </a:ext>
            </a:extLst>
          </p:cNvPr>
          <p:cNvSpPr txBox="1"/>
          <p:nvPr/>
        </p:nvSpPr>
        <p:spPr>
          <a:xfrm>
            <a:off x="625384" y="2459497"/>
            <a:ext cx="6248400" cy="950581"/>
          </a:xfrm>
          <a:prstGeom prst="rect">
            <a:avLst/>
          </a:prstGeom>
          <a:noFill/>
        </p:spPr>
        <p:txBody>
          <a:bodyPr wrap="square" rtlCol="0">
            <a:spAutoFit/>
          </a:bodyPr>
          <a:lstStyle/>
          <a:p>
            <a:pPr marL="0" marR="0" indent="0">
              <a:lnSpc>
                <a:spcPct val="119000"/>
              </a:lnSpc>
              <a:spcBef>
                <a:spcPts val="0"/>
              </a:spcBef>
              <a:spcAft>
                <a:spcPts val="600"/>
              </a:spcAft>
            </a:pPr>
            <a:r>
              <a:rPr lang="en-GB" sz="1200" dirty="0">
                <a:latin typeface="Century Gothic" panose="020B0502020202020204" pitchFamily="34" charset="0"/>
              </a:rPr>
              <a:t>The children will </a:t>
            </a:r>
            <a:r>
              <a:rPr lang="en-GB" sz="1200" kern="1400" dirty="0">
                <a:ln>
                  <a:noFill/>
                </a:ln>
                <a:solidFill>
                  <a:srgbClr val="000000"/>
                </a:solidFill>
                <a:effectLst/>
                <a:latin typeface="Century Gothic" panose="020B0502020202020204" pitchFamily="34" charset="0"/>
              </a:rPr>
              <a:t>be learning about place value. They will be learning how to count objects carefully from a larger group and how to sort objects into groups. The children will be learning how to count on from any number and to count backwards within 10. </a:t>
            </a:r>
            <a:r>
              <a:rPr lang="en-GB" sz="1200" dirty="0">
                <a:latin typeface="Century Gothic" panose="020B0502020202020204" pitchFamily="34" charset="0"/>
              </a:rPr>
              <a:t>You can help at home by practising number bonds to 5.</a:t>
            </a:r>
          </a:p>
        </p:txBody>
      </p:sp>
      <p:sp>
        <p:nvSpPr>
          <p:cNvPr id="49" name="TextBox 48">
            <a:extLst>
              <a:ext uri="{FF2B5EF4-FFF2-40B4-BE49-F238E27FC236}">
                <a16:creationId xmlns:a16="http://schemas.microsoft.com/office/drawing/2014/main" id="{FEF4DCF9-7DFC-4D46-0130-F1D969A2D73B}"/>
              </a:ext>
            </a:extLst>
          </p:cNvPr>
          <p:cNvSpPr txBox="1"/>
          <p:nvPr/>
        </p:nvSpPr>
        <p:spPr>
          <a:xfrm>
            <a:off x="664623" y="4190956"/>
            <a:ext cx="6248400" cy="830997"/>
          </a:xfrm>
          <a:prstGeom prst="rect">
            <a:avLst/>
          </a:prstGeom>
          <a:noFill/>
        </p:spPr>
        <p:txBody>
          <a:bodyPr wrap="square" rtlCol="0">
            <a:spAutoFit/>
          </a:bodyPr>
          <a:lstStyle/>
          <a:p>
            <a:r>
              <a:rPr lang="en-GB" sz="1200" dirty="0">
                <a:latin typeface="Century Gothic" panose="020B0502020202020204" pitchFamily="34" charset="0"/>
              </a:rPr>
              <a:t>The children will </a:t>
            </a:r>
            <a:r>
              <a:rPr lang="en-GB" sz="1200" kern="1400" dirty="0">
                <a:ln>
                  <a:noFill/>
                </a:ln>
                <a:solidFill>
                  <a:srgbClr val="000000"/>
                </a:solidFill>
                <a:effectLst/>
                <a:latin typeface="Century Gothic" panose="020B0502020202020204" pitchFamily="34" charset="0"/>
              </a:rPr>
              <a:t>we will be focusing on securing the basics for sentence writing, using skills such as capital letters, end stop punctuation and finger spaces.</a:t>
            </a:r>
            <a:endParaRPr lang="en-GB" sz="1200" kern="1400" dirty="0">
              <a:ln>
                <a:noFill/>
              </a:ln>
              <a:solidFill>
                <a:srgbClr val="000000"/>
              </a:solidFill>
              <a:effectLst/>
              <a:latin typeface="Calibri" panose="020F0502020204030204" pitchFamily="34" charset="0"/>
            </a:endParaRPr>
          </a:p>
          <a:p>
            <a:r>
              <a:rPr lang="en-GB" sz="1200" dirty="0">
                <a:latin typeface="Century Gothic" panose="020B0502020202020204" pitchFamily="34" charset="0"/>
              </a:rPr>
              <a:t>You can help at home by encouraging them to write. The children love correcting mistakes made by the adults!</a:t>
            </a:r>
          </a:p>
        </p:txBody>
      </p:sp>
      <p:sp>
        <p:nvSpPr>
          <p:cNvPr id="50" name="TextBox 49">
            <a:extLst>
              <a:ext uri="{FF2B5EF4-FFF2-40B4-BE49-F238E27FC236}">
                <a16:creationId xmlns:a16="http://schemas.microsoft.com/office/drawing/2014/main" id="{196B247A-062E-9C03-7E54-A3CB8CA9AAB4}"/>
              </a:ext>
            </a:extLst>
          </p:cNvPr>
          <p:cNvSpPr txBox="1"/>
          <p:nvPr/>
        </p:nvSpPr>
        <p:spPr>
          <a:xfrm>
            <a:off x="694556" y="6051430"/>
            <a:ext cx="6248400" cy="646331"/>
          </a:xfrm>
          <a:prstGeom prst="rect">
            <a:avLst/>
          </a:prstGeom>
          <a:noFill/>
        </p:spPr>
        <p:txBody>
          <a:bodyPr wrap="square" rtlCol="0">
            <a:spAutoFit/>
          </a:bodyPr>
          <a:lstStyle/>
          <a:p>
            <a:r>
              <a:rPr lang="en-GB" sz="1200" dirty="0">
                <a:latin typeface="Century Gothic" panose="020B0502020202020204" pitchFamily="34" charset="0"/>
              </a:rPr>
              <a:t>The children will be developing their basic computing skills using creative tools on purple mash. They will create their own avatar and learn how to make a game. You can support your child at home by completing to dos on purple mash.</a:t>
            </a:r>
          </a:p>
        </p:txBody>
      </p:sp>
      <p:sp>
        <p:nvSpPr>
          <p:cNvPr id="51" name="TextBox 50">
            <a:extLst>
              <a:ext uri="{FF2B5EF4-FFF2-40B4-BE49-F238E27FC236}">
                <a16:creationId xmlns:a16="http://schemas.microsoft.com/office/drawing/2014/main" id="{EFA17237-45B8-292A-7309-A6E685B7B2C5}"/>
              </a:ext>
            </a:extLst>
          </p:cNvPr>
          <p:cNvSpPr txBox="1"/>
          <p:nvPr/>
        </p:nvSpPr>
        <p:spPr>
          <a:xfrm>
            <a:off x="609583" y="7614809"/>
            <a:ext cx="6248400" cy="730841"/>
          </a:xfrm>
          <a:prstGeom prst="rect">
            <a:avLst/>
          </a:prstGeom>
          <a:noFill/>
        </p:spPr>
        <p:txBody>
          <a:bodyPr wrap="square" rtlCol="0">
            <a:spAutoFit/>
          </a:bodyPr>
          <a:lstStyle/>
          <a:p>
            <a:pPr marL="0" marR="0" indent="0">
              <a:lnSpc>
                <a:spcPct val="119000"/>
              </a:lnSpc>
              <a:spcBef>
                <a:spcPts val="0"/>
              </a:spcBef>
              <a:spcAft>
                <a:spcPts val="300"/>
              </a:spcAft>
            </a:pPr>
            <a:r>
              <a:rPr lang="en-GB" sz="1200" dirty="0">
                <a:latin typeface="Century Gothic" panose="020B0502020202020204" pitchFamily="34" charset="0"/>
              </a:rPr>
              <a:t>The children will</a:t>
            </a:r>
            <a:r>
              <a:rPr lang="en-GB" sz="1200" kern="1400" dirty="0">
                <a:ln>
                  <a:noFill/>
                </a:ln>
                <a:solidFill>
                  <a:srgbClr val="000000"/>
                </a:solidFill>
                <a:effectLst/>
                <a:latin typeface="Century Gothic" panose="020B0502020202020204" pitchFamily="34" charset="0"/>
              </a:rPr>
              <a:t> be learning about the human body, by naming basic parts of the body. They will be learning about senses and will explore which part of the body is associated with each sense.</a:t>
            </a:r>
            <a:endParaRPr lang="en-GB" sz="1200" dirty="0">
              <a:latin typeface="Century Gothic" panose="020B0502020202020204" pitchFamily="34" charset="0"/>
            </a:endParaRPr>
          </a:p>
        </p:txBody>
      </p:sp>
      <p:sp>
        <p:nvSpPr>
          <p:cNvPr id="52" name="TextBox 51">
            <a:extLst>
              <a:ext uri="{FF2B5EF4-FFF2-40B4-BE49-F238E27FC236}">
                <a16:creationId xmlns:a16="http://schemas.microsoft.com/office/drawing/2014/main" id="{1AEB26B4-77B8-F5F8-0375-7D53A2FD86B6}"/>
              </a:ext>
            </a:extLst>
          </p:cNvPr>
          <p:cNvSpPr txBox="1"/>
          <p:nvPr/>
        </p:nvSpPr>
        <p:spPr>
          <a:xfrm>
            <a:off x="625384" y="9271321"/>
            <a:ext cx="6248400" cy="815608"/>
          </a:xfrm>
          <a:prstGeom prst="rect">
            <a:avLst/>
          </a:prstGeom>
          <a:noFill/>
        </p:spPr>
        <p:txBody>
          <a:bodyPr wrap="square" rtlCol="0">
            <a:spAutoFit/>
          </a:bodyPr>
          <a:lstStyle/>
          <a:p>
            <a:r>
              <a:rPr lang="en-GB" sz="1200" dirty="0">
                <a:latin typeface="Century Gothic" panose="020B0502020202020204" pitchFamily="34" charset="0"/>
              </a:rPr>
              <a:t>PE day is every Tuesday. The children will need to come to school wearing their PE kit on this day.</a:t>
            </a:r>
          </a:p>
          <a:p>
            <a:r>
              <a:rPr lang="en-GB" sz="1200" dirty="0">
                <a:highlight>
                  <a:srgbClr val="FFFF00"/>
                </a:highlight>
                <a:latin typeface="Century Gothic" panose="020B0502020202020204" pitchFamily="34" charset="0"/>
              </a:rPr>
              <a:t>????????????????????????????????????</a:t>
            </a:r>
            <a:endParaRPr lang="en-GB" sz="1100" dirty="0">
              <a:highlight>
                <a:srgbClr val="FFFF00"/>
              </a:highlight>
              <a:latin typeface="Century Gothic" panose="020B0502020202020204" pitchFamily="34" charset="0"/>
            </a:endParaRPr>
          </a:p>
          <a:p>
            <a:endParaRPr lang="en-GB" sz="1100" dirty="0">
              <a:latin typeface="Century Gothic" panose="020B0502020202020204" pitchFamily="34" charset="0"/>
            </a:endParaRPr>
          </a:p>
        </p:txBody>
      </p:sp>
      <p:sp>
        <p:nvSpPr>
          <p:cNvPr id="55" name="Freeform 38">
            <a:extLst>
              <a:ext uri="{FF2B5EF4-FFF2-40B4-BE49-F238E27FC236}">
                <a16:creationId xmlns:a16="http://schemas.microsoft.com/office/drawing/2014/main" id="{DFE62B64-1650-883B-2AFA-65B25D5D7F9F}"/>
              </a:ext>
            </a:extLst>
          </p:cNvPr>
          <p:cNvSpPr/>
          <p:nvPr/>
        </p:nvSpPr>
        <p:spPr>
          <a:xfrm>
            <a:off x="6253704" y="629691"/>
            <a:ext cx="1270065" cy="1122695"/>
          </a:xfrm>
          <a:custGeom>
            <a:avLst/>
            <a:gdLst/>
            <a:ahLst/>
            <a:cxnLst/>
            <a:rect l="l" t="t" r="r" b="b"/>
            <a:pathLst>
              <a:path w="1270065" h="1122695">
                <a:moveTo>
                  <a:pt x="0" y="0"/>
                </a:moveTo>
                <a:lnTo>
                  <a:pt x="1270065" y="0"/>
                </a:lnTo>
                <a:lnTo>
                  <a:pt x="1270065" y="1122695"/>
                </a:lnTo>
                <a:lnTo>
                  <a:pt x="0" y="1122695"/>
                </a:lnTo>
                <a:lnTo>
                  <a:pt x="0" y="0"/>
                </a:lnTo>
                <a:close/>
              </a:path>
            </a:pathLst>
          </a:custGeom>
          <a:blipFill>
            <a:blip r:embed="rId2"/>
            <a:stretch>
              <a:fillRect/>
            </a:stretch>
          </a:blipFill>
        </p:spPr>
        <p:txBody>
          <a:bodyPr/>
          <a:lstStyle/>
          <a:p>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6327D"/>
        </a:solidFill>
        <a:effectLst/>
      </p:bgPr>
    </p:bg>
    <p:spTree>
      <p:nvGrpSpPr>
        <p:cNvPr id="1" name=""/>
        <p:cNvGrpSpPr/>
        <p:nvPr/>
      </p:nvGrpSpPr>
      <p:grpSpPr>
        <a:xfrm>
          <a:off x="0" y="0"/>
          <a:ext cx="0" cy="0"/>
          <a:chOff x="0" y="0"/>
          <a:chExt cx="0" cy="0"/>
        </a:xfrm>
      </p:grpSpPr>
      <p:grpSp>
        <p:nvGrpSpPr>
          <p:cNvPr id="2" name="Group 2"/>
          <p:cNvGrpSpPr/>
          <p:nvPr/>
        </p:nvGrpSpPr>
        <p:grpSpPr>
          <a:xfrm>
            <a:off x="505149" y="421032"/>
            <a:ext cx="6480547" cy="1278518"/>
            <a:chOff x="0" y="0"/>
            <a:chExt cx="2200165" cy="434061"/>
          </a:xfrm>
        </p:grpSpPr>
        <p:sp>
          <p:nvSpPr>
            <p:cNvPr id="3" name="Freeform 3"/>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4" name="TextBox 4"/>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5" name="Group 5"/>
          <p:cNvGrpSpPr/>
          <p:nvPr/>
        </p:nvGrpSpPr>
        <p:grpSpPr>
          <a:xfrm>
            <a:off x="501650" y="146293"/>
            <a:ext cx="3818078" cy="500223"/>
            <a:chOff x="0" y="0"/>
            <a:chExt cx="3691746" cy="483671"/>
          </a:xfrm>
        </p:grpSpPr>
        <p:sp>
          <p:nvSpPr>
            <p:cNvPr id="6" name="Freeform 6"/>
            <p:cNvSpPr/>
            <p:nvPr/>
          </p:nvSpPr>
          <p:spPr>
            <a:xfrm>
              <a:off x="0" y="0"/>
              <a:ext cx="3691746" cy="483671"/>
            </a:xfrm>
            <a:custGeom>
              <a:avLst/>
              <a:gdLst/>
              <a:ahLst/>
              <a:cxnLst/>
              <a:rect l="l" t="t" r="r" b="b"/>
              <a:pathLst>
                <a:path w="3691746" h="483671">
                  <a:moveTo>
                    <a:pt x="3488546" y="0"/>
                  </a:moveTo>
                  <a:lnTo>
                    <a:pt x="0" y="0"/>
                  </a:lnTo>
                  <a:lnTo>
                    <a:pt x="0" y="483671"/>
                  </a:lnTo>
                  <a:lnTo>
                    <a:pt x="3488546" y="483671"/>
                  </a:lnTo>
                  <a:lnTo>
                    <a:pt x="3691746" y="241836"/>
                  </a:lnTo>
                  <a:lnTo>
                    <a:pt x="3488546" y="0"/>
                  </a:lnTo>
                  <a:close/>
                </a:path>
              </a:pathLst>
            </a:custGeom>
            <a:solidFill>
              <a:srgbClr val="FFFFFF"/>
            </a:solidFill>
          </p:spPr>
          <p:txBody>
            <a:bodyPr/>
            <a:lstStyle/>
            <a:p>
              <a:endParaRPr lang="en-GB"/>
            </a:p>
          </p:txBody>
        </p:sp>
        <p:sp>
          <p:nvSpPr>
            <p:cNvPr id="7" name="TextBox 7"/>
            <p:cNvSpPr txBox="1"/>
            <p:nvPr/>
          </p:nvSpPr>
          <p:spPr>
            <a:xfrm>
              <a:off x="0" y="-47625"/>
              <a:ext cx="3577446" cy="531296"/>
            </a:xfrm>
            <a:prstGeom prst="rect">
              <a:avLst/>
            </a:prstGeom>
          </p:spPr>
          <p:txBody>
            <a:bodyPr lIns="50800" tIns="50800" rIns="50800" bIns="50800" rtlCol="0" anchor="ctr"/>
            <a:lstStyle/>
            <a:p>
              <a:pPr algn="ctr">
                <a:lnSpc>
                  <a:spcPts val="1960"/>
                </a:lnSpc>
              </a:pPr>
              <a:endParaRPr/>
            </a:p>
          </p:txBody>
        </p:sp>
      </p:grpSp>
      <p:sp>
        <p:nvSpPr>
          <p:cNvPr id="32" name="TextBox 32"/>
          <p:cNvSpPr txBox="1"/>
          <p:nvPr/>
        </p:nvSpPr>
        <p:spPr>
          <a:xfrm>
            <a:off x="693333" y="187543"/>
            <a:ext cx="3758308" cy="391795"/>
          </a:xfrm>
          <a:prstGeom prst="rect">
            <a:avLst/>
          </a:prstGeom>
        </p:spPr>
        <p:txBody>
          <a:bodyPr lIns="0" tIns="0" rIns="0" bIns="0" rtlCol="0" anchor="t">
            <a:spAutoFit/>
          </a:bodyPr>
          <a:lstStyle/>
          <a:p>
            <a:pPr algn="l">
              <a:lnSpc>
                <a:spcPts val="3080"/>
              </a:lnSpc>
            </a:pPr>
            <a:r>
              <a:rPr lang="en-US" sz="2200" b="1" dirty="0">
                <a:solidFill>
                  <a:srgbClr val="000000"/>
                </a:solidFill>
                <a:latin typeface="Poppins Bold"/>
                <a:ea typeface="Poppins Bold"/>
                <a:cs typeface="Poppins Bold"/>
                <a:sym typeface="Poppins Bold"/>
              </a:rPr>
              <a:t>Reading</a:t>
            </a:r>
          </a:p>
        </p:txBody>
      </p:sp>
      <p:grpSp>
        <p:nvGrpSpPr>
          <p:cNvPr id="36" name="Group 36"/>
          <p:cNvGrpSpPr/>
          <p:nvPr/>
        </p:nvGrpSpPr>
        <p:grpSpPr>
          <a:xfrm>
            <a:off x="229495" y="10106784"/>
            <a:ext cx="7108083" cy="1033086"/>
            <a:chOff x="0" y="-47625"/>
            <a:chExt cx="1513183" cy="219925"/>
          </a:xfrm>
        </p:grpSpPr>
        <p:sp>
          <p:nvSpPr>
            <p:cNvPr id="37" name="Freeform 37"/>
            <p:cNvSpPr/>
            <p:nvPr/>
          </p:nvSpPr>
          <p:spPr>
            <a:xfrm>
              <a:off x="2251" y="10759"/>
              <a:ext cx="1510932" cy="66929"/>
            </a:xfrm>
            <a:custGeom>
              <a:avLst/>
              <a:gdLst/>
              <a:ahLst/>
              <a:cxnLst/>
              <a:rect l="l" t="t" r="r" b="b"/>
              <a:pathLst>
                <a:path w="1510932" h="172300">
                  <a:moveTo>
                    <a:pt x="21816" y="0"/>
                  </a:moveTo>
                  <a:lnTo>
                    <a:pt x="1489116" y="0"/>
                  </a:lnTo>
                  <a:cubicBezTo>
                    <a:pt x="1501165" y="0"/>
                    <a:pt x="1510932" y="9767"/>
                    <a:pt x="1510932" y="21816"/>
                  </a:cubicBezTo>
                  <a:lnTo>
                    <a:pt x="1510932" y="150484"/>
                  </a:lnTo>
                  <a:cubicBezTo>
                    <a:pt x="1510932" y="162533"/>
                    <a:pt x="1501165" y="172300"/>
                    <a:pt x="1489116" y="172300"/>
                  </a:cubicBezTo>
                  <a:lnTo>
                    <a:pt x="21816" y="172300"/>
                  </a:lnTo>
                  <a:cubicBezTo>
                    <a:pt x="9767" y="172300"/>
                    <a:pt x="0" y="162533"/>
                    <a:pt x="0" y="150484"/>
                  </a:cubicBezTo>
                  <a:lnTo>
                    <a:pt x="0" y="21816"/>
                  </a:lnTo>
                  <a:cubicBezTo>
                    <a:pt x="0" y="9767"/>
                    <a:pt x="9767" y="0"/>
                    <a:pt x="21816" y="0"/>
                  </a:cubicBezTo>
                  <a:close/>
                </a:path>
              </a:pathLst>
            </a:custGeom>
            <a:solidFill>
              <a:srgbClr val="FFFFFF"/>
            </a:solidFill>
            <a:ln cap="sq">
              <a:noFill/>
              <a:prstDash val="solid"/>
              <a:miter/>
            </a:ln>
          </p:spPr>
          <p:txBody>
            <a:bodyPr/>
            <a:lstStyle/>
            <a:p>
              <a:endParaRPr lang="en-GB"/>
            </a:p>
          </p:txBody>
        </p:sp>
        <p:sp>
          <p:nvSpPr>
            <p:cNvPr id="38" name="TextBox 38"/>
            <p:cNvSpPr txBox="1"/>
            <p:nvPr/>
          </p:nvSpPr>
          <p:spPr>
            <a:xfrm>
              <a:off x="0" y="-47625"/>
              <a:ext cx="1510932" cy="219925"/>
            </a:xfrm>
            <a:prstGeom prst="rect">
              <a:avLst/>
            </a:prstGeom>
          </p:spPr>
          <p:txBody>
            <a:bodyPr lIns="50800" tIns="50800" rIns="50800" bIns="50800" rtlCol="0" anchor="ctr"/>
            <a:lstStyle/>
            <a:p>
              <a:pPr algn="ctr">
                <a:lnSpc>
                  <a:spcPts val="1960"/>
                </a:lnSpc>
              </a:pPr>
              <a:endParaRPr/>
            </a:p>
          </p:txBody>
        </p:sp>
      </p:grpSp>
      <p:sp>
        <p:nvSpPr>
          <p:cNvPr id="40" name="TextBox 39">
            <a:extLst>
              <a:ext uri="{FF2B5EF4-FFF2-40B4-BE49-F238E27FC236}">
                <a16:creationId xmlns:a16="http://schemas.microsoft.com/office/drawing/2014/main" id="{A5297EF6-0AD5-ADCD-FB9F-1F970B1D7D62}"/>
              </a:ext>
            </a:extLst>
          </p:cNvPr>
          <p:cNvSpPr txBox="1"/>
          <p:nvPr/>
        </p:nvSpPr>
        <p:spPr>
          <a:xfrm>
            <a:off x="509643" y="696756"/>
            <a:ext cx="6424838" cy="1571456"/>
          </a:xfrm>
          <a:prstGeom prst="rect">
            <a:avLst/>
          </a:prstGeom>
          <a:noFill/>
        </p:spPr>
        <p:txBody>
          <a:bodyPr wrap="square" rtlCol="0">
            <a:spAutoFit/>
          </a:bodyPr>
          <a:lstStyle/>
          <a:p>
            <a:pPr marL="0" marR="0" indent="0" algn="l">
              <a:lnSpc>
                <a:spcPct val="119000"/>
              </a:lnSpc>
              <a:spcBef>
                <a:spcPts val="0"/>
              </a:spcBef>
              <a:spcAft>
                <a:spcPts val="600"/>
              </a:spcAft>
            </a:pPr>
            <a:r>
              <a:rPr lang="en-GB" sz="1200" dirty="0">
                <a:latin typeface="Century Gothic" panose="020B0502020202020204" pitchFamily="34" charset="0"/>
              </a:rPr>
              <a:t>The children will learn </a:t>
            </a:r>
            <a:r>
              <a:rPr lang="en-GB" sz="1200" kern="1400" dirty="0">
                <a:ln>
                  <a:noFill/>
                </a:ln>
                <a:solidFill>
                  <a:srgbClr val="000000"/>
                </a:solidFill>
                <a:effectLst/>
                <a:latin typeface="Century Gothic" panose="020B0502020202020204" pitchFamily="34" charset="0"/>
              </a:rPr>
              <a:t>about the different reading skills: retrieval, inference, prediction, summarising and understanding vocabulary. </a:t>
            </a:r>
            <a:r>
              <a:rPr lang="en-GB" sz="1200" kern="1400" dirty="0">
                <a:solidFill>
                  <a:srgbClr val="000000"/>
                </a:solidFill>
                <a:latin typeface="Century Gothic" panose="020B0502020202020204" pitchFamily="34" charset="0"/>
              </a:rPr>
              <a:t>They will be given a reading day where an adult will listen to them read and change their book. Please remember to write in their reading record when they have read to you at home.</a:t>
            </a:r>
            <a:endParaRPr lang="en-GB" sz="1200" kern="1400" dirty="0">
              <a:ln>
                <a:noFill/>
              </a:ln>
              <a:solidFill>
                <a:srgbClr val="000000"/>
              </a:solidFill>
              <a:effectLst/>
              <a:latin typeface="Calibri" panose="020F0502020204030204" pitchFamily="34" charset="0"/>
            </a:endParaRPr>
          </a:p>
          <a:p>
            <a:endParaRPr lang="en-GB" sz="1200" dirty="0">
              <a:latin typeface="Century Gothic" panose="020B0502020202020204" pitchFamily="34" charset="0"/>
            </a:endParaRPr>
          </a:p>
          <a:p>
            <a:endParaRPr lang="en-GB" sz="1100" dirty="0">
              <a:latin typeface="Century Gothic" panose="020B0502020202020204" pitchFamily="34" charset="0"/>
            </a:endParaRPr>
          </a:p>
          <a:p>
            <a:endParaRPr lang="en-GB" sz="1100" dirty="0">
              <a:latin typeface="Century Gothic" panose="020B0502020202020204" pitchFamily="34" charset="0"/>
            </a:endParaRPr>
          </a:p>
        </p:txBody>
      </p:sp>
      <p:grpSp>
        <p:nvGrpSpPr>
          <p:cNvPr id="20" name="Group 20"/>
          <p:cNvGrpSpPr/>
          <p:nvPr/>
        </p:nvGrpSpPr>
        <p:grpSpPr>
          <a:xfrm>
            <a:off x="505148" y="2125255"/>
            <a:ext cx="6480547" cy="1278518"/>
            <a:chOff x="0" y="0"/>
            <a:chExt cx="2200165" cy="434061"/>
          </a:xfrm>
        </p:grpSpPr>
        <p:sp>
          <p:nvSpPr>
            <p:cNvPr id="21" name="Freeform 21"/>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22" name="TextBox 22"/>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23" name="Group 23"/>
          <p:cNvGrpSpPr/>
          <p:nvPr/>
        </p:nvGrpSpPr>
        <p:grpSpPr>
          <a:xfrm rot="10800000">
            <a:off x="3745422" y="1892946"/>
            <a:ext cx="3240274" cy="500223"/>
            <a:chOff x="0" y="0"/>
            <a:chExt cx="3133060" cy="483671"/>
          </a:xfrm>
        </p:grpSpPr>
        <p:sp>
          <p:nvSpPr>
            <p:cNvPr id="24" name="Freeform 24"/>
            <p:cNvSpPr/>
            <p:nvPr/>
          </p:nvSpPr>
          <p:spPr>
            <a:xfrm>
              <a:off x="0" y="0"/>
              <a:ext cx="3133060" cy="483671"/>
            </a:xfrm>
            <a:custGeom>
              <a:avLst/>
              <a:gdLst/>
              <a:ahLst/>
              <a:cxnLst/>
              <a:rect l="l" t="t" r="r" b="b"/>
              <a:pathLst>
                <a:path w="3133060" h="483671">
                  <a:moveTo>
                    <a:pt x="2929860" y="0"/>
                  </a:moveTo>
                  <a:lnTo>
                    <a:pt x="0" y="0"/>
                  </a:lnTo>
                  <a:lnTo>
                    <a:pt x="0" y="483671"/>
                  </a:lnTo>
                  <a:lnTo>
                    <a:pt x="2929860" y="483671"/>
                  </a:lnTo>
                  <a:lnTo>
                    <a:pt x="3133060" y="241836"/>
                  </a:lnTo>
                  <a:lnTo>
                    <a:pt x="2929860" y="0"/>
                  </a:lnTo>
                  <a:close/>
                </a:path>
              </a:pathLst>
            </a:custGeom>
            <a:solidFill>
              <a:srgbClr val="FFFFFF"/>
            </a:solidFill>
          </p:spPr>
          <p:txBody>
            <a:bodyPr/>
            <a:lstStyle/>
            <a:p>
              <a:endParaRPr lang="en-GB"/>
            </a:p>
          </p:txBody>
        </p:sp>
        <p:sp>
          <p:nvSpPr>
            <p:cNvPr id="25" name="TextBox 25"/>
            <p:cNvSpPr txBox="1"/>
            <p:nvPr/>
          </p:nvSpPr>
          <p:spPr>
            <a:xfrm>
              <a:off x="0" y="-47625"/>
              <a:ext cx="3018760" cy="531296"/>
            </a:xfrm>
            <a:prstGeom prst="rect">
              <a:avLst/>
            </a:prstGeom>
          </p:spPr>
          <p:txBody>
            <a:bodyPr lIns="50800" tIns="50800" rIns="50800" bIns="50800" rtlCol="0" anchor="ctr"/>
            <a:lstStyle/>
            <a:p>
              <a:pPr algn="ctr">
                <a:lnSpc>
                  <a:spcPts val="1960"/>
                </a:lnSpc>
              </a:pPr>
              <a:endParaRPr/>
            </a:p>
          </p:txBody>
        </p:sp>
      </p:grpSp>
      <p:sp>
        <p:nvSpPr>
          <p:cNvPr id="34" name="TextBox 34"/>
          <p:cNvSpPr txBox="1"/>
          <p:nvPr/>
        </p:nvSpPr>
        <p:spPr>
          <a:xfrm>
            <a:off x="3698702" y="1923348"/>
            <a:ext cx="3039190" cy="391795"/>
          </a:xfrm>
          <a:prstGeom prst="rect">
            <a:avLst/>
          </a:prstGeom>
        </p:spPr>
        <p:txBody>
          <a:bodyPr lIns="0" tIns="0" rIns="0" bIns="0" rtlCol="0" anchor="t">
            <a:spAutoFit/>
          </a:bodyPr>
          <a:lstStyle/>
          <a:p>
            <a:pPr algn="r">
              <a:lnSpc>
                <a:spcPts val="3080"/>
              </a:lnSpc>
            </a:pPr>
            <a:r>
              <a:rPr lang="en-US" sz="2200" b="1" dirty="0">
                <a:solidFill>
                  <a:srgbClr val="000000"/>
                </a:solidFill>
                <a:latin typeface="Poppins Bold"/>
                <a:ea typeface="Poppins Bold"/>
                <a:cs typeface="Poppins Bold"/>
                <a:sym typeface="Poppins Bold"/>
              </a:rPr>
              <a:t>Geography</a:t>
            </a:r>
          </a:p>
        </p:txBody>
      </p:sp>
      <p:sp>
        <p:nvSpPr>
          <p:cNvPr id="41" name="TextBox 40">
            <a:extLst>
              <a:ext uri="{FF2B5EF4-FFF2-40B4-BE49-F238E27FC236}">
                <a16:creationId xmlns:a16="http://schemas.microsoft.com/office/drawing/2014/main" id="{20E393CD-B98D-6204-D239-40EE6C87B570}"/>
              </a:ext>
            </a:extLst>
          </p:cNvPr>
          <p:cNvSpPr txBox="1"/>
          <p:nvPr/>
        </p:nvSpPr>
        <p:spPr>
          <a:xfrm>
            <a:off x="574502" y="2477113"/>
            <a:ext cx="6248400" cy="830997"/>
          </a:xfrm>
          <a:prstGeom prst="rect">
            <a:avLst/>
          </a:prstGeom>
          <a:noFill/>
        </p:spPr>
        <p:txBody>
          <a:bodyPr wrap="square" rtlCol="0">
            <a:spAutoFit/>
          </a:bodyPr>
          <a:lstStyle/>
          <a:p>
            <a:r>
              <a:rPr lang="en-GB" sz="1200" dirty="0">
                <a:latin typeface="Century Gothic" panose="020B0502020202020204" pitchFamily="34" charset="0"/>
              </a:rPr>
              <a:t>The children will be learning about the local area. We will begin by taking a walk around </a:t>
            </a:r>
            <a:r>
              <a:rPr lang="en-GB" sz="1200" dirty="0" err="1">
                <a:latin typeface="Century Gothic" panose="020B0502020202020204" pitchFamily="34" charset="0"/>
              </a:rPr>
              <a:t>Stopsley</a:t>
            </a:r>
            <a:r>
              <a:rPr lang="en-GB" sz="1200" dirty="0">
                <a:latin typeface="Century Gothic" panose="020B0502020202020204" pitchFamily="34" charset="0"/>
              </a:rPr>
              <a:t> village to identify human and physical features. The children will be using geographical vocabulary to comment on features they can see. Don’t forget to look at our map outside Donaldson’s classroom!</a:t>
            </a:r>
            <a:endParaRPr lang="en-GB" sz="1100" dirty="0">
              <a:latin typeface="Century Gothic" panose="020B0502020202020204" pitchFamily="34" charset="0"/>
            </a:endParaRPr>
          </a:p>
        </p:txBody>
      </p:sp>
      <p:grpSp>
        <p:nvGrpSpPr>
          <p:cNvPr id="8" name="Group 8"/>
          <p:cNvGrpSpPr/>
          <p:nvPr/>
        </p:nvGrpSpPr>
        <p:grpSpPr>
          <a:xfrm>
            <a:off x="505147" y="3845584"/>
            <a:ext cx="6480547" cy="1278518"/>
            <a:chOff x="0" y="0"/>
            <a:chExt cx="2200165" cy="434061"/>
          </a:xfrm>
        </p:grpSpPr>
        <p:sp>
          <p:nvSpPr>
            <p:cNvPr id="9" name="Freeform 9"/>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10" name="TextBox 10"/>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11" name="Group 11"/>
          <p:cNvGrpSpPr/>
          <p:nvPr/>
        </p:nvGrpSpPr>
        <p:grpSpPr>
          <a:xfrm>
            <a:off x="505147" y="3595473"/>
            <a:ext cx="4021301" cy="500223"/>
            <a:chOff x="0" y="0"/>
            <a:chExt cx="3888245" cy="483671"/>
          </a:xfrm>
        </p:grpSpPr>
        <p:sp>
          <p:nvSpPr>
            <p:cNvPr id="12" name="Freeform 12"/>
            <p:cNvSpPr/>
            <p:nvPr/>
          </p:nvSpPr>
          <p:spPr>
            <a:xfrm>
              <a:off x="0" y="0"/>
              <a:ext cx="3888245" cy="483671"/>
            </a:xfrm>
            <a:custGeom>
              <a:avLst/>
              <a:gdLst/>
              <a:ahLst/>
              <a:cxnLst/>
              <a:rect l="l" t="t" r="r" b="b"/>
              <a:pathLst>
                <a:path w="3888245" h="483671">
                  <a:moveTo>
                    <a:pt x="3685045" y="0"/>
                  </a:moveTo>
                  <a:lnTo>
                    <a:pt x="0" y="0"/>
                  </a:lnTo>
                  <a:lnTo>
                    <a:pt x="0" y="483671"/>
                  </a:lnTo>
                  <a:lnTo>
                    <a:pt x="3685045" y="483671"/>
                  </a:lnTo>
                  <a:lnTo>
                    <a:pt x="3888245" y="241836"/>
                  </a:lnTo>
                  <a:lnTo>
                    <a:pt x="3685045" y="0"/>
                  </a:lnTo>
                  <a:close/>
                </a:path>
              </a:pathLst>
            </a:custGeom>
            <a:solidFill>
              <a:srgbClr val="FFFFFF"/>
            </a:solidFill>
          </p:spPr>
          <p:txBody>
            <a:bodyPr/>
            <a:lstStyle/>
            <a:p>
              <a:endParaRPr lang="en-GB"/>
            </a:p>
          </p:txBody>
        </p:sp>
        <p:sp>
          <p:nvSpPr>
            <p:cNvPr id="13" name="TextBox 13"/>
            <p:cNvSpPr txBox="1"/>
            <p:nvPr/>
          </p:nvSpPr>
          <p:spPr>
            <a:xfrm>
              <a:off x="0" y="-47625"/>
              <a:ext cx="3773945" cy="531296"/>
            </a:xfrm>
            <a:prstGeom prst="rect">
              <a:avLst/>
            </a:prstGeom>
          </p:spPr>
          <p:txBody>
            <a:bodyPr lIns="50800" tIns="50800" rIns="50800" bIns="50800" rtlCol="0" anchor="ctr"/>
            <a:lstStyle/>
            <a:p>
              <a:pPr algn="ctr">
                <a:lnSpc>
                  <a:spcPts val="1960"/>
                </a:lnSpc>
              </a:pPr>
              <a:endParaRPr/>
            </a:p>
          </p:txBody>
        </p:sp>
      </p:grpSp>
      <p:sp>
        <p:nvSpPr>
          <p:cNvPr id="39" name="TextBox 39"/>
          <p:cNvSpPr txBox="1"/>
          <p:nvPr/>
        </p:nvSpPr>
        <p:spPr>
          <a:xfrm>
            <a:off x="386936" y="3657308"/>
            <a:ext cx="1330274" cy="391795"/>
          </a:xfrm>
          <a:prstGeom prst="rect">
            <a:avLst/>
          </a:prstGeom>
        </p:spPr>
        <p:txBody>
          <a:bodyPr wrap="square" lIns="0" tIns="0" rIns="0" bIns="0" rtlCol="0" anchor="t">
            <a:spAutoFit/>
          </a:bodyPr>
          <a:lstStyle/>
          <a:p>
            <a:pPr algn="r">
              <a:lnSpc>
                <a:spcPts val="3080"/>
              </a:lnSpc>
            </a:pPr>
            <a:r>
              <a:rPr lang="en-US" sz="2200" b="1" dirty="0">
                <a:solidFill>
                  <a:srgbClr val="000000"/>
                </a:solidFill>
                <a:latin typeface="Poppins Bold"/>
                <a:ea typeface="Poppins Bold"/>
                <a:cs typeface="Poppins Bold"/>
                <a:sym typeface="Poppins Bold"/>
              </a:rPr>
              <a:t>Art / DT</a:t>
            </a:r>
          </a:p>
        </p:txBody>
      </p:sp>
      <p:sp>
        <p:nvSpPr>
          <p:cNvPr id="42" name="TextBox 41">
            <a:extLst>
              <a:ext uri="{FF2B5EF4-FFF2-40B4-BE49-F238E27FC236}">
                <a16:creationId xmlns:a16="http://schemas.microsoft.com/office/drawing/2014/main" id="{861AF5AE-49AF-A214-9835-739B97B228F8}"/>
              </a:ext>
            </a:extLst>
          </p:cNvPr>
          <p:cNvSpPr txBox="1"/>
          <p:nvPr/>
        </p:nvSpPr>
        <p:spPr>
          <a:xfrm>
            <a:off x="519335" y="4164469"/>
            <a:ext cx="6248400" cy="735971"/>
          </a:xfrm>
          <a:prstGeom prst="rect">
            <a:avLst/>
          </a:prstGeom>
          <a:noFill/>
        </p:spPr>
        <p:txBody>
          <a:bodyPr wrap="square" rtlCol="0">
            <a:spAutoFit/>
          </a:bodyPr>
          <a:lstStyle/>
          <a:p>
            <a:pPr marL="0" marR="0" indent="0">
              <a:lnSpc>
                <a:spcPct val="119000"/>
              </a:lnSpc>
              <a:spcBef>
                <a:spcPts val="0"/>
              </a:spcBef>
              <a:spcAft>
                <a:spcPts val="600"/>
              </a:spcAft>
            </a:pPr>
            <a:r>
              <a:rPr lang="en-GB" sz="1200" dirty="0">
                <a:latin typeface="Century Gothic" panose="020B0502020202020204" pitchFamily="34" charset="0"/>
              </a:rPr>
              <a:t>The children will </a:t>
            </a:r>
            <a:r>
              <a:rPr lang="en-GB" sz="1200" kern="1400" dirty="0">
                <a:ln>
                  <a:noFill/>
                </a:ln>
                <a:solidFill>
                  <a:srgbClr val="000000"/>
                </a:solidFill>
                <a:effectLst/>
                <a:latin typeface="Century Gothic" panose="020B0502020202020204" pitchFamily="34" charset="0"/>
              </a:rPr>
              <a:t>be using their knowledge of emotions and linking it with art. They will be exploring how colours can be used to convey feelings and they will be creating a sculpture of themselves using clay.</a:t>
            </a:r>
            <a:endParaRPr lang="en-GB" sz="1200" kern="1400" dirty="0">
              <a:ln>
                <a:noFill/>
              </a:ln>
              <a:solidFill>
                <a:srgbClr val="000000"/>
              </a:solidFill>
              <a:effectLst/>
              <a:latin typeface="Calibri" panose="020F0502020204030204" pitchFamily="34" charset="0"/>
            </a:endParaRPr>
          </a:p>
        </p:txBody>
      </p:sp>
      <p:grpSp>
        <p:nvGrpSpPr>
          <p:cNvPr id="26" name="Group 26"/>
          <p:cNvGrpSpPr/>
          <p:nvPr/>
        </p:nvGrpSpPr>
        <p:grpSpPr>
          <a:xfrm>
            <a:off x="505146" y="5562489"/>
            <a:ext cx="6480547" cy="1278518"/>
            <a:chOff x="0" y="0"/>
            <a:chExt cx="2200165" cy="434061"/>
          </a:xfrm>
        </p:grpSpPr>
        <p:sp>
          <p:nvSpPr>
            <p:cNvPr id="27" name="Freeform 27"/>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28" name="TextBox 28"/>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29" name="Group 29"/>
          <p:cNvGrpSpPr/>
          <p:nvPr/>
        </p:nvGrpSpPr>
        <p:grpSpPr>
          <a:xfrm rot="10800000">
            <a:off x="3514093" y="5312378"/>
            <a:ext cx="3471600" cy="500223"/>
            <a:chOff x="0" y="0"/>
            <a:chExt cx="3356732" cy="483671"/>
          </a:xfrm>
        </p:grpSpPr>
        <p:sp>
          <p:nvSpPr>
            <p:cNvPr id="30" name="Freeform 30"/>
            <p:cNvSpPr/>
            <p:nvPr/>
          </p:nvSpPr>
          <p:spPr>
            <a:xfrm>
              <a:off x="0" y="0"/>
              <a:ext cx="3356732" cy="483671"/>
            </a:xfrm>
            <a:custGeom>
              <a:avLst/>
              <a:gdLst/>
              <a:ahLst/>
              <a:cxnLst/>
              <a:rect l="l" t="t" r="r" b="b"/>
              <a:pathLst>
                <a:path w="3356732" h="483671">
                  <a:moveTo>
                    <a:pt x="3153533" y="0"/>
                  </a:moveTo>
                  <a:lnTo>
                    <a:pt x="0" y="0"/>
                  </a:lnTo>
                  <a:lnTo>
                    <a:pt x="0" y="483671"/>
                  </a:lnTo>
                  <a:lnTo>
                    <a:pt x="3153533" y="483671"/>
                  </a:lnTo>
                  <a:lnTo>
                    <a:pt x="3356732" y="241836"/>
                  </a:lnTo>
                  <a:lnTo>
                    <a:pt x="3153533" y="0"/>
                  </a:lnTo>
                  <a:close/>
                </a:path>
              </a:pathLst>
            </a:custGeom>
            <a:solidFill>
              <a:srgbClr val="FFFFFF"/>
            </a:solidFill>
          </p:spPr>
          <p:txBody>
            <a:bodyPr/>
            <a:lstStyle/>
            <a:p>
              <a:endParaRPr lang="en-GB"/>
            </a:p>
          </p:txBody>
        </p:sp>
        <p:sp>
          <p:nvSpPr>
            <p:cNvPr id="31" name="TextBox 31"/>
            <p:cNvSpPr txBox="1"/>
            <p:nvPr/>
          </p:nvSpPr>
          <p:spPr>
            <a:xfrm>
              <a:off x="0" y="-47625"/>
              <a:ext cx="3242432" cy="531296"/>
            </a:xfrm>
            <a:prstGeom prst="rect">
              <a:avLst/>
            </a:prstGeom>
          </p:spPr>
          <p:txBody>
            <a:bodyPr lIns="50800" tIns="50800" rIns="50800" bIns="50800" rtlCol="0" anchor="ctr"/>
            <a:lstStyle/>
            <a:p>
              <a:pPr algn="ctr">
                <a:lnSpc>
                  <a:spcPts val="1960"/>
                </a:lnSpc>
              </a:pPr>
              <a:endParaRPr/>
            </a:p>
          </p:txBody>
        </p:sp>
      </p:grpSp>
      <p:sp>
        <p:nvSpPr>
          <p:cNvPr id="35" name="TextBox 35"/>
          <p:cNvSpPr txBox="1"/>
          <p:nvPr/>
        </p:nvSpPr>
        <p:spPr>
          <a:xfrm>
            <a:off x="3582165" y="5342780"/>
            <a:ext cx="3155724" cy="391795"/>
          </a:xfrm>
          <a:prstGeom prst="rect">
            <a:avLst/>
          </a:prstGeom>
        </p:spPr>
        <p:txBody>
          <a:bodyPr lIns="0" tIns="0" rIns="0" bIns="0" rtlCol="0" anchor="t">
            <a:spAutoFit/>
          </a:bodyPr>
          <a:lstStyle/>
          <a:p>
            <a:pPr algn="r">
              <a:lnSpc>
                <a:spcPts val="3080"/>
              </a:lnSpc>
            </a:pPr>
            <a:r>
              <a:rPr lang="en-US" sz="2200" b="1" dirty="0">
                <a:solidFill>
                  <a:srgbClr val="000000"/>
                </a:solidFill>
                <a:latin typeface="Poppins Bold"/>
                <a:ea typeface="Poppins Bold"/>
                <a:cs typeface="Poppins Bold"/>
                <a:sym typeface="Poppins Bold"/>
              </a:rPr>
              <a:t>PSHE</a:t>
            </a:r>
          </a:p>
        </p:txBody>
      </p:sp>
      <p:sp>
        <p:nvSpPr>
          <p:cNvPr id="43" name="TextBox 42">
            <a:extLst>
              <a:ext uri="{FF2B5EF4-FFF2-40B4-BE49-F238E27FC236}">
                <a16:creationId xmlns:a16="http://schemas.microsoft.com/office/drawing/2014/main" id="{4896496E-EF09-1964-1195-5F38BF455C0E}"/>
              </a:ext>
            </a:extLst>
          </p:cNvPr>
          <p:cNvSpPr txBox="1"/>
          <p:nvPr/>
        </p:nvSpPr>
        <p:spPr>
          <a:xfrm>
            <a:off x="540931" y="5878908"/>
            <a:ext cx="6393549" cy="730841"/>
          </a:xfrm>
          <a:prstGeom prst="rect">
            <a:avLst/>
          </a:prstGeom>
          <a:noFill/>
        </p:spPr>
        <p:txBody>
          <a:bodyPr wrap="square" rtlCol="0">
            <a:spAutoFit/>
          </a:bodyPr>
          <a:lstStyle/>
          <a:p>
            <a:pPr marL="0" marR="0" indent="0" algn="l">
              <a:lnSpc>
                <a:spcPct val="119000"/>
              </a:lnSpc>
              <a:spcBef>
                <a:spcPts val="0"/>
              </a:spcBef>
              <a:spcAft>
                <a:spcPts val="600"/>
              </a:spcAft>
            </a:pPr>
            <a:r>
              <a:rPr lang="en-GB" sz="1200" dirty="0">
                <a:latin typeface="Century Gothic" panose="020B0502020202020204" pitchFamily="34" charset="0"/>
              </a:rPr>
              <a:t>The children will </a:t>
            </a:r>
            <a:r>
              <a:rPr lang="en-GB" sz="1200" kern="1400" dirty="0">
                <a:ln>
                  <a:noFill/>
                </a:ln>
                <a:solidFill>
                  <a:srgbClr val="000000"/>
                </a:solidFill>
                <a:effectLst/>
                <a:latin typeface="Century Gothic" panose="020B0502020202020204" pitchFamily="34" charset="0"/>
              </a:rPr>
              <a:t>be learning about what makes them unique. We will be looking at families, friends and how we are all different. The children will also be learning about what feelings and emotions we all have. They will be naming basic emotions.</a:t>
            </a:r>
            <a:endParaRPr lang="en-GB" sz="1200" dirty="0">
              <a:latin typeface="Century Gothic" panose="020B0502020202020204" pitchFamily="34" charset="0"/>
            </a:endParaRPr>
          </a:p>
        </p:txBody>
      </p:sp>
      <p:grpSp>
        <p:nvGrpSpPr>
          <p:cNvPr id="14" name="Group 14"/>
          <p:cNvGrpSpPr/>
          <p:nvPr/>
        </p:nvGrpSpPr>
        <p:grpSpPr>
          <a:xfrm>
            <a:off x="519335" y="7206996"/>
            <a:ext cx="6480547" cy="1278518"/>
            <a:chOff x="0" y="0"/>
            <a:chExt cx="2200165" cy="434061"/>
          </a:xfrm>
        </p:grpSpPr>
        <p:sp>
          <p:nvSpPr>
            <p:cNvPr id="15" name="Freeform 15"/>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16" name="TextBox 16"/>
            <p:cNvSpPr txBox="1"/>
            <p:nvPr/>
          </p:nvSpPr>
          <p:spPr>
            <a:xfrm>
              <a:off x="0" y="-47625"/>
              <a:ext cx="2200165" cy="481686"/>
            </a:xfrm>
            <a:prstGeom prst="rect">
              <a:avLst/>
            </a:prstGeom>
          </p:spPr>
          <p:txBody>
            <a:bodyPr lIns="50800" tIns="50800" rIns="50800" bIns="50800" rtlCol="0" anchor="ctr"/>
            <a:lstStyle/>
            <a:p>
              <a:pPr marL="0" lvl="0" indent="0" algn="ctr">
                <a:lnSpc>
                  <a:spcPts val="1960"/>
                </a:lnSpc>
                <a:spcBef>
                  <a:spcPct val="0"/>
                </a:spcBef>
              </a:pPr>
              <a:endParaRPr/>
            </a:p>
          </p:txBody>
        </p:sp>
      </p:grpSp>
      <p:grpSp>
        <p:nvGrpSpPr>
          <p:cNvPr id="17" name="Group 17"/>
          <p:cNvGrpSpPr/>
          <p:nvPr/>
        </p:nvGrpSpPr>
        <p:grpSpPr>
          <a:xfrm>
            <a:off x="519335" y="7004871"/>
            <a:ext cx="4097387" cy="500223"/>
            <a:chOff x="0" y="0"/>
            <a:chExt cx="3961814" cy="483671"/>
          </a:xfrm>
        </p:grpSpPr>
        <p:sp>
          <p:nvSpPr>
            <p:cNvPr id="18" name="Freeform 18"/>
            <p:cNvSpPr/>
            <p:nvPr/>
          </p:nvSpPr>
          <p:spPr>
            <a:xfrm>
              <a:off x="0" y="0"/>
              <a:ext cx="3961814" cy="483671"/>
            </a:xfrm>
            <a:custGeom>
              <a:avLst/>
              <a:gdLst/>
              <a:ahLst/>
              <a:cxnLst/>
              <a:rect l="l" t="t" r="r" b="b"/>
              <a:pathLst>
                <a:path w="3961814" h="483671">
                  <a:moveTo>
                    <a:pt x="3758614" y="0"/>
                  </a:moveTo>
                  <a:lnTo>
                    <a:pt x="0" y="0"/>
                  </a:lnTo>
                  <a:lnTo>
                    <a:pt x="0" y="483671"/>
                  </a:lnTo>
                  <a:lnTo>
                    <a:pt x="3758614" y="483671"/>
                  </a:lnTo>
                  <a:lnTo>
                    <a:pt x="3961814" y="241836"/>
                  </a:lnTo>
                  <a:lnTo>
                    <a:pt x="3758614" y="0"/>
                  </a:lnTo>
                  <a:close/>
                </a:path>
              </a:pathLst>
            </a:custGeom>
            <a:solidFill>
              <a:srgbClr val="FFFFFF"/>
            </a:solidFill>
          </p:spPr>
          <p:txBody>
            <a:bodyPr/>
            <a:lstStyle/>
            <a:p>
              <a:endParaRPr lang="en-GB"/>
            </a:p>
          </p:txBody>
        </p:sp>
        <p:sp>
          <p:nvSpPr>
            <p:cNvPr id="19" name="TextBox 19"/>
            <p:cNvSpPr txBox="1"/>
            <p:nvPr/>
          </p:nvSpPr>
          <p:spPr>
            <a:xfrm>
              <a:off x="0" y="-47625"/>
              <a:ext cx="3847514" cy="531296"/>
            </a:xfrm>
            <a:prstGeom prst="rect">
              <a:avLst/>
            </a:prstGeom>
          </p:spPr>
          <p:txBody>
            <a:bodyPr lIns="50800" tIns="50800" rIns="50800" bIns="50800" rtlCol="0" anchor="ctr"/>
            <a:lstStyle/>
            <a:p>
              <a:pPr algn="ctr">
                <a:lnSpc>
                  <a:spcPts val="1960"/>
                </a:lnSpc>
              </a:pPr>
              <a:endParaRPr/>
            </a:p>
          </p:txBody>
        </p:sp>
      </p:grpSp>
      <p:sp>
        <p:nvSpPr>
          <p:cNvPr id="33" name="TextBox 33"/>
          <p:cNvSpPr txBox="1"/>
          <p:nvPr/>
        </p:nvSpPr>
        <p:spPr>
          <a:xfrm>
            <a:off x="648963" y="7007939"/>
            <a:ext cx="3838132" cy="391795"/>
          </a:xfrm>
          <a:prstGeom prst="rect">
            <a:avLst/>
          </a:prstGeom>
        </p:spPr>
        <p:txBody>
          <a:bodyPr lIns="0" tIns="0" rIns="0" bIns="0" rtlCol="0" anchor="t">
            <a:spAutoFit/>
          </a:bodyPr>
          <a:lstStyle/>
          <a:p>
            <a:pPr algn="l">
              <a:lnSpc>
                <a:spcPts val="3080"/>
              </a:lnSpc>
            </a:pPr>
            <a:r>
              <a:rPr lang="en-US" sz="2200" b="1" dirty="0">
                <a:solidFill>
                  <a:srgbClr val="000000"/>
                </a:solidFill>
                <a:latin typeface="Poppins Bold"/>
                <a:ea typeface="Poppins Bold"/>
                <a:cs typeface="Poppins Bold"/>
                <a:sym typeface="Poppins Bold"/>
              </a:rPr>
              <a:t>Music</a:t>
            </a:r>
          </a:p>
        </p:txBody>
      </p:sp>
      <p:sp>
        <p:nvSpPr>
          <p:cNvPr id="44" name="TextBox 43">
            <a:extLst>
              <a:ext uri="{FF2B5EF4-FFF2-40B4-BE49-F238E27FC236}">
                <a16:creationId xmlns:a16="http://schemas.microsoft.com/office/drawing/2014/main" id="{800A7A5A-C6D2-0CE9-DCC6-4525B2CAC224}"/>
              </a:ext>
            </a:extLst>
          </p:cNvPr>
          <p:cNvSpPr txBox="1"/>
          <p:nvPr/>
        </p:nvSpPr>
        <p:spPr>
          <a:xfrm>
            <a:off x="555522" y="7563932"/>
            <a:ext cx="6248400" cy="646331"/>
          </a:xfrm>
          <a:prstGeom prst="rect">
            <a:avLst/>
          </a:prstGeom>
          <a:noFill/>
        </p:spPr>
        <p:txBody>
          <a:bodyPr wrap="square" rtlCol="0">
            <a:spAutoFit/>
          </a:bodyPr>
          <a:lstStyle/>
          <a:p>
            <a:r>
              <a:rPr lang="en-GB" sz="1200" dirty="0">
                <a:latin typeface="Century Gothic" panose="020B0502020202020204" pitchFamily="34" charset="0"/>
              </a:rPr>
              <a:t>The children will be learning how to find the beat and move in time to the music. They will also learn to dance, clap and sing to songs. At the end of the unit, the children will sing and perform the song ‘Find the Beat’ to the other year 1 classes.</a:t>
            </a:r>
            <a:endParaRPr lang="en-GB" sz="1100" dirty="0">
              <a:latin typeface="Century Gothic" panose="020B0502020202020204" pitchFamily="34" charset="0"/>
            </a:endParaRPr>
          </a:p>
        </p:txBody>
      </p:sp>
      <p:grpSp>
        <p:nvGrpSpPr>
          <p:cNvPr id="81" name="Group 26">
            <a:extLst>
              <a:ext uri="{FF2B5EF4-FFF2-40B4-BE49-F238E27FC236}">
                <a16:creationId xmlns:a16="http://schemas.microsoft.com/office/drawing/2014/main" id="{0DA4CF40-D806-E14D-6444-AFBB62E38162}"/>
              </a:ext>
            </a:extLst>
          </p:cNvPr>
          <p:cNvGrpSpPr/>
          <p:nvPr/>
        </p:nvGrpSpPr>
        <p:grpSpPr>
          <a:xfrm>
            <a:off x="537975" y="8922964"/>
            <a:ext cx="6480547" cy="1278518"/>
            <a:chOff x="0" y="0"/>
            <a:chExt cx="2200165" cy="434061"/>
          </a:xfrm>
        </p:grpSpPr>
        <p:sp>
          <p:nvSpPr>
            <p:cNvPr id="82" name="Freeform 27">
              <a:extLst>
                <a:ext uri="{FF2B5EF4-FFF2-40B4-BE49-F238E27FC236}">
                  <a16:creationId xmlns:a16="http://schemas.microsoft.com/office/drawing/2014/main" id="{12D3753C-E9B6-723B-F1AC-828FF3A07AB3}"/>
                </a:ext>
              </a:extLst>
            </p:cNvPr>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83" name="TextBox 28">
              <a:extLst>
                <a:ext uri="{FF2B5EF4-FFF2-40B4-BE49-F238E27FC236}">
                  <a16:creationId xmlns:a16="http://schemas.microsoft.com/office/drawing/2014/main" id="{58EDFA4D-D6CB-27D3-46F0-8B05032B76E6}"/>
                </a:ext>
              </a:extLst>
            </p:cNvPr>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84" name="Group 29">
            <a:extLst>
              <a:ext uri="{FF2B5EF4-FFF2-40B4-BE49-F238E27FC236}">
                <a16:creationId xmlns:a16="http://schemas.microsoft.com/office/drawing/2014/main" id="{771606D9-BD0E-3054-DEB3-020A5222873A}"/>
              </a:ext>
            </a:extLst>
          </p:cNvPr>
          <p:cNvGrpSpPr/>
          <p:nvPr/>
        </p:nvGrpSpPr>
        <p:grpSpPr>
          <a:xfrm rot="10800000">
            <a:off x="3546922" y="8672853"/>
            <a:ext cx="3471600" cy="500223"/>
            <a:chOff x="0" y="0"/>
            <a:chExt cx="3356732" cy="483671"/>
          </a:xfrm>
        </p:grpSpPr>
        <p:sp>
          <p:nvSpPr>
            <p:cNvPr id="85" name="Freeform 30">
              <a:extLst>
                <a:ext uri="{FF2B5EF4-FFF2-40B4-BE49-F238E27FC236}">
                  <a16:creationId xmlns:a16="http://schemas.microsoft.com/office/drawing/2014/main" id="{6926FAFA-D8A5-E4AB-4423-5184A6F424BD}"/>
                </a:ext>
              </a:extLst>
            </p:cNvPr>
            <p:cNvSpPr/>
            <p:nvPr/>
          </p:nvSpPr>
          <p:spPr>
            <a:xfrm>
              <a:off x="0" y="0"/>
              <a:ext cx="3356732" cy="483671"/>
            </a:xfrm>
            <a:custGeom>
              <a:avLst/>
              <a:gdLst/>
              <a:ahLst/>
              <a:cxnLst/>
              <a:rect l="l" t="t" r="r" b="b"/>
              <a:pathLst>
                <a:path w="3356732" h="483671">
                  <a:moveTo>
                    <a:pt x="3153533" y="0"/>
                  </a:moveTo>
                  <a:lnTo>
                    <a:pt x="0" y="0"/>
                  </a:lnTo>
                  <a:lnTo>
                    <a:pt x="0" y="483671"/>
                  </a:lnTo>
                  <a:lnTo>
                    <a:pt x="3153533" y="483671"/>
                  </a:lnTo>
                  <a:lnTo>
                    <a:pt x="3356732" y="241836"/>
                  </a:lnTo>
                  <a:lnTo>
                    <a:pt x="3153533" y="0"/>
                  </a:lnTo>
                  <a:close/>
                </a:path>
              </a:pathLst>
            </a:custGeom>
            <a:solidFill>
              <a:srgbClr val="FFFFFF"/>
            </a:solidFill>
          </p:spPr>
          <p:txBody>
            <a:bodyPr/>
            <a:lstStyle/>
            <a:p>
              <a:endParaRPr lang="en-GB"/>
            </a:p>
          </p:txBody>
        </p:sp>
        <p:sp>
          <p:nvSpPr>
            <p:cNvPr id="86" name="TextBox 31">
              <a:extLst>
                <a:ext uri="{FF2B5EF4-FFF2-40B4-BE49-F238E27FC236}">
                  <a16:creationId xmlns:a16="http://schemas.microsoft.com/office/drawing/2014/main" id="{EF91B52E-5CCD-6954-B514-4D558D84ACC7}"/>
                </a:ext>
              </a:extLst>
            </p:cNvPr>
            <p:cNvSpPr txBox="1"/>
            <p:nvPr/>
          </p:nvSpPr>
          <p:spPr>
            <a:xfrm>
              <a:off x="0" y="-47625"/>
              <a:ext cx="3242432" cy="531296"/>
            </a:xfrm>
            <a:prstGeom prst="rect">
              <a:avLst/>
            </a:prstGeom>
          </p:spPr>
          <p:txBody>
            <a:bodyPr lIns="50800" tIns="50800" rIns="50800" bIns="50800" rtlCol="0" anchor="ctr"/>
            <a:lstStyle/>
            <a:p>
              <a:pPr algn="ctr">
                <a:lnSpc>
                  <a:spcPts val="1960"/>
                </a:lnSpc>
              </a:pPr>
              <a:endParaRPr/>
            </a:p>
          </p:txBody>
        </p:sp>
      </p:grpSp>
      <p:sp>
        <p:nvSpPr>
          <p:cNvPr id="87" name="TextBox 35">
            <a:extLst>
              <a:ext uri="{FF2B5EF4-FFF2-40B4-BE49-F238E27FC236}">
                <a16:creationId xmlns:a16="http://schemas.microsoft.com/office/drawing/2014/main" id="{25720027-9D6C-9DAE-D814-B665D6432298}"/>
              </a:ext>
            </a:extLst>
          </p:cNvPr>
          <p:cNvSpPr txBox="1"/>
          <p:nvPr/>
        </p:nvSpPr>
        <p:spPr>
          <a:xfrm>
            <a:off x="3614994" y="8703255"/>
            <a:ext cx="3155724" cy="391795"/>
          </a:xfrm>
          <a:prstGeom prst="rect">
            <a:avLst/>
          </a:prstGeom>
        </p:spPr>
        <p:txBody>
          <a:bodyPr lIns="0" tIns="0" rIns="0" bIns="0" rtlCol="0" anchor="t">
            <a:spAutoFit/>
          </a:bodyPr>
          <a:lstStyle/>
          <a:p>
            <a:pPr algn="r">
              <a:lnSpc>
                <a:spcPts val="3080"/>
              </a:lnSpc>
            </a:pPr>
            <a:r>
              <a:rPr lang="en-US" sz="2200" b="1" dirty="0">
                <a:solidFill>
                  <a:srgbClr val="000000"/>
                </a:solidFill>
                <a:latin typeface="Poppins Bold"/>
                <a:ea typeface="Poppins Bold"/>
                <a:cs typeface="Poppins Bold"/>
                <a:sym typeface="Poppins Bold"/>
              </a:rPr>
              <a:t>Phonics</a:t>
            </a:r>
          </a:p>
        </p:txBody>
      </p:sp>
      <p:sp>
        <p:nvSpPr>
          <p:cNvPr id="88" name="TextBox 87">
            <a:extLst>
              <a:ext uri="{FF2B5EF4-FFF2-40B4-BE49-F238E27FC236}">
                <a16:creationId xmlns:a16="http://schemas.microsoft.com/office/drawing/2014/main" id="{FB79D12B-C311-D2B3-CE8A-027426AAE5D6}"/>
              </a:ext>
            </a:extLst>
          </p:cNvPr>
          <p:cNvSpPr txBox="1"/>
          <p:nvPr/>
        </p:nvSpPr>
        <p:spPr>
          <a:xfrm>
            <a:off x="575805" y="9290856"/>
            <a:ext cx="6248400" cy="646331"/>
          </a:xfrm>
          <a:prstGeom prst="rect">
            <a:avLst/>
          </a:prstGeom>
          <a:noFill/>
        </p:spPr>
        <p:txBody>
          <a:bodyPr wrap="square" rtlCol="0">
            <a:spAutoFit/>
          </a:bodyPr>
          <a:lstStyle/>
          <a:p>
            <a:r>
              <a:rPr lang="en-GB" sz="1200" dirty="0">
                <a:latin typeface="Century Gothic" panose="020B0502020202020204" pitchFamily="34" charset="0"/>
              </a:rPr>
              <a:t>The children will receive daily phonics lessons. They will be grouped into abilities depending on what phase they are learning. To help at home, please read daily with your child and practise the sound flash cards.</a:t>
            </a:r>
            <a:endParaRPr lang="en-GB" sz="1100" dirty="0">
              <a:solidFill>
                <a:srgbClr val="FF0000"/>
              </a:solidFill>
              <a:highlight>
                <a:srgbClr val="FFFF00"/>
              </a:highlight>
              <a:latin typeface="Century Gothic" panose="020B0502020202020204"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6414ee19-b3d5-4b25-9708-fdd821ba3da5" xsi:nil="true"/>
    <lcf76f155ced4ddcb4097134ff3c332f xmlns="ba99319a-1335-4341-90ec-6d5f1a151244">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D30BCF7A86D01459A5ADEF635F1A796" ma:contentTypeVersion="13" ma:contentTypeDescription="Create a new document." ma:contentTypeScope="" ma:versionID="85b1b58cb36459f52a9c55d0916d35f2">
  <xsd:schema xmlns:xsd="http://www.w3.org/2001/XMLSchema" xmlns:xs="http://www.w3.org/2001/XMLSchema" xmlns:p="http://schemas.microsoft.com/office/2006/metadata/properties" xmlns:ns2="ba99319a-1335-4341-90ec-6d5f1a151244" xmlns:ns3="6414ee19-b3d5-4b25-9708-fdd821ba3da5" targetNamespace="http://schemas.microsoft.com/office/2006/metadata/properties" ma:root="true" ma:fieldsID="8371b26c556b81be6741c3c110a698ed" ns2:_="" ns3:_="">
    <xsd:import namespace="ba99319a-1335-4341-90ec-6d5f1a151244"/>
    <xsd:import namespace="6414ee19-b3d5-4b25-9708-fdd821ba3da5"/>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a99319a-1335-4341-90ec-6d5f1a15124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62b370a6-22c3-471d-b67a-9e3c0e148fa1"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414ee19-b3d5-4b25-9708-fdd821ba3da5"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7eb4d828-07ba-42d5-9b23-cfef114318b3}" ma:internalName="TaxCatchAll" ma:showField="CatchAllData" ma:web="6414ee19-b3d5-4b25-9708-fdd821ba3da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A7D84C6-7D6D-43BC-AF7E-77DE91BBD284}">
  <ds:schemaRefs>
    <ds:schemaRef ds:uri="http://purl.org/dc/terms/"/>
    <ds:schemaRef ds:uri="http://schemas.microsoft.com/office/infopath/2007/PartnerControls"/>
    <ds:schemaRef ds:uri="http://purl.org/dc/dcmitype/"/>
    <ds:schemaRef ds:uri="http://schemas.microsoft.com/office/2006/documentManagement/types"/>
    <ds:schemaRef ds:uri="6414ee19-b3d5-4b25-9708-fdd821ba3da5"/>
    <ds:schemaRef ds:uri="http://schemas.microsoft.com/office/2006/metadata/properties"/>
    <ds:schemaRef ds:uri="ba99319a-1335-4341-90ec-6d5f1a151244"/>
    <ds:schemaRef ds:uri="http://schemas.openxmlformats.org/package/2006/metadata/core-properties"/>
    <ds:schemaRef ds:uri="http://www.w3.org/XML/1998/namespace"/>
    <ds:schemaRef ds:uri="http://purl.org/dc/elements/1.1/"/>
  </ds:schemaRefs>
</ds:datastoreItem>
</file>

<file path=customXml/itemProps2.xml><?xml version="1.0" encoding="utf-8"?>
<ds:datastoreItem xmlns:ds="http://schemas.openxmlformats.org/officeDocument/2006/customXml" ds:itemID="{8417FEA5-6FF8-420B-B2F0-3F45CEB855A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a99319a-1335-4341-90ec-6d5f1a151244"/>
    <ds:schemaRef ds:uri="6414ee19-b3d5-4b25-9708-fdd821ba3da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C2DBCA3-C436-4598-8B35-7EA367D43AD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110</TotalTime>
  <Words>539</Words>
  <Application>Microsoft Office PowerPoint</Application>
  <PresentationFormat>Custom</PresentationFormat>
  <Paragraphs>28</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Century Gothic</vt:lpstr>
      <vt:lpstr>Arial</vt:lpstr>
      <vt:lpstr>Poppins Bold</vt:lpstr>
      <vt:lpstr>Calibri</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Stopsley Curriculum Newsletter</dc:title>
  <dc:creator>Jarad Dymock</dc:creator>
  <cp:lastModifiedBy>Stopsley Primary - Head</cp:lastModifiedBy>
  <cp:revision>6</cp:revision>
  <dcterms:created xsi:type="dcterms:W3CDTF">2006-08-16T00:00:00Z</dcterms:created>
  <dcterms:modified xsi:type="dcterms:W3CDTF">2026-09-04T16:08:27Z</dcterms:modified>
  <dc:identifier>DAHCEboH0tg</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0x0101000D30BCF7A86D01459A5ADEF635F1A796</vt:lpwstr>
  </property>
  <property fmtid="{D5CDD505-2E9C-101B-9397-08002B2CF9AE}" pid="3" name="MediaServiceImageTags">
    <vt:lpwstr/>
  </property>
</Properties>
</file>