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7556500" cy="10693400"/>
  <p:notesSz cx="6858000" cy="9144000"/>
  <p:embeddedFontLst>
    <p:embeddedFont>
      <p:font typeface="Century Gothic" panose="020B0502020202020204" pitchFamily="34" charset="0"/>
      <p:regular r:id="rId4"/>
      <p:bold r:id="rId5"/>
      <p:italic r:id="rId6"/>
      <p:boldItalic r:id="rId7"/>
    </p:embeddedFont>
    <p:embeddedFont>
      <p:font typeface="Poppins Bold" panose="020B0604020202020204" charset="0"/>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79" autoAdjust="0"/>
    <p:restoredTop sz="95223" autoAdjust="0"/>
  </p:normalViewPr>
  <p:slideViewPr>
    <p:cSldViewPr>
      <p:cViewPr>
        <p:scale>
          <a:sx n="109" d="100"/>
          <a:sy n="109" d="100"/>
        </p:scale>
        <p:origin x="1008" y="-396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3" Type="http://schemas.openxmlformats.org/officeDocument/2006/relationships/slide" Target="slides/slide2.xml"/><Relationship Id="rId7" Type="http://schemas.openxmlformats.org/officeDocument/2006/relationships/font" Target="fonts/font4.fntdata"/><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heme" Target="theme/theme1.xml"/><Relationship Id="rId5" Type="http://schemas.openxmlformats.org/officeDocument/2006/relationships/font" Target="fonts/font2.fntdata"/><Relationship Id="rId10" Type="http://schemas.openxmlformats.org/officeDocument/2006/relationships/viewProps" Target="viewProps.xml"/><Relationship Id="rId4" Type="http://schemas.openxmlformats.org/officeDocument/2006/relationships/font" Target="fonts/font1.fntdata"/><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339171" y="4858499"/>
            <a:ext cx="6761524" cy="5039743"/>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339170" y="4608387"/>
            <a:ext cx="3940904"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grpSp>
        <p:nvGrpSpPr>
          <p:cNvPr id="32" name="Group 32"/>
          <p:cNvGrpSpPr/>
          <p:nvPr/>
        </p:nvGrpSpPr>
        <p:grpSpPr>
          <a:xfrm>
            <a:off x="231245" y="96759"/>
            <a:ext cx="7097509" cy="1525957"/>
            <a:chOff x="0" y="0"/>
            <a:chExt cx="1510932" cy="812800"/>
          </a:xfrm>
        </p:grpSpPr>
        <p:sp>
          <p:nvSpPr>
            <p:cNvPr id="33" name="Freeform 33"/>
            <p:cNvSpPr/>
            <p:nvPr/>
          </p:nvSpPr>
          <p:spPr>
            <a:xfrm>
              <a:off x="0" y="0"/>
              <a:ext cx="1510932" cy="812800"/>
            </a:xfrm>
            <a:custGeom>
              <a:avLst/>
              <a:gdLst/>
              <a:ahLst/>
              <a:cxnLst/>
              <a:rect l="l" t="t" r="r" b="b"/>
              <a:pathLst>
                <a:path w="1510932" h="812800">
                  <a:moveTo>
                    <a:pt x="43632" y="0"/>
                  </a:moveTo>
                  <a:lnTo>
                    <a:pt x="1467300" y="0"/>
                  </a:lnTo>
                  <a:cubicBezTo>
                    <a:pt x="1478872" y="0"/>
                    <a:pt x="1489970" y="4597"/>
                    <a:pt x="1498153" y="12779"/>
                  </a:cubicBezTo>
                  <a:cubicBezTo>
                    <a:pt x="1506335" y="20962"/>
                    <a:pt x="1510932" y="32060"/>
                    <a:pt x="1510932" y="43632"/>
                  </a:cubicBezTo>
                  <a:lnTo>
                    <a:pt x="1510932" y="769168"/>
                  </a:lnTo>
                  <a:cubicBezTo>
                    <a:pt x="1510932" y="780740"/>
                    <a:pt x="1506335" y="791838"/>
                    <a:pt x="1498153" y="800021"/>
                  </a:cubicBezTo>
                  <a:cubicBezTo>
                    <a:pt x="1489970" y="808203"/>
                    <a:pt x="1478872" y="812800"/>
                    <a:pt x="1467300" y="812800"/>
                  </a:cubicBezTo>
                  <a:lnTo>
                    <a:pt x="43632" y="812800"/>
                  </a:lnTo>
                  <a:cubicBezTo>
                    <a:pt x="32060" y="812800"/>
                    <a:pt x="20962" y="808203"/>
                    <a:pt x="12779" y="800021"/>
                  </a:cubicBezTo>
                  <a:cubicBezTo>
                    <a:pt x="4597" y="791838"/>
                    <a:pt x="0" y="780740"/>
                    <a:pt x="0" y="769168"/>
                  </a:cubicBezTo>
                  <a:lnTo>
                    <a:pt x="0" y="43632"/>
                  </a:lnTo>
                  <a:cubicBezTo>
                    <a:pt x="0" y="32060"/>
                    <a:pt x="4597" y="20962"/>
                    <a:pt x="12779" y="12779"/>
                  </a:cubicBezTo>
                  <a:cubicBezTo>
                    <a:pt x="20962" y="4597"/>
                    <a:pt x="32060" y="0"/>
                    <a:pt x="43632" y="0"/>
                  </a:cubicBezTo>
                  <a:close/>
                </a:path>
              </a:pathLst>
            </a:custGeom>
            <a:solidFill>
              <a:srgbClr val="FFFFFF"/>
            </a:solidFill>
            <a:ln cap="rnd">
              <a:noFill/>
              <a:prstDash val="solid"/>
              <a:round/>
            </a:ln>
          </p:spPr>
          <p:txBody>
            <a:bodyPr/>
            <a:lstStyle/>
            <a:p>
              <a:endParaRPr lang="en-GB"/>
            </a:p>
          </p:txBody>
        </p:sp>
        <p:sp>
          <p:nvSpPr>
            <p:cNvPr id="34" name="TextBox 34"/>
            <p:cNvSpPr txBox="1"/>
            <p:nvPr/>
          </p:nvSpPr>
          <p:spPr>
            <a:xfrm>
              <a:off x="0" y="-47625"/>
              <a:ext cx="1510932" cy="860425"/>
            </a:xfrm>
            <a:prstGeom prst="rect">
              <a:avLst/>
            </a:prstGeom>
          </p:spPr>
          <p:txBody>
            <a:bodyPr lIns="50800" tIns="50800" rIns="50800" bIns="50800" rtlCol="0" anchor="ctr"/>
            <a:lstStyle/>
            <a:p>
              <a:pPr algn="ctr">
                <a:lnSpc>
                  <a:spcPts val="1960"/>
                </a:lnSpc>
              </a:pPr>
              <a:endParaRPr/>
            </a:p>
          </p:txBody>
        </p:sp>
      </p:grpSp>
      <p:grpSp>
        <p:nvGrpSpPr>
          <p:cNvPr id="35" name="Group 35"/>
          <p:cNvGrpSpPr/>
          <p:nvPr/>
        </p:nvGrpSpPr>
        <p:grpSpPr>
          <a:xfrm>
            <a:off x="240069" y="10439797"/>
            <a:ext cx="7097509" cy="253603"/>
            <a:chOff x="0" y="0"/>
            <a:chExt cx="1510932" cy="172300"/>
          </a:xfrm>
        </p:grpSpPr>
        <p:sp>
          <p:nvSpPr>
            <p:cNvPr id="36" name="Freeform 36"/>
            <p:cNvSpPr/>
            <p:nvPr/>
          </p:nvSpPr>
          <p:spPr>
            <a:xfrm>
              <a:off x="0" y="0"/>
              <a:ext cx="1510932" cy="172300"/>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7" name="TextBox 37"/>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38" name="Freeform 38"/>
          <p:cNvSpPr/>
          <p:nvPr/>
        </p:nvSpPr>
        <p:spPr>
          <a:xfrm>
            <a:off x="59524" y="589433"/>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
        <p:nvSpPr>
          <p:cNvPr id="39" name="TextBox 39"/>
          <p:cNvSpPr txBox="1"/>
          <p:nvPr/>
        </p:nvSpPr>
        <p:spPr>
          <a:xfrm>
            <a:off x="441056" y="373154"/>
            <a:ext cx="6617057" cy="596958"/>
          </a:xfrm>
          <a:prstGeom prst="rect">
            <a:avLst/>
          </a:prstGeom>
        </p:spPr>
        <p:txBody>
          <a:bodyPr lIns="0" tIns="0" rIns="0" bIns="0" rtlCol="0" anchor="t">
            <a:spAutoFit/>
          </a:bodyPr>
          <a:lstStyle/>
          <a:p>
            <a:pPr algn="ctr">
              <a:lnSpc>
                <a:spcPts val="4900"/>
              </a:lnSpc>
            </a:pPr>
            <a:r>
              <a:rPr lang="en-US" sz="3500" b="1" dirty="0">
                <a:solidFill>
                  <a:srgbClr val="000000"/>
                </a:solidFill>
                <a:latin typeface="Poppins Bold"/>
                <a:ea typeface="Poppins Bold"/>
                <a:cs typeface="Poppins Bold"/>
                <a:sym typeface="Poppins Bold"/>
              </a:rPr>
              <a:t>CURRICULUM NEWSLETTER</a:t>
            </a:r>
          </a:p>
        </p:txBody>
      </p:sp>
      <p:sp>
        <p:nvSpPr>
          <p:cNvPr id="40" name="TextBox 40"/>
          <p:cNvSpPr txBox="1"/>
          <p:nvPr/>
        </p:nvSpPr>
        <p:spPr>
          <a:xfrm>
            <a:off x="553542" y="134336"/>
            <a:ext cx="6476520" cy="305084"/>
          </a:xfrm>
          <a:prstGeom prst="rect">
            <a:avLst/>
          </a:prstGeom>
        </p:spPr>
        <p:txBody>
          <a:bodyPr wrap="square" lIns="0" tIns="0" rIns="0" bIns="0" rtlCol="0" anchor="t">
            <a:spAutoFit/>
          </a:bodyPr>
          <a:lstStyle/>
          <a:p>
            <a:pPr algn="ctr">
              <a:lnSpc>
                <a:spcPts val="2520"/>
              </a:lnSpc>
            </a:pPr>
            <a:r>
              <a:rPr lang="en-US" sz="1800" b="1" dirty="0">
                <a:solidFill>
                  <a:srgbClr val="000000"/>
                </a:solidFill>
                <a:latin typeface="Poppins Bold"/>
                <a:ea typeface="Poppins Bold"/>
                <a:cs typeface="Poppins Bold"/>
                <a:sym typeface="Poppins Bold"/>
              </a:rPr>
              <a:t>STOPSLEY COMMUNITY PRIMARY SCHOOL AND NURSERY</a:t>
            </a:r>
          </a:p>
        </p:txBody>
      </p:sp>
      <p:sp>
        <p:nvSpPr>
          <p:cNvPr id="41" name="TextBox 41"/>
          <p:cNvSpPr txBox="1"/>
          <p:nvPr/>
        </p:nvSpPr>
        <p:spPr>
          <a:xfrm>
            <a:off x="553542" y="4651138"/>
            <a:ext cx="3758308" cy="391795"/>
          </a:xfrm>
          <a:prstGeom prst="rect">
            <a:avLst/>
          </a:prstGeom>
        </p:spPr>
        <p:txBody>
          <a:bodyPr lIns="0" tIns="0" rIns="0" bIns="0" rtlCol="0" anchor="t">
            <a:spAutoFit/>
          </a:bodyPr>
          <a:lstStyle/>
          <a:p>
            <a:pPr algn="l">
              <a:lnSpc>
                <a:spcPts val="3080"/>
              </a:lnSpc>
            </a:pPr>
            <a:r>
              <a:rPr lang="en-US" sz="2200" b="1" dirty="0" err="1">
                <a:solidFill>
                  <a:srgbClr val="000000"/>
                </a:solidFill>
                <a:latin typeface="Poppins Bold"/>
                <a:ea typeface="Poppins Bold"/>
                <a:cs typeface="Poppins Bold"/>
                <a:sym typeface="Poppins Bold"/>
              </a:rPr>
              <a:t>Maths</a:t>
            </a:r>
            <a:r>
              <a:rPr lang="en-US" sz="2200" b="1" dirty="0">
                <a:solidFill>
                  <a:srgbClr val="000000"/>
                </a:solidFill>
                <a:latin typeface="Poppins Bold"/>
                <a:ea typeface="Poppins Bold"/>
                <a:cs typeface="Poppins Bold"/>
                <a:sym typeface="Poppins Bold"/>
              </a:rPr>
              <a:t> – Number time</a:t>
            </a:r>
          </a:p>
        </p:txBody>
      </p:sp>
      <p:sp>
        <p:nvSpPr>
          <p:cNvPr id="46" name="TextBox 46"/>
          <p:cNvSpPr txBox="1"/>
          <p:nvPr/>
        </p:nvSpPr>
        <p:spPr>
          <a:xfrm>
            <a:off x="441056" y="1019367"/>
            <a:ext cx="6617057" cy="439608"/>
          </a:xfrm>
          <a:prstGeom prst="rect">
            <a:avLst/>
          </a:prstGeom>
        </p:spPr>
        <p:txBody>
          <a:bodyPr lIns="0" tIns="0" rIns="0" bIns="0" rtlCol="0" anchor="t">
            <a:spAutoFit/>
          </a:bodyPr>
          <a:lstStyle/>
          <a:p>
            <a:pPr algn="ctr">
              <a:lnSpc>
                <a:spcPts val="3640"/>
              </a:lnSpc>
            </a:pPr>
            <a:r>
              <a:rPr lang="en-US" sz="2600" b="1" dirty="0">
                <a:solidFill>
                  <a:srgbClr val="000000"/>
                </a:solidFill>
                <a:latin typeface="Poppins Bold"/>
                <a:ea typeface="Poppins Bold"/>
                <a:cs typeface="Poppins Bold"/>
                <a:sym typeface="Poppins Bold"/>
              </a:rPr>
              <a:t>Nursery – Autumn term</a:t>
            </a:r>
          </a:p>
        </p:txBody>
      </p:sp>
      <p:sp>
        <p:nvSpPr>
          <p:cNvPr id="48" name="TextBox 47">
            <a:extLst>
              <a:ext uri="{FF2B5EF4-FFF2-40B4-BE49-F238E27FC236}">
                <a16:creationId xmlns:a16="http://schemas.microsoft.com/office/drawing/2014/main" id="{616CB972-D188-A3AF-AE9E-816A0FCC1FB4}"/>
              </a:ext>
            </a:extLst>
          </p:cNvPr>
          <p:cNvSpPr txBox="1"/>
          <p:nvPr/>
        </p:nvSpPr>
        <p:spPr>
          <a:xfrm>
            <a:off x="395529" y="5159732"/>
            <a:ext cx="6648807" cy="4708981"/>
          </a:xfrm>
          <a:prstGeom prst="rect">
            <a:avLst/>
          </a:prstGeom>
          <a:noFill/>
        </p:spPr>
        <p:txBody>
          <a:bodyPr wrap="square" rtlCol="0">
            <a:spAutoFit/>
          </a:bodyPr>
          <a:lstStyle/>
          <a:p>
            <a:r>
              <a:rPr lang="en-GB" sz="1200" dirty="0">
                <a:latin typeface="Century Gothic" panose="020B0502020202020204" pitchFamily="34" charset="0"/>
              </a:rPr>
              <a:t>The children will learn about comparisons where they will collect objects and compare amounts, look for collections of large and small amounts and then make their own large and small collections. They will also learn to make their own collections that are the same. </a:t>
            </a:r>
          </a:p>
          <a:p>
            <a:r>
              <a:rPr lang="en-GB" sz="1200" dirty="0">
                <a:latin typeface="Century Gothic" panose="020B0502020202020204" pitchFamily="34" charset="0"/>
              </a:rPr>
              <a:t>The children will learn about shapes and patterns They will learn to use shapes and blocks within the construction area and build with them in different ways. They will learn to use the language ‘big/bigger’ and ‘small/smaller’ to talk about different shapes and wooden blocks. They will learn to place shapes correctly in a shape sorter. They will begin to make simple line patterns using a range of resources. </a:t>
            </a:r>
          </a:p>
          <a:p>
            <a:r>
              <a:rPr lang="en-GB" sz="1200" dirty="0">
                <a:latin typeface="Century Gothic" panose="020B0502020202020204" pitchFamily="34" charset="0"/>
              </a:rPr>
              <a:t>The children will learn about number. They will sing nursery rhymes that contain numbers. They will begin saying some number names in order (up to 3 to begin with). Once they are secure in this concept, they will begin saying some number names backwards. The children will begin to recognise that anything can be counted. Once the children have developed their understanding of numbers to 3, they will learn to develop a skill of subitising objects to 3 (using their eyes to say how many there are without counting).</a:t>
            </a:r>
          </a:p>
          <a:p>
            <a:r>
              <a:rPr lang="en-GB" sz="1200" b="1" dirty="0">
                <a:latin typeface="Century Gothic" panose="020B0502020202020204" pitchFamily="34" charset="0"/>
              </a:rPr>
              <a:t>You can help at home </a:t>
            </a:r>
          </a:p>
          <a:p>
            <a:pPr marL="171450" indent="-171450">
              <a:buFont typeface="Arial" panose="020B0604020202020204" pitchFamily="34" charset="0"/>
              <a:buChar char="•"/>
            </a:pPr>
            <a:r>
              <a:rPr lang="en-GB" sz="1200" dirty="0">
                <a:latin typeface="Century Gothic" panose="020B0502020202020204" pitchFamily="34" charset="0"/>
              </a:rPr>
              <a:t>by singing different nursery rhymes linked to number. For example: Baa baa black sheep; 1,2,3,4,5 once I caught a fish alive; one, two buckle my shoe or one potato,  two potato</a:t>
            </a:r>
          </a:p>
          <a:p>
            <a:pPr marL="171450" indent="-171450">
              <a:buFont typeface="Arial" panose="020B0604020202020204" pitchFamily="34" charset="0"/>
              <a:buChar char="•"/>
            </a:pPr>
            <a:r>
              <a:rPr lang="en-GB" sz="1200" dirty="0">
                <a:latin typeface="Century Gothic" panose="020B0502020202020204" pitchFamily="34" charset="0"/>
              </a:rPr>
              <a:t>using the language small, smaller, big, bigger to compare objects and amounts</a:t>
            </a:r>
          </a:p>
          <a:p>
            <a:pPr marL="171450" indent="-171450">
              <a:buFont typeface="Arial" panose="020B0604020202020204" pitchFamily="34" charset="0"/>
              <a:buChar char="•"/>
            </a:pPr>
            <a:r>
              <a:rPr lang="en-GB" sz="1200" dirty="0">
                <a:latin typeface="Century Gothic" panose="020B0502020202020204" pitchFamily="34" charset="0"/>
              </a:rPr>
              <a:t>using wooden blocks, boxes or tins from the kitchen to build different things with your child</a:t>
            </a:r>
          </a:p>
          <a:p>
            <a:pPr marL="171450" indent="-171450">
              <a:buFont typeface="Arial" panose="020B0604020202020204" pitchFamily="34" charset="0"/>
              <a:buChar char="•"/>
            </a:pPr>
            <a:r>
              <a:rPr lang="en-GB" sz="1200" dirty="0">
                <a:latin typeface="Century Gothic" panose="020B0502020202020204" pitchFamily="34" charset="0"/>
              </a:rPr>
              <a:t>Talking about events with your child, e.g. first we will brush our teeth, then we will get ready.</a:t>
            </a:r>
            <a:endParaRPr lang="en-GB" sz="1100" dirty="0">
              <a:latin typeface="Century Gothic" panose="020B0502020202020204" pitchFamily="34" charset="0"/>
            </a:endParaRPr>
          </a:p>
        </p:txBody>
      </p:sp>
      <p:sp>
        <p:nvSpPr>
          <p:cNvPr id="55" name="Freeform 38">
            <a:extLst>
              <a:ext uri="{FF2B5EF4-FFF2-40B4-BE49-F238E27FC236}">
                <a16:creationId xmlns:a16="http://schemas.microsoft.com/office/drawing/2014/main" id="{DFE62B64-1650-883B-2AFA-65B25D5D7F9F}"/>
              </a:ext>
            </a:extLst>
          </p:cNvPr>
          <p:cNvSpPr/>
          <p:nvPr/>
        </p:nvSpPr>
        <p:spPr>
          <a:xfrm>
            <a:off x="6253704" y="629691"/>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grpSp>
        <p:nvGrpSpPr>
          <p:cNvPr id="47" name="Group 20">
            <a:extLst>
              <a:ext uri="{FF2B5EF4-FFF2-40B4-BE49-F238E27FC236}">
                <a16:creationId xmlns:a16="http://schemas.microsoft.com/office/drawing/2014/main" id="{88B8E75B-24F4-F7BF-2FC3-8EFD86436E8B}"/>
              </a:ext>
            </a:extLst>
          </p:cNvPr>
          <p:cNvGrpSpPr/>
          <p:nvPr/>
        </p:nvGrpSpPr>
        <p:grpSpPr>
          <a:xfrm>
            <a:off x="344769" y="2409780"/>
            <a:ext cx="6755926" cy="1977262"/>
            <a:chOff x="0" y="0"/>
            <a:chExt cx="2200165" cy="434061"/>
          </a:xfrm>
        </p:grpSpPr>
        <p:sp>
          <p:nvSpPr>
            <p:cNvPr id="53" name="Freeform 21">
              <a:extLst>
                <a:ext uri="{FF2B5EF4-FFF2-40B4-BE49-F238E27FC236}">
                  <a16:creationId xmlns:a16="http://schemas.microsoft.com/office/drawing/2014/main" id="{5FB05A58-CA22-50EF-AAE8-FFCD5601D840}"/>
                </a:ext>
              </a:extLst>
            </p:cNvPr>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54" name="TextBox 22">
              <a:extLst>
                <a:ext uri="{FF2B5EF4-FFF2-40B4-BE49-F238E27FC236}">
                  <a16:creationId xmlns:a16="http://schemas.microsoft.com/office/drawing/2014/main" id="{75452A87-9B21-DC97-7651-6C85436AD0A9}"/>
                </a:ext>
              </a:extLst>
            </p:cNvPr>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6" name="Group 23">
            <a:extLst>
              <a:ext uri="{FF2B5EF4-FFF2-40B4-BE49-F238E27FC236}">
                <a16:creationId xmlns:a16="http://schemas.microsoft.com/office/drawing/2014/main" id="{E80034CB-CC89-6B17-4F1C-24385D709BA0}"/>
              </a:ext>
            </a:extLst>
          </p:cNvPr>
          <p:cNvGrpSpPr/>
          <p:nvPr/>
        </p:nvGrpSpPr>
        <p:grpSpPr>
          <a:xfrm rot="-10800000">
            <a:off x="3860421" y="2138610"/>
            <a:ext cx="3240274" cy="500223"/>
            <a:chOff x="0" y="0"/>
            <a:chExt cx="3133060" cy="483671"/>
          </a:xfrm>
        </p:grpSpPr>
        <p:sp>
          <p:nvSpPr>
            <p:cNvPr id="57" name="Freeform 24">
              <a:extLst>
                <a:ext uri="{FF2B5EF4-FFF2-40B4-BE49-F238E27FC236}">
                  <a16:creationId xmlns:a16="http://schemas.microsoft.com/office/drawing/2014/main" id="{C8F52BA6-863B-59A4-A7C7-190EA98C05D0}"/>
                </a:ext>
              </a:extLst>
            </p:cNvPr>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58" name="TextBox 25">
              <a:extLst>
                <a:ext uri="{FF2B5EF4-FFF2-40B4-BE49-F238E27FC236}">
                  <a16:creationId xmlns:a16="http://schemas.microsoft.com/office/drawing/2014/main" id="{433F2D7A-C539-CCCA-149C-E3382EAEC67F}"/>
                </a:ext>
              </a:extLst>
            </p:cNvPr>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sp>
        <p:nvSpPr>
          <p:cNvPr id="59" name="TextBox 58">
            <a:extLst>
              <a:ext uri="{FF2B5EF4-FFF2-40B4-BE49-F238E27FC236}">
                <a16:creationId xmlns:a16="http://schemas.microsoft.com/office/drawing/2014/main" id="{4F1F21D4-914A-D194-270C-A062D5C48480}"/>
              </a:ext>
            </a:extLst>
          </p:cNvPr>
          <p:cNvSpPr txBox="1"/>
          <p:nvPr/>
        </p:nvSpPr>
        <p:spPr>
          <a:xfrm>
            <a:off x="409306" y="2701901"/>
            <a:ext cx="6606790" cy="1569660"/>
          </a:xfrm>
          <a:prstGeom prst="rect">
            <a:avLst/>
          </a:prstGeom>
          <a:noFill/>
        </p:spPr>
        <p:txBody>
          <a:bodyPr wrap="square" rtlCol="0">
            <a:spAutoFit/>
          </a:bodyPr>
          <a:lstStyle/>
          <a:p>
            <a:r>
              <a:rPr lang="en-GB" sz="1200" dirty="0">
                <a:latin typeface="Century Gothic" panose="020B0502020202020204" pitchFamily="34" charset="0"/>
              </a:rPr>
              <a:t>Our topic this term is ‘Once Upon a Time’. The children will learn a range of nursery rhymes. The children will also listen to a range of traditional tales. The children will learn repeated phrases linked to the traditional tales and they will use these when listening to the stories. The children will have the opportunity to engage further with the nursery rhymes and traditional tales through the small world figures and resources in class.</a:t>
            </a:r>
          </a:p>
          <a:p>
            <a:r>
              <a:rPr lang="en-GB" sz="1200" b="1" dirty="0">
                <a:latin typeface="Century Gothic" panose="020B0502020202020204" pitchFamily="34" charset="0"/>
              </a:rPr>
              <a:t>You can help at home </a:t>
            </a:r>
            <a:r>
              <a:rPr lang="en-GB" sz="1200" dirty="0">
                <a:latin typeface="Century Gothic" panose="020B0502020202020204" pitchFamily="34" charset="0"/>
              </a:rPr>
              <a:t>by singing nursery rhymes regularly using actions and by reading traditional tales at home with your child, encouraging your child to join in with the repeated phrases.</a:t>
            </a:r>
          </a:p>
        </p:txBody>
      </p:sp>
      <p:sp>
        <p:nvSpPr>
          <p:cNvPr id="44" name="TextBox 44"/>
          <p:cNvSpPr txBox="1"/>
          <p:nvPr/>
        </p:nvSpPr>
        <p:spPr>
          <a:xfrm>
            <a:off x="3788823" y="2196211"/>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Topic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05149" y="421032"/>
            <a:ext cx="6480547" cy="3105089"/>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01650" y="146293"/>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sp>
        <p:nvSpPr>
          <p:cNvPr id="32" name="TextBox 32"/>
          <p:cNvSpPr txBox="1"/>
          <p:nvPr/>
        </p:nvSpPr>
        <p:spPr>
          <a:xfrm>
            <a:off x="693333" y="187543"/>
            <a:ext cx="375830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Phonics – Sound time</a:t>
            </a:r>
          </a:p>
        </p:txBody>
      </p:sp>
      <p:grpSp>
        <p:nvGrpSpPr>
          <p:cNvPr id="36" name="Group 36"/>
          <p:cNvGrpSpPr/>
          <p:nvPr/>
        </p:nvGrpSpPr>
        <p:grpSpPr>
          <a:xfrm>
            <a:off x="224207" y="10096514"/>
            <a:ext cx="7108083" cy="1033086"/>
            <a:chOff x="0" y="-47625"/>
            <a:chExt cx="1513183" cy="219925"/>
          </a:xfrm>
        </p:grpSpPr>
        <p:sp>
          <p:nvSpPr>
            <p:cNvPr id="37" name="Freeform 37"/>
            <p:cNvSpPr/>
            <p:nvPr/>
          </p:nvSpPr>
          <p:spPr>
            <a:xfrm>
              <a:off x="2251" y="10759"/>
              <a:ext cx="1510932" cy="66929"/>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8" name="TextBox 38"/>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40" name="TextBox 39">
            <a:extLst>
              <a:ext uri="{FF2B5EF4-FFF2-40B4-BE49-F238E27FC236}">
                <a16:creationId xmlns:a16="http://schemas.microsoft.com/office/drawing/2014/main" id="{A5297EF6-0AD5-ADCD-FB9F-1F970B1D7D62}"/>
              </a:ext>
            </a:extLst>
          </p:cNvPr>
          <p:cNvSpPr txBox="1"/>
          <p:nvPr/>
        </p:nvSpPr>
        <p:spPr>
          <a:xfrm>
            <a:off x="557160" y="732510"/>
            <a:ext cx="6248400" cy="2677656"/>
          </a:xfrm>
          <a:prstGeom prst="rect">
            <a:avLst/>
          </a:prstGeom>
          <a:noFill/>
        </p:spPr>
        <p:txBody>
          <a:bodyPr wrap="square" rtlCol="0">
            <a:spAutoFit/>
          </a:bodyPr>
          <a:lstStyle/>
          <a:p>
            <a:r>
              <a:rPr lang="en-GB" sz="1200" dirty="0">
                <a:latin typeface="Century Gothic" panose="020B0502020202020204" pitchFamily="34" charset="0"/>
              </a:rPr>
              <a:t>The children will continue to learn phase 1 phonics through our  scheme Supersonic Phonics friends. They will learn to identify familiar sounds when they are hidden out of sight. They will imitate the familiar sounds with their voices - for example: crunch </a:t>
            </a:r>
            <a:r>
              <a:rPr lang="en-GB" sz="1200" dirty="0" err="1">
                <a:latin typeface="Century Gothic" panose="020B0502020202020204" pitchFamily="34" charset="0"/>
              </a:rPr>
              <a:t>crunch</a:t>
            </a:r>
            <a:r>
              <a:rPr lang="en-GB" sz="1200" dirty="0">
                <a:latin typeface="Century Gothic" panose="020B0502020202020204" pitchFamily="34" charset="0"/>
              </a:rPr>
              <a:t> - to  represent a packet of crisps. They will learn to describe animals using their body parts and the sound they make. The children will experiment with familiar songs by singing the words louder, quieter, faster and slower. The children will also act out familiar nursery rhymes using role play and props. The children will explore inventing new words for familiar nursery rhymes. The children will explore and experiment with musical instruments. They will identify which  instrument has been played from behind a screen.</a:t>
            </a:r>
          </a:p>
          <a:p>
            <a:r>
              <a:rPr lang="en-GB" sz="1200" b="1" dirty="0">
                <a:latin typeface="Century Gothic" panose="020B0502020202020204" pitchFamily="34" charset="0"/>
              </a:rPr>
              <a:t>You can help at home </a:t>
            </a:r>
          </a:p>
          <a:p>
            <a:pPr marL="171450" indent="-171450">
              <a:buFont typeface="Arial" panose="020B0604020202020204" pitchFamily="34" charset="0"/>
              <a:buChar char="•"/>
            </a:pPr>
            <a:r>
              <a:rPr lang="en-GB" sz="1200" dirty="0">
                <a:latin typeface="Century Gothic" panose="020B0502020202020204" pitchFamily="34" charset="0"/>
              </a:rPr>
              <a:t>by singing different nursery rhymes </a:t>
            </a:r>
          </a:p>
          <a:p>
            <a:pPr marL="171450" indent="-171450">
              <a:buFont typeface="Arial" panose="020B0604020202020204" pitchFamily="34" charset="0"/>
              <a:buChar char="•"/>
            </a:pPr>
            <a:r>
              <a:rPr lang="en-GB" sz="1200" dirty="0">
                <a:latin typeface="Century Gothic" panose="020B0502020202020204" pitchFamily="34" charset="0"/>
              </a:rPr>
              <a:t>changing the words and inventing new words to familiar nursery rhymes</a:t>
            </a:r>
          </a:p>
          <a:p>
            <a:pPr marL="171450" indent="-171450">
              <a:buFont typeface="Arial" panose="020B0604020202020204" pitchFamily="34" charset="0"/>
              <a:buChar char="•"/>
            </a:pPr>
            <a:r>
              <a:rPr lang="en-GB" sz="1200" dirty="0">
                <a:latin typeface="Century Gothic" panose="020B0502020202020204" pitchFamily="34" charset="0"/>
              </a:rPr>
              <a:t>going on sound walks and identifying the sounds you and your child hear</a:t>
            </a:r>
          </a:p>
        </p:txBody>
      </p:sp>
      <p:grpSp>
        <p:nvGrpSpPr>
          <p:cNvPr id="26" name="Group 26"/>
          <p:cNvGrpSpPr/>
          <p:nvPr/>
        </p:nvGrpSpPr>
        <p:grpSpPr>
          <a:xfrm>
            <a:off x="473809" y="4165898"/>
            <a:ext cx="6480547" cy="1875057"/>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491659" y="3632119"/>
            <a:ext cx="3471600" cy="86183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35" name="TextBox 35"/>
          <p:cNvSpPr txBox="1"/>
          <p:nvPr/>
        </p:nvSpPr>
        <p:spPr>
          <a:xfrm>
            <a:off x="3476405" y="3672803"/>
            <a:ext cx="3422168" cy="774699"/>
          </a:xfrm>
          <a:prstGeom prst="rect">
            <a:avLst/>
          </a:prstGeom>
        </p:spPr>
        <p:txBody>
          <a:bodyPr wrap="square"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Communication and Language</a:t>
            </a:r>
          </a:p>
        </p:txBody>
      </p:sp>
      <p:sp>
        <p:nvSpPr>
          <p:cNvPr id="43" name="TextBox 42">
            <a:extLst>
              <a:ext uri="{FF2B5EF4-FFF2-40B4-BE49-F238E27FC236}">
                <a16:creationId xmlns:a16="http://schemas.microsoft.com/office/drawing/2014/main" id="{4896496E-EF09-1964-1195-5F38BF455C0E}"/>
              </a:ext>
            </a:extLst>
          </p:cNvPr>
          <p:cNvSpPr txBox="1"/>
          <p:nvPr/>
        </p:nvSpPr>
        <p:spPr>
          <a:xfrm>
            <a:off x="524523" y="4496080"/>
            <a:ext cx="6396923" cy="1569660"/>
          </a:xfrm>
          <a:prstGeom prst="rect">
            <a:avLst/>
          </a:prstGeom>
          <a:noFill/>
        </p:spPr>
        <p:txBody>
          <a:bodyPr wrap="square" rtlCol="0">
            <a:spAutoFit/>
          </a:bodyPr>
          <a:lstStyle/>
          <a:p>
            <a:r>
              <a:rPr lang="en-GB" sz="1200" dirty="0">
                <a:latin typeface="Century Gothic" panose="020B0502020202020204" pitchFamily="34" charset="0"/>
              </a:rPr>
              <a:t>The children will learn to use an increasing number of words. To support the children will this, they will learn new words through ‘Word of the Week’ and ‘Sign of the week’. Sign of the week is taught through Makaton signs.  The children will learn repeated phrases within the nursery rhymes and traditional tales that we are focusing on each week. The children will learn to answer who, what and why questions. The children will develop their attention skills and will slowly increase the length of time they will sit on the carpet during teaching input as the term  progresses.</a:t>
            </a:r>
            <a:endParaRPr lang="en-GB" sz="1100" dirty="0">
              <a:latin typeface="Century Gothic" panose="020B0502020202020204" pitchFamily="34" charset="0"/>
            </a:endParaRPr>
          </a:p>
        </p:txBody>
      </p:sp>
      <p:grpSp>
        <p:nvGrpSpPr>
          <p:cNvPr id="14" name="Group 14"/>
          <p:cNvGrpSpPr/>
          <p:nvPr/>
        </p:nvGrpSpPr>
        <p:grpSpPr>
          <a:xfrm>
            <a:off x="482712" y="6626797"/>
            <a:ext cx="6480547" cy="17419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482712" y="6160584"/>
            <a:ext cx="4097387" cy="821016"/>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sp>
        <p:nvSpPr>
          <p:cNvPr id="33" name="TextBox 33"/>
          <p:cNvSpPr txBox="1"/>
          <p:nvPr/>
        </p:nvSpPr>
        <p:spPr>
          <a:xfrm>
            <a:off x="612340" y="6160584"/>
            <a:ext cx="3838132" cy="774699"/>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Personal, Social and Emotional Development</a:t>
            </a:r>
          </a:p>
        </p:txBody>
      </p:sp>
      <p:sp>
        <p:nvSpPr>
          <p:cNvPr id="44" name="TextBox 43">
            <a:extLst>
              <a:ext uri="{FF2B5EF4-FFF2-40B4-BE49-F238E27FC236}">
                <a16:creationId xmlns:a16="http://schemas.microsoft.com/office/drawing/2014/main" id="{800A7A5A-C6D2-0CE9-DCC6-4525B2CAC224}"/>
              </a:ext>
            </a:extLst>
          </p:cNvPr>
          <p:cNvSpPr txBox="1"/>
          <p:nvPr/>
        </p:nvSpPr>
        <p:spPr>
          <a:xfrm>
            <a:off x="524523" y="7070128"/>
            <a:ext cx="6374050" cy="1200329"/>
          </a:xfrm>
          <a:prstGeom prst="rect">
            <a:avLst/>
          </a:prstGeom>
          <a:noFill/>
        </p:spPr>
        <p:txBody>
          <a:bodyPr wrap="square" rtlCol="0">
            <a:spAutoFit/>
          </a:bodyPr>
          <a:lstStyle/>
          <a:p>
            <a:r>
              <a:rPr lang="en-GB" sz="1200" dirty="0">
                <a:latin typeface="Century Gothic" panose="020B0502020202020204" pitchFamily="34" charset="0"/>
              </a:rPr>
              <a:t>The children will develop relationships with the staff in the class and will be able to separate from their parents with confidence at the start of their session. They will learn to play with the toys and resources correctly and with increasing independence. The children who are beginning to use the toilet will continue to be supported to use this independently with occasional reminders. The children will learn about simple emotions and will begin to tell others how they feel.</a:t>
            </a:r>
          </a:p>
        </p:txBody>
      </p:sp>
      <p:grpSp>
        <p:nvGrpSpPr>
          <p:cNvPr id="81" name="Group 26">
            <a:extLst>
              <a:ext uri="{FF2B5EF4-FFF2-40B4-BE49-F238E27FC236}">
                <a16:creationId xmlns:a16="http://schemas.microsoft.com/office/drawing/2014/main" id="{0DA4CF40-D806-E14D-6444-AFBB62E38162}"/>
              </a:ext>
            </a:extLst>
          </p:cNvPr>
          <p:cNvGrpSpPr/>
          <p:nvPr/>
        </p:nvGrpSpPr>
        <p:grpSpPr>
          <a:xfrm>
            <a:off x="473809" y="8719769"/>
            <a:ext cx="6480547" cy="1516156"/>
            <a:chOff x="0" y="0"/>
            <a:chExt cx="2200165" cy="434061"/>
          </a:xfrm>
        </p:grpSpPr>
        <p:sp>
          <p:nvSpPr>
            <p:cNvPr id="82" name="Freeform 27">
              <a:extLst>
                <a:ext uri="{FF2B5EF4-FFF2-40B4-BE49-F238E27FC236}">
                  <a16:creationId xmlns:a16="http://schemas.microsoft.com/office/drawing/2014/main" id="{12D3753C-E9B6-723B-F1AC-828FF3A07AB3}"/>
                </a:ext>
              </a:extLst>
            </p:cNvPr>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83" name="TextBox 28">
              <a:extLst>
                <a:ext uri="{FF2B5EF4-FFF2-40B4-BE49-F238E27FC236}">
                  <a16:creationId xmlns:a16="http://schemas.microsoft.com/office/drawing/2014/main" id="{58EDFA4D-D6CB-27D3-46F0-8B05032B76E6}"/>
                </a:ext>
              </a:extLst>
            </p:cNvPr>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84" name="Group 29">
            <a:extLst>
              <a:ext uri="{FF2B5EF4-FFF2-40B4-BE49-F238E27FC236}">
                <a16:creationId xmlns:a16="http://schemas.microsoft.com/office/drawing/2014/main" id="{771606D9-BD0E-3054-DEB3-020A5222873A}"/>
              </a:ext>
            </a:extLst>
          </p:cNvPr>
          <p:cNvGrpSpPr/>
          <p:nvPr/>
        </p:nvGrpSpPr>
        <p:grpSpPr>
          <a:xfrm rot="10800000">
            <a:off x="3456825" y="8477673"/>
            <a:ext cx="3506433" cy="500223"/>
            <a:chOff x="0" y="0"/>
            <a:chExt cx="3356732" cy="483671"/>
          </a:xfrm>
        </p:grpSpPr>
        <p:sp>
          <p:nvSpPr>
            <p:cNvPr id="85" name="Freeform 30">
              <a:extLst>
                <a:ext uri="{FF2B5EF4-FFF2-40B4-BE49-F238E27FC236}">
                  <a16:creationId xmlns:a16="http://schemas.microsoft.com/office/drawing/2014/main" id="{6926FAFA-D8A5-E4AB-4423-5184A6F424BD}"/>
                </a:ext>
              </a:extLst>
            </p:cNvPr>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86" name="TextBox 31">
              <a:extLst>
                <a:ext uri="{FF2B5EF4-FFF2-40B4-BE49-F238E27FC236}">
                  <a16:creationId xmlns:a16="http://schemas.microsoft.com/office/drawing/2014/main" id="{EF91B52E-5CCD-6954-B514-4D558D84ACC7}"/>
                </a:ext>
              </a:extLst>
            </p:cNvPr>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87" name="TextBox 35">
            <a:extLst>
              <a:ext uri="{FF2B5EF4-FFF2-40B4-BE49-F238E27FC236}">
                <a16:creationId xmlns:a16="http://schemas.microsoft.com/office/drawing/2014/main" id="{25720027-9D6C-9DAE-D814-B665D6432298}"/>
              </a:ext>
            </a:extLst>
          </p:cNvPr>
          <p:cNvSpPr txBox="1"/>
          <p:nvPr/>
        </p:nvSpPr>
        <p:spPr>
          <a:xfrm>
            <a:off x="3543103" y="8507101"/>
            <a:ext cx="3368709" cy="377155"/>
          </a:xfrm>
          <a:prstGeom prst="rect">
            <a:avLst/>
          </a:prstGeom>
        </p:spPr>
        <p:txBody>
          <a:bodyPr wrap="square"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Physical development</a:t>
            </a:r>
          </a:p>
        </p:txBody>
      </p:sp>
      <p:sp>
        <p:nvSpPr>
          <p:cNvPr id="88" name="TextBox 87">
            <a:extLst>
              <a:ext uri="{FF2B5EF4-FFF2-40B4-BE49-F238E27FC236}">
                <a16:creationId xmlns:a16="http://schemas.microsoft.com/office/drawing/2014/main" id="{FB79D12B-C311-D2B3-CE8A-027426AAE5D6}"/>
              </a:ext>
            </a:extLst>
          </p:cNvPr>
          <p:cNvSpPr txBox="1"/>
          <p:nvPr/>
        </p:nvSpPr>
        <p:spPr>
          <a:xfrm>
            <a:off x="575510" y="8996078"/>
            <a:ext cx="6323063" cy="1200329"/>
          </a:xfrm>
          <a:prstGeom prst="rect">
            <a:avLst/>
          </a:prstGeom>
          <a:noFill/>
        </p:spPr>
        <p:txBody>
          <a:bodyPr wrap="square" rtlCol="0">
            <a:spAutoFit/>
          </a:bodyPr>
          <a:lstStyle/>
          <a:p>
            <a:r>
              <a:rPr lang="en-GB" sz="1200" dirty="0">
                <a:latin typeface="Century Gothic" panose="020B0502020202020204" pitchFamily="34" charset="0"/>
              </a:rPr>
              <a:t>The children will take part in ‘Squiggle While you Wiggle’, which will  support them to develop their large muscle movements. They will also take part in ‘dough disco’ and other fine motor activities to support their small muscle movements. With the support of these activities, children will learn to pick objects up with their thumb and index finger. The children will learn to take their coat off and put it on with increasing independence.</a:t>
            </a:r>
            <a:endParaRPr lang="en-GB" sz="1100" dirty="0">
              <a:latin typeface="Century Gothic" panose="020B0502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564</TotalTime>
  <Words>923</Words>
  <Application>Microsoft Office PowerPoint</Application>
  <PresentationFormat>Custom</PresentationFormat>
  <Paragraphs>27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Century Gothic</vt:lpstr>
      <vt:lpstr>Arial</vt:lpstr>
      <vt:lpstr>Calibri</vt:lpstr>
      <vt:lpstr>Poppins Bold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Stopsley Curriculum Newsletter</dc:title>
  <dc:creator>Jarad Dymock</dc:creator>
  <cp:lastModifiedBy>Stopsley Primary - Head</cp:lastModifiedBy>
  <cp:revision>9</cp:revision>
  <dcterms:created xsi:type="dcterms:W3CDTF">2006-08-16T00:00:00Z</dcterms:created>
  <dcterms:modified xsi:type="dcterms:W3CDTF">2026-09-13T18:54:07Z</dcterms:modified>
  <dc:identifier>DAHCEboH0tg</dc:identifier>
</cp:coreProperties>
</file>