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sldIdLst>
    <p:sldId id="256" r:id="rId5"/>
    <p:sldId id="257" r:id="rId6"/>
  </p:sldIdLst>
  <p:sldSz cx="7556500" cy="10693400"/>
  <p:notesSz cx="6858000" cy="9144000"/>
  <p:embeddedFontLst>
    <p:embeddedFont>
      <p:font typeface="Century Gothic" panose="020B0502020202020204" pitchFamily="34" charset="0"/>
      <p:regular r:id="rId7"/>
      <p:bold r:id="rId8"/>
      <p:italic r:id="rId9"/>
      <p:boldItalic r:id="rId10"/>
    </p:embeddedFont>
    <p:embeddedFont>
      <p:font typeface="Poppins Bold" panose="00000800000000000000" pitchFamily="2" charset="0"/>
      <p:regular r:id="rId11"/>
      <p:bold r:id="rId1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4012B77-6A16-8BB0-031C-399F74B35399}" v="584" dt="2026-09-04T12:58:27.826"/>
    <p1510:client id="{819989F7-18CB-E215-45B2-139470D8EB82}" v="57" dt="2026-09-04T14:35:05.21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379" autoAdjust="0"/>
    <p:restoredTop sz="95223" autoAdjust="0"/>
  </p:normalViewPr>
  <p:slideViewPr>
    <p:cSldViewPr>
      <p:cViewPr varScale="1">
        <p:scale>
          <a:sx n="42" d="100"/>
          <a:sy n="42" d="100"/>
        </p:scale>
        <p:origin x="2196" y="2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font" Target="fonts/font2.fntdata"/><Relationship Id="rId13"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font" Target="fonts/font1.fntdata"/><Relationship Id="rId12" Type="http://schemas.openxmlformats.org/officeDocument/2006/relationships/font" Target="fonts/font6.fntdata"/><Relationship Id="rId17"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font" Target="fonts/font5.fntdata"/><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font" Target="fonts/font4.fntdata"/><Relationship Id="rId4" Type="http://schemas.openxmlformats.org/officeDocument/2006/relationships/slideMaster" Target="slideMasters/slideMaster1.xml"/><Relationship Id="rId9" Type="http://schemas.openxmlformats.org/officeDocument/2006/relationships/font" Target="fonts/font3.fntdata"/><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9/4/2026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9/4/2026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9/4/2026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9/4/2026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9/4/2026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9/4/2026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9/4/2026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6327D"/>
        </a:solidFill>
        <a:effectLst/>
      </p:bgPr>
    </p:bg>
    <p:spTree>
      <p:nvGrpSpPr>
        <p:cNvPr id="1" name=""/>
        <p:cNvGrpSpPr/>
        <p:nvPr/>
      </p:nvGrpSpPr>
      <p:grpSpPr>
        <a:xfrm>
          <a:off x="0" y="0"/>
          <a:ext cx="0" cy="0"/>
          <a:chOff x="0" y="0"/>
          <a:chExt cx="0" cy="0"/>
        </a:xfrm>
      </p:grpSpPr>
      <p:grpSp>
        <p:nvGrpSpPr>
          <p:cNvPr id="2" name="Group 2"/>
          <p:cNvGrpSpPr/>
          <p:nvPr/>
        </p:nvGrpSpPr>
        <p:grpSpPr>
          <a:xfrm>
            <a:off x="548551" y="2209386"/>
            <a:ext cx="6480547" cy="1278518"/>
            <a:chOff x="0" y="0"/>
            <a:chExt cx="2200165" cy="434061"/>
          </a:xfrm>
        </p:grpSpPr>
        <p:sp>
          <p:nvSpPr>
            <p:cNvPr id="3" name="Freeform 3"/>
            <p:cNvSpPr/>
            <p:nvPr/>
          </p:nvSpPr>
          <p:spPr>
            <a:xfrm>
              <a:off x="0" y="0"/>
              <a:ext cx="2200165" cy="434061"/>
            </a:xfrm>
            <a:custGeom>
              <a:avLst/>
              <a:gdLst/>
              <a:ahLst/>
              <a:cxnLst/>
              <a:rect l="l" t="t" r="r" b="b"/>
              <a:pathLst>
                <a:path w="2200165" h="434061">
                  <a:moveTo>
                    <a:pt x="41812" y="0"/>
                  </a:moveTo>
                  <a:lnTo>
                    <a:pt x="2158353" y="0"/>
                  </a:lnTo>
                  <a:cubicBezTo>
                    <a:pt x="2169442" y="0"/>
                    <a:pt x="2180077" y="4405"/>
                    <a:pt x="2187919" y="12247"/>
                  </a:cubicBezTo>
                  <a:cubicBezTo>
                    <a:pt x="2195760" y="20088"/>
                    <a:pt x="2200165" y="30723"/>
                    <a:pt x="2200165" y="41812"/>
                  </a:cubicBezTo>
                  <a:lnTo>
                    <a:pt x="2200165" y="392248"/>
                  </a:lnTo>
                  <a:cubicBezTo>
                    <a:pt x="2200165" y="403338"/>
                    <a:pt x="2195760" y="413973"/>
                    <a:pt x="2187919" y="421814"/>
                  </a:cubicBezTo>
                  <a:cubicBezTo>
                    <a:pt x="2180077" y="429655"/>
                    <a:pt x="2169442" y="434061"/>
                    <a:pt x="2158353" y="434061"/>
                  </a:cubicBezTo>
                  <a:lnTo>
                    <a:pt x="41812" y="434061"/>
                  </a:lnTo>
                  <a:cubicBezTo>
                    <a:pt x="30723" y="434061"/>
                    <a:pt x="20088" y="429655"/>
                    <a:pt x="12247" y="421814"/>
                  </a:cubicBezTo>
                  <a:cubicBezTo>
                    <a:pt x="4405" y="413973"/>
                    <a:pt x="0" y="403338"/>
                    <a:pt x="0" y="392248"/>
                  </a:cubicBezTo>
                  <a:lnTo>
                    <a:pt x="0" y="41812"/>
                  </a:lnTo>
                  <a:cubicBezTo>
                    <a:pt x="0" y="30723"/>
                    <a:pt x="4405" y="20088"/>
                    <a:pt x="12247" y="12247"/>
                  </a:cubicBezTo>
                  <a:cubicBezTo>
                    <a:pt x="20088" y="4405"/>
                    <a:pt x="30723" y="0"/>
                    <a:pt x="41812" y="0"/>
                  </a:cubicBezTo>
                  <a:close/>
                </a:path>
              </a:pathLst>
            </a:custGeom>
            <a:solidFill>
              <a:srgbClr val="C8D8EF"/>
            </a:solidFill>
            <a:ln cap="rnd">
              <a:noFill/>
              <a:prstDash val="solid"/>
              <a:round/>
            </a:ln>
          </p:spPr>
          <p:txBody>
            <a:bodyPr/>
            <a:lstStyle/>
            <a:p>
              <a:endParaRPr lang="en-GB"/>
            </a:p>
          </p:txBody>
        </p:sp>
        <p:sp>
          <p:nvSpPr>
            <p:cNvPr id="4" name="TextBox 4"/>
            <p:cNvSpPr txBox="1"/>
            <p:nvPr/>
          </p:nvSpPr>
          <p:spPr>
            <a:xfrm>
              <a:off x="0" y="-47625"/>
              <a:ext cx="2200165" cy="481686"/>
            </a:xfrm>
            <a:prstGeom prst="rect">
              <a:avLst/>
            </a:prstGeom>
          </p:spPr>
          <p:txBody>
            <a:bodyPr lIns="50800" tIns="50800" rIns="50800" bIns="50800" rtlCol="0" anchor="ctr"/>
            <a:lstStyle/>
            <a:p>
              <a:pPr algn="ctr">
                <a:lnSpc>
                  <a:spcPts val="1960"/>
                </a:lnSpc>
                <a:spcBef>
                  <a:spcPct val="0"/>
                </a:spcBef>
              </a:pPr>
              <a:endParaRPr/>
            </a:p>
          </p:txBody>
        </p:sp>
      </p:grpSp>
      <p:grpSp>
        <p:nvGrpSpPr>
          <p:cNvPr id="5" name="Group 5"/>
          <p:cNvGrpSpPr/>
          <p:nvPr/>
        </p:nvGrpSpPr>
        <p:grpSpPr>
          <a:xfrm>
            <a:off x="548551" y="1959274"/>
            <a:ext cx="3818078" cy="500223"/>
            <a:chOff x="0" y="0"/>
            <a:chExt cx="3691746" cy="483671"/>
          </a:xfrm>
        </p:grpSpPr>
        <p:sp>
          <p:nvSpPr>
            <p:cNvPr id="6" name="Freeform 6"/>
            <p:cNvSpPr/>
            <p:nvPr/>
          </p:nvSpPr>
          <p:spPr>
            <a:xfrm>
              <a:off x="0" y="0"/>
              <a:ext cx="3691746" cy="483671"/>
            </a:xfrm>
            <a:custGeom>
              <a:avLst/>
              <a:gdLst/>
              <a:ahLst/>
              <a:cxnLst/>
              <a:rect l="l" t="t" r="r" b="b"/>
              <a:pathLst>
                <a:path w="3691746" h="483671">
                  <a:moveTo>
                    <a:pt x="3488546" y="0"/>
                  </a:moveTo>
                  <a:lnTo>
                    <a:pt x="0" y="0"/>
                  </a:lnTo>
                  <a:lnTo>
                    <a:pt x="0" y="483671"/>
                  </a:lnTo>
                  <a:lnTo>
                    <a:pt x="3488546" y="483671"/>
                  </a:lnTo>
                  <a:lnTo>
                    <a:pt x="3691746" y="241836"/>
                  </a:lnTo>
                  <a:lnTo>
                    <a:pt x="3488546" y="0"/>
                  </a:lnTo>
                  <a:close/>
                </a:path>
              </a:pathLst>
            </a:custGeom>
            <a:solidFill>
              <a:srgbClr val="FFFFFF"/>
            </a:solidFill>
          </p:spPr>
          <p:txBody>
            <a:bodyPr/>
            <a:lstStyle/>
            <a:p>
              <a:endParaRPr lang="en-GB"/>
            </a:p>
          </p:txBody>
        </p:sp>
        <p:sp>
          <p:nvSpPr>
            <p:cNvPr id="7" name="TextBox 7"/>
            <p:cNvSpPr txBox="1"/>
            <p:nvPr/>
          </p:nvSpPr>
          <p:spPr>
            <a:xfrm>
              <a:off x="0" y="-47625"/>
              <a:ext cx="3577446" cy="531296"/>
            </a:xfrm>
            <a:prstGeom prst="rect">
              <a:avLst/>
            </a:prstGeom>
          </p:spPr>
          <p:txBody>
            <a:bodyPr lIns="50800" tIns="50800" rIns="50800" bIns="50800" rtlCol="0" anchor="ctr"/>
            <a:lstStyle/>
            <a:p>
              <a:pPr algn="ctr">
                <a:lnSpc>
                  <a:spcPts val="1960"/>
                </a:lnSpc>
              </a:pPr>
              <a:endParaRPr/>
            </a:p>
          </p:txBody>
        </p:sp>
      </p:grpSp>
      <p:grpSp>
        <p:nvGrpSpPr>
          <p:cNvPr id="8" name="Group 8"/>
          <p:cNvGrpSpPr/>
          <p:nvPr/>
        </p:nvGrpSpPr>
        <p:grpSpPr>
          <a:xfrm>
            <a:off x="548551" y="5594428"/>
            <a:ext cx="6480547" cy="1278518"/>
            <a:chOff x="0" y="0"/>
            <a:chExt cx="2200165" cy="434061"/>
          </a:xfrm>
        </p:grpSpPr>
        <p:sp>
          <p:nvSpPr>
            <p:cNvPr id="9" name="Freeform 9"/>
            <p:cNvSpPr/>
            <p:nvPr/>
          </p:nvSpPr>
          <p:spPr>
            <a:xfrm>
              <a:off x="0" y="0"/>
              <a:ext cx="2200165" cy="434061"/>
            </a:xfrm>
            <a:custGeom>
              <a:avLst/>
              <a:gdLst/>
              <a:ahLst/>
              <a:cxnLst/>
              <a:rect l="l" t="t" r="r" b="b"/>
              <a:pathLst>
                <a:path w="2200165" h="434061">
                  <a:moveTo>
                    <a:pt x="41812" y="0"/>
                  </a:moveTo>
                  <a:lnTo>
                    <a:pt x="2158353" y="0"/>
                  </a:lnTo>
                  <a:cubicBezTo>
                    <a:pt x="2169442" y="0"/>
                    <a:pt x="2180077" y="4405"/>
                    <a:pt x="2187919" y="12247"/>
                  </a:cubicBezTo>
                  <a:cubicBezTo>
                    <a:pt x="2195760" y="20088"/>
                    <a:pt x="2200165" y="30723"/>
                    <a:pt x="2200165" y="41812"/>
                  </a:cubicBezTo>
                  <a:lnTo>
                    <a:pt x="2200165" y="392248"/>
                  </a:lnTo>
                  <a:cubicBezTo>
                    <a:pt x="2200165" y="403338"/>
                    <a:pt x="2195760" y="413973"/>
                    <a:pt x="2187919" y="421814"/>
                  </a:cubicBezTo>
                  <a:cubicBezTo>
                    <a:pt x="2180077" y="429655"/>
                    <a:pt x="2169442" y="434061"/>
                    <a:pt x="2158353" y="434061"/>
                  </a:cubicBezTo>
                  <a:lnTo>
                    <a:pt x="41812" y="434061"/>
                  </a:lnTo>
                  <a:cubicBezTo>
                    <a:pt x="30723" y="434061"/>
                    <a:pt x="20088" y="429655"/>
                    <a:pt x="12247" y="421814"/>
                  </a:cubicBezTo>
                  <a:cubicBezTo>
                    <a:pt x="4405" y="413973"/>
                    <a:pt x="0" y="403338"/>
                    <a:pt x="0" y="392248"/>
                  </a:cubicBezTo>
                  <a:lnTo>
                    <a:pt x="0" y="41812"/>
                  </a:lnTo>
                  <a:cubicBezTo>
                    <a:pt x="0" y="30723"/>
                    <a:pt x="4405" y="20088"/>
                    <a:pt x="12247" y="12247"/>
                  </a:cubicBezTo>
                  <a:cubicBezTo>
                    <a:pt x="20088" y="4405"/>
                    <a:pt x="30723" y="0"/>
                    <a:pt x="41812" y="0"/>
                  </a:cubicBezTo>
                  <a:close/>
                </a:path>
              </a:pathLst>
            </a:custGeom>
            <a:solidFill>
              <a:srgbClr val="C8D8EF"/>
            </a:solidFill>
            <a:ln cap="rnd">
              <a:noFill/>
              <a:prstDash val="solid"/>
              <a:round/>
            </a:ln>
          </p:spPr>
          <p:txBody>
            <a:bodyPr lIns="91440" tIns="45720" rIns="91440" bIns="45720" anchor="t"/>
            <a:lstStyle/>
            <a:p>
              <a:endParaRPr lang="en-GB" dirty="0">
                <a:ea typeface="Calibri"/>
                <a:cs typeface="Calibri"/>
              </a:endParaRPr>
            </a:p>
          </p:txBody>
        </p:sp>
        <p:sp>
          <p:nvSpPr>
            <p:cNvPr id="10" name="TextBox 10"/>
            <p:cNvSpPr txBox="1"/>
            <p:nvPr/>
          </p:nvSpPr>
          <p:spPr>
            <a:xfrm>
              <a:off x="0" y="-47625"/>
              <a:ext cx="2200165" cy="481686"/>
            </a:xfrm>
            <a:prstGeom prst="rect">
              <a:avLst/>
            </a:prstGeom>
          </p:spPr>
          <p:txBody>
            <a:bodyPr lIns="50800" tIns="50800" rIns="50800" bIns="50800" rtlCol="0" anchor="ctr"/>
            <a:lstStyle/>
            <a:p>
              <a:pPr algn="ctr">
                <a:lnSpc>
                  <a:spcPts val="1960"/>
                </a:lnSpc>
                <a:spcBef>
                  <a:spcPct val="0"/>
                </a:spcBef>
              </a:pPr>
              <a:endParaRPr/>
            </a:p>
          </p:txBody>
        </p:sp>
      </p:grpSp>
      <p:grpSp>
        <p:nvGrpSpPr>
          <p:cNvPr id="11" name="Group 11"/>
          <p:cNvGrpSpPr/>
          <p:nvPr/>
        </p:nvGrpSpPr>
        <p:grpSpPr>
          <a:xfrm>
            <a:off x="548551" y="5344317"/>
            <a:ext cx="4021301" cy="500223"/>
            <a:chOff x="0" y="0"/>
            <a:chExt cx="3888245" cy="483671"/>
          </a:xfrm>
        </p:grpSpPr>
        <p:sp>
          <p:nvSpPr>
            <p:cNvPr id="12" name="Freeform 12"/>
            <p:cNvSpPr/>
            <p:nvPr/>
          </p:nvSpPr>
          <p:spPr>
            <a:xfrm>
              <a:off x="0" y="0"/>
              <a:ext cx="3888245" cy="483671"/>
            </a:xfrm>
            <a:custGeom>
              <a:avLst/>
              <a:gdLst/>
              <a:ahLst/>
              <a:cxnLst/>
              <a:rect l="l" t="t" r="r" b="b"/>
              <a:pathLst>
                <a:path w="3888245" h="483671">
                  <a:moveTo>
                    <a:pt x="3685045" y="0"/>
                  </a:moveTo>
                  <a:lnTo>
                    <a:pt x="0" y="0"/>
                  </a:lnTo>
                  <a:lnTo>
                    <a:pt x="0" y="483671"/>
                  </a:lnTo>
                  <a:lnTo>
                    <a:pt x="3685045" y="483671"/>
                  </a:lnTo>
                  <a:lnTo>
                    <a:pt x="3888245" y="241836"/>
                  </a:lnTo>
                  <a:lnTo>
                    <a:pt x="3685045" y="0"/>
                  </a:lnTo>
                  <a:close/>
                </a:path>
              </a:pathLst>
            </a:custGeom>
            <a:solidFill>
              <a:srgbClr val="FFFFFF"/>
            </a:solidFill>
          </p:spPr>
          <p:txBody>
            <a:bodyPr/>
            <a:lstStyle/>
            <a:p>
              <a:endParaRPr lang="en-GB"/>
            </a:p>
          </p:txBody>
        </p:sp>
        <p:sp>
          <p:nvSpPr>
            <p:cNvPr id="13" name="TextBox 13"/>
            <p:cNvSpPr txBox="1"/>
            <p:nvPr/>
          </p:nvSpPr>
          <p:spPr>
            <a:xfrm>
              <a:off x="0" y="-47625"/>
              <a:ext cx="3773945" cy="531296"/>
            </a:xfrm>
            <a:prstGeom prst="rect">
              <a:avLst/>
            </a:prstGeom>
          </p:spPr>
          <p:txBody>
            <a:bodyPr lIns="50800" tIns="50800" rIns="50800" bIns="50800" rtlCol="0" anchor="ctr"/>
            <a:lstStyle/>
            <a:p>
              <a:pPr algn="ctr">
                <a:lnSpc>
                  <a:spcPts val="1960"/>
                </a:lnSpc>
              </a:pPr>
              <a:endParaRPr/>
            </a:p>
          </p:txBody>
        </p:sp>
      </p:grpSp>
      <p:grpSp>
        <p:nvGrpSpPr>
          <p:cNvPr id="14" name="Group 14"/>
          <p:cNvGrpSpPr/>
          <p:nvPr/>
        </p:nvGrpSpPr>
        <p:grpSpPr>
          <a:xfrm>
            <a:off x="548551" y="8979471"/>
            <a:ext cx="6480547" cy="1278518"/>
            <a:chOff x="0" y="0"/>
            <a:chExt cx="2200165" cy="434061"/>
          </a:xfrm>
        </p:grpSpPr>
        <p:sp>
          <p:nvSpPr>
            <p:cNvPr id="15" name="Freeform 15"/>
            <p:cNvSpPr/>
            <p:nvPr/>
          </p:nvSpPr>
          <p:spPr>
            <a:xfrm>
              <a:off x="0" y="0"/>
              <a:ext cx="2200165" cy="434061"/>
            </a:xfrm>
            <a:custGeom>
              <a:avLst/>
              <a:gdLst/>
              <a:ahLst/>
              <a:cxnLst/>
              <a:rect l="l" t="t" r="r" b="b"/>
              <a:pathLst>
                <a:path w="2200165" h="434061">
                  <a:moveTo>
                    <a:pt x="41812" y="0"/>
                  </a:moveTo>
                  <a:lnTo>
                    <a:pt x="2158353" y="0"/>
                  </a:lnTo>
                  <a:cubicBezTo>
                    <a:pt x="2169442" y="0"/>
                    <a:pt x="2180077" y="4405"/>
                    <a:pt x="2187919" y="12247"/>
                  </a:cubicBezTo>
                  <a:cubicBezTo>
                    <a:pt x="2195760" y="20088"/>
                    <a:pt x="2200165" y="30723"/>
                    <a:pt x="2200165" y="41812"/>
                  </a:cubicBezTo>
                  <a:lnTo>
                    <a:pt x="2200165" y="392248"/>
                  </a:lnTo>
                  <a:cubicBezTo>
                    <a:pt x="2200165" y="403338"/>
                    <a:pt x="2195760" y="413973"/>
                    <a:pt x="2187919" y="421814"/>
                  </a:cubicBezTo>
                  <a:cubicBezTo>
                    <a:pt x="2180077" y="429655"/>
                    <a:pt x="2169442" y="434061"/>
                    <a:pt x="2158353" y="434061"/>
                  </a:cubicBezTo>
                  <a:lnTo>
                    <a:pt x="41812" y="434061"/>
                  </a:lnTo>
                  <a:cubicBezTo>
                    <a:pt x="30723" y="434061"/>
                    <a:pt x="20088" y="429655"/>
                    <a:pt x="12247" y="421814"/>
                  </a:cubicBezTo>
                  <a:cubicBezTo>
                    <a:pt x="4405" y="413973"/>
                    <a:pt x="0" y="403338"/>
                    <a:pt x="0" y="392248"/>
                  </a:cubicBezTo>
                  <a:lnTo>
                    <a:pt x="0" y="41812"/>
                  </a:lnTo>
                  <a:cubicBezTo>
                    <a:pt x="0" y="30723"/>
                    <a:pt x="4405" y="20088"/>
                    <a:pt x="12247" y="12247"/>
                  </a:cubicBezTo>
                  <a:cubicBezTo>
                    <a:pt x="20088" y="4405"/>
                    <a:pt x="30723" y="0"/>
                    <a:pt x="41812" y="0"/>
                  </a:cubicBezTo>
                  <a:close/>
                </a:path>
              </a:pathLst>
            </a:custGeom>
            <a:solidFill>
              <a:srgbClr val="C8D8EF"/>
            </a:solidFill>
            <a:ln cap="rnd">
              <a:noFill/>
              <a:prstDash val="solid"/>
              <a:round/>
            </a:ln>
          </p:spPr>
          <p:txBody>
            <a:bodyPr/>
            <a:lstStyle/>
            <a:p>
              <a:endParaRPr lang="en-GB"/>
            </a:p>
          </p:txBody>
        </p:sp>
        <p:sp>
          <p:nvSpPr>
            <p:cNvPr id="16" name="TextBox 16"/>
            <p:cNvSpPr txBox="1"/>
            <p:nvPr/>
          </p:nvSpPr>
          <p:spPr>
            <a:xfrm>
              <a:off x="0" y="-47625"/>
              <a:ext cx="2200165" cy="481686"/>
            </a:xfrm>
            <a:prstGeom prst="rect">
              <a:avLst/>
            </a:prstGeom>
          </p:spPr>
          <p:txBody>
            <a:bodyPr lIns="50800" tIns="50800" rIns="50800" bIns="50800" rtlCol="0" anchor="ctr"/>
            <a:lstStyle/>
            <a:p>
              <a:pPr marL="0" lvl="0" indent="0" algn="ctr">
                <a:lnSpc>
                  <a:spcPts val="1960"/>
                </a:lnSpc>
                <a:spcBef>
                  <a:spcPct val="0"/>
                </a:spcBef>
              </a:pPr>
              <a:endParaRPr/>
            </a:p>
          </p:txBody>
        </p:sp>
      </p:grpSp>
      <p:grpSp>
        <p:nvGrpSpPr>
          <p:cNvPr id="17" name="Group 17"/>
          <p:cNvGrpSpPr/>
          <p:nvPr/>
        </p:nvGrpSpPr>
        <p:grpSpPr>
          <a:xfrm>
            <a:off x="548551" y="8729360"/>
            <a:ext cx="4097387" cy="500223"/>
            <a:chOff x="0" y="0"/>
            <a:chExt cx="3961814" cy="483671"/>
          </a:xfrm>
        </p:grpSpPr>
        <p:sp>
          <p:nvSpPr>
            <p:cNvPr id="18" name="Freeform 18"/>
            <p:cNvSpPr/>
            <p:nvPr/>
          </p:nvSpPr>
          <p:spPr>
            <a:xfrm>
              <a:off x="0" y="0"/>
              <a:ext cx="3961814" cy="483671"/>
            </a:xfrm>
            <a:custGeom>
              <a:avLst/>
              <a:gdLst/>
              <a:ahLst/>
              <a:cxnLst/>
              <a:rect l="l" t="t" r="r" b="b"/>
              <a:pathLst>
                <a:path w="3961814" h="483671">
                  <a:moveTo>
                    <a:pt x="3758614" y="0"/>
                  </a:moveTo>
                  <a:lnTo>
                    <a:pt x="0" y="0"/>
                  </a:lnTo>
                  <a:lnTo>
                    <a:pt x="0" y="483671"/>
                  </a:lnTo>
                  <a:lnTo>
                    <a:pt x="3758614" y="483671"/>
                  </a:lnTo>
                  <a:lnTo>
                    <a:pt x="3961814" y="241836"/>
                  </a:lnTo>
                  <a:lnTo>
                    <a:pt x="3758614" y="0"/>
                  </a:lnTo>
                  <a:close/>
                </a:path>
              </a:pathLst>
            </a:custGeom>
            <a:solidFill>
              <a:srgbClr val="FFFFFF"/>
            </a:solidFill>
          </p:spPr>
          <p:txBody>
            <a:bodyPr/>
            <a:lstStyle/>
            <a:p>
              <a:endParaRPr lang="en-GB"/>
            </a:p>
          </p:txBody>
        </p:sp>
        <p:sp>
          <p:nvSpPr>
            <p:cNvPr id="19" name="TextBox 19"/>
            <p:cNvSpPr txBox="1"/>
            <p:nvPr/>
          </p:nvSpPr>
          <p:spPr>
            <a:xfrm>
              <a:off x="0" y="-47625"/>
              <a:ext cx="3847514" cy="531296"/>
            </a:xfrm>
            <a:prstGeom prst="rect">
              <a:avLst/>
            </a:prstGeom>
          </p:spPr>
          <p:txBody>
            <a:bodyPr lIns="50800" tIns="50800" rIns="50800" bIns="50800" rtlCol="0" anchor="ctr"/>
            <a:lstStyle/>
            <a:p>
              <a:pPr algn="ctr">
                <a:lnSpc>
                  <a:spcPts val="1960"/>
                </a:lnSpc>
              </a:pPr>
              <a:endParaRPr/>
            </a:p>
          </p:txBody>
        </p:sp>
      </p:grpSp>
      <p:grpSp>
        <p:nvGrpSpPr>
          <p:cNvPr id="20" name="Group 20"/>
          <p:cNvGrpSpPr/>
          <p:nvPr/>
        </p:nvGrpSpPr>
        <p:grpSpPr>
          <a:xfrm>
            <a:off x="548551" y="3884104"/>
            <a:ext cx="6480547" cy="1278518"/>
            <a:chOff x="0" y="0"/>
            <a:chExt cx="2200165" cy="434061"/>
          </a:xfrm>
        </p:grpSpPr>
        <p:sp>
          <p:nvSpPr>
            <p:cNvPr id="21" name="Freeform 21"/>
            <p:cNvSpPr/>
            <p:nvPr/>
          </p:nvSpPr>
          <p:spPr>
            <a:xfrm>
              <a:off x="0" y="0"/>
              <a:ext cx="2200165" cy="434061"/>
            </a:xfrm>
            <a:custGeom>
              <a:avLst/>
              <a:gdLst/>
              <a:ahLst/>
              <a:cxnLst/>
              <a:rect l="l" t="t" r="r" b="b"/>
              <a:pathLst>
                <a:path w="2200165" h="434061">
                  <a:moveTo>
                    <a:pt x="41812" y="0"/>
                  </a:moveTo>
                  <a:lnTo>
                    <a:pt x="2158353" y="0"/>
                  </a:lnTo>
                  <a:cubicBezTo>
                    <a:pt x="2169442" y="0"/>
                    <a:pt x="2180077" y="4405"/>
                    <a:pt x="2187919" y="12247"/>
                  </a:cubicBezTo>
                  <a:cubicBezTo>
                    <a:pt x="2195760" y="20088"/>
                    <a:pt x="2200165" y="30723"/>
                    <a:pt x="2200165" y="41812"/>
                  </a:cubicBezTo>
                  <a:lnTo>
                    <a:pt x="2200165" y="392248"/>
                  </a:lnTo>
                  <a:cubicBezTo>
                    <a:pt x="2200165" y="403338"/>
                    <a:pt x="2195760" y="413973"/>
                    <a:pt x="2187919" y="421814"/>
                  </a:cubicBezTo>
                  <a:cubicBezTo>
                    <a:pt x="2180077" y="429655"/>
                    <a:pt x="2169442" y="434061"/>
                    <a:pt x="2158353" y="434061"/>
                  </a:cubicBezTo>
                  <a:lnTo>
                    <a:pt x="41812" y="434061"/>
                  </a:lnTo>
                  <a:cubicBezTo>
                    <a:pt x="30723" y="434061"/>
                    <a:pt x="20088" y="429655"/>
                    <a:pt x="12247" y="421814"/>
                  </a:cubicBezTo>
                  <a:cubicBezTo>
                    <a:pt x="4405" y="413973"/>
                    <a:pt x="0" y="403338"/>
                    <a:pt x="0" y="392248"/>
                  </a:cubicBezTo>
                  <a:lnTo>
                    <a:pt x="0" y="41812"/>
                  </a:lnTo>
                  <a:cubicBezTo>
                    <a:pt x="0" y="30723"/>
                    <a:pt x="4405" y="20088"/>
                    <a:pt x="12247" y="12247"/>
                  </a:cubicBezTo>
                  <a:cubicBezTo>
                    <a:pt x="20088" y="4405"/>
                    <a:pt x="30723" y="0"/>
                    <a:pt x="41812" y="0"/>
                  </a:cubicBezTo>
                  <a:close/>
                </a:path>
              </a:pathLst>
            </a:custGeom>
            <a:solidFill>
              <a:srgbClr val="C8D8EF"/>
            </a:solidFill>
            <a:ln cap="rnd">
              <a:noFill/>
              <a:prstDash val="solid"/>
              <a:round/>
            </a:ln>
          </p:spPr>
          <p:txBody>
            <a:bodyPr/>
            <a:lstStyle/>
            <a:p>
              <a:endParaRPr lang="en-GB"/>
            </a:p>
          </p:txBody>
        </p:sp>
        <p:sp>
          <p:nvSpPr>
            <p:cNvPr id="22" name="TextBox 22"/>
            <p:cNvSpPr txBox="1"/>
            <p:nvPr/>
          </p:nvSpPr>
          <p:spPr>
            <a:xfrm>
              <a:off x="0" y="-47625"/>
              <a:ext cx="2200165" cy="481686"/>
            </a:xfrm>
            <a:prstGeom prst="rect">
              <a:avLst/>
            </a:prstGeom>
          </p:spPr>
          <p:txBody>
            <a:bodyPr lIns="50800" tIns="50800" rIns="50800" bIns="50800" rtlCol="0" anchor="ctr"/>
            <a:lstStyle/>
            <a:p>
              <a:pPr algn="ctr">
                <a:lnSpc>
                  <a:spcPts val="1960"/>
                </a:lnSpc>
                <a:spcBef>
                  <a:spcPct val="0"/>
                </a:spcBef>
              </a:pPr>
              <a:endParaRPr/>
            </a:p>
          </p:txBody>
        </p:sp>
      </p:grpSp>
      <p:grpSp>
        <p:nvGrpSpPr>
          <p:cNvPr id="23" name="Group 23"/>
          <p:cNvGrpSpPr/>
          <p:nvPr/>
        </p:nvGrpSpPr>
        <p:grpSpPr>
          <a:xfrm rot="-10800000">
            <a:off x="3788825" y="3651796"/>
            <a:ext cx="3240274" cy="500223"/>
            <a:chOff x="0" y="0"/>
            <a:chExt cx="3133060" cy="483671"/>
          </a:xfrm>
        </p:grpSpPr>
        <p:sp>
          <p:nvSpPr>
            <p:cNvPr id="24" name="Freeform 24"/>
            <p:cNvSpPr/>
            <p:nvPr/>
          </p:nvSpPr>
          <p:spPr>
            <a:xfrm>
              <a:off x="0" y="0"/>
              <a:ext cx="3133060" cy="483671"/>
            </a:xfrm>
            <a:custGeom>
              <a:avLst/>
              <a:gdLst/>
              <a:ahLst/>
              <a:cxnLst/>
              <a:rect l="l" t="t" r="r" b="b"/>
              <a:pathLst>
                <a:path w="3133060" h="483671">
                  <a:moveTo>
                    <a:pt x="2929860" y="0"/>
                  </a:moveTo>
                  <a:lnTo>
                    <a:pt x="0" y="0"/>
                  </a:lnTo>
                  <a:lnTo>
                    <a:pt x="0" y="483671"/>
                  </a:lnTo>
                  <a:lnTo>
                    <a:pt x="2929860" y="483671"/>
                  </a:lnTo>
                  <a:lnTo>
                    <a:pt x="3133060" y="241836"/>
                  </a:lnTo>
                  <a:lnTo>
                    <a:pt x="2929860" y="0"/>
                  </a:lnTo>
                  <a:close/>
                </a:path>
              </a:pathLst>
            </a:custGeom>
            <a:solidFill>
              <a:srgbClr val="FFFFFF"/>
            </a:solidFill>
          </p:spPr>
          <p:txBody>
            <a:bodyPr/>
            <a:lstStyle/>
            <a:p>
              <a:endParaRPr lang="en-GB"/>
            </a:p>
          </p:txBody>
        </p:sp>
        <p:sp>
          <p:nvSpPr>
            <p:cNvPr id="25" name="TextBox 25"/>
            <p:cNvSpPr txBox="1"/>
            <p:nvPr/>
          </p:nvSpPr>
          <p:spPr>
            <a:xfrm>
              <a:off x="0" y="-47625"/>
              <a:ext cx="3018760" cy="531296"/>
            </a:xfrm>
            <a:prstGeom prst="rect">
              <a:avLst/>
            </a:prstGeom>
          </p:spPr>
          <p:txBody>
            <a:bodyPr lIns="50800" tIns="50800" rIns="50800" bIns="50800" rtlCol="0" anchor="ctr"/>
            <a:lstStyle/>
            <a:p>
              <a:pPr algn="ctr">
                <a:lnSpc>
                  <a:spcPts val="1960"/>
                </a:lnSpc>
              </a:pPr>
              <a:endParaRPr/>
            </a:p>
          </p:txBody>
        </p:sp>
      </p:grpSp>
      <p:grpSp>
        <p:nvGrpSpPr>
          <p:cNvPr id="26" name="Group 26"/>
          <p:cNvGrpSpPr/>
          <p:nvPr/>
        </p:nvGrpSpPr>
        <p:grpSpPr>
          <a:xfrm>
            <a:off x="548551" y="7286950"/>
            <a:ext cx="6480547" cy="1278518"/>
            <a:chOff x="0" y="0"/>
            <a:chExt cx="2200165" cy="434061"/>
          </a:xfrm>
        </p:grpSpPr>
        <p:sp>
          <p:nvSpPr>
            <p:cNvPr id="27" name="Freeform 27"/>
            <p:cNvSpPr/>
            <p:nvPr/>
          </p:nvSpPr>
          <p:spPr>
            <a:xfrm>
              <a:off x="0" y="0"/>
              <a:ext cx="2200165" cy="434061"/>
            </a:xfrm>
            <a:custGeom>
              <a:avLst/>
              <a:gdLst/>
              <a:ahLst/>
              <a:cxnLst/>
              <a:rect l="l" t="t" r="r" b="b"/>
              <a:pathLst>
                <a:path w="2200165" h="434061">
                  <a:moveTo>
                    <a:pt x="41812" y="0"/>
                  </a:moveTo>
                  <a:lnTo>
                    <a:pt x="2158353" y="0"/>
                  </a:lnTo>
                  <a:cubicBezTo>
                    <a:pt x="2169442" y="0"/>
                    <a:pt x="2180077" y="4405"/>
                    <a:pt x="2187919" y="12247"/>
                  </a:cubicBezTo>
                  <a:cubicBezTo>
                    <a:pt x="2195760" y="20088"/>
                    <a:pt x="2200165" y="30723"/>
                    <a:pt x="2200165" y="41812"/>
                  </a:cubicBezTo>
                  <a:lnTo>
                    <a:pt x="2200165" y="392248"/>
                  </a:lnTo>
                  <a:cubicBezTo>
                    <a:pt x="2200165" y="403338"/>
                    <a:pt x="2195760" y="413973"/>
                    <a:pt x="2187919" y="421814"/>
                  </a:cubicBezTo>
                  <a:cubicBezTo>
                    <a:pt x="2180077" y="429655"/>
                    <a:pt x="2169442" y="434061"/>
                    <a:pt x="2158353" y="434061"/>
                  </a:cubicBezTo>
                  <a:lnTo>
                    <a:pt x="41812" y="434061"/>
                  </a:lnTo>
                  <a:cubicBezTo>
                    <a:pt x="30723" y="434061"/>
                    <a:pt x="20088" y="429655"/>
                    <a:pt x="12247" y="421814"/>
                  </a:cubicBezTo>
                  <a:cubicBezTo>
                    <a:pt x="4405" y="413973"/>
                    <a:pt x="0" y="403338"/>
                    <a:pt x="0" y="392248"/>
                  </a:cubicBezTo>
                  <a:lnTo>
                    <a:pt x="0" y="41812"/>
                  </a:lnTo>
                  <a:cubicBezTo>
                    <a:pt x="0" y="30723"/>
                    <a:pt x="4405" y="20088"/>
                    <a:pt x="12247" y="12247"/>
                  </a:cubicBezTo>
                  <a:cubicBezTo>
                    <a:pt x="20088" y="4405"/>
                    <a:pt x="30723" y="0"/>
                    <a:pt x="41812" y="0"/>
                  </a:cubicBezTo>
                  <a:close/>
                </a:path>
              </a:pathLst>
            </a:custGeom>
            <a:solidFill>
              <a:srgbClr val="C8D8EF"/>
            </a:solidFill>
            <a:ln cap="rnd">
              <a:noFill/>
              <a:prstDash val="solid"/>
              <a:round/>
            </a:ln>
          </p:spPr>
          <p:txBody>
            <a:bodyPr/>
            <a:lstStyle/>
            <a:p>
              <a:endParaRPr lang="en-GB"/>
            </a:p>
          </p:txBody>
        </p:sp>
        <p:sp>
          <p:nvSpPr>
            <p:cNvPr id="28" name="TextBox 28"/>
            <p:cNvSpPr txBox="1"/>
            <p:nvPr/>
          </p:nvSpPr>
          <p:spPr>
            <a:xfrm>
              <a:off x="0" y="-47625"/>
              <a:ext cx="2200165" cy="481686"/>
            </a:xfrm>
            <a:prstGeom prst="rect">
              <a:avLst/>
            </a:prstGeom>
          </p:spPr>
          <p:txBody>
            <a:bodyPr lIns="50800" tIns="50800" rIns="50800" bIns="50800" rtlCol="0" anchor="ctr"/>
            <a:lstStyle/>
            <a:p>
              <a:pPr algn="ctr">
                <a:lnSpc>
                  <a:spcPts val="1960"/>
                </a:lnSpc>
                <a:spcBef>
                  <a:spcPct val="0"/>
                </a:spcBef>
              </a:pPr>
              <a:endParaRPr/>
            </a:p>
          </p:txBody>
        </p:sp>
      </p:grpSp>
      <p:grpSp>
        <p:nvGrpSpPr>
          <p:cNvPr id="29" name="Group 29"/>
          <p:cNvGrpSpPr/>
          <p:nvPr/>
        </p:nvGrpSpPr>
        <p:grpSpPr>
          <a:xfrm rot="-10800000">
            <a:off x="3557498" y="7036838"/>
            <a:ext cx="3471600" cy="500223"/>
            <a:chOff x="0" y="0"/>
            <a:chExt cx="3356732" cy="483671"/>
          </a:xfrm>
        </p:grpSpPr>
        <p:sp>
          <p:nvSpPr>
            <p:cNvPr id="30" name="Freeform 30"/>
            <p:cNvSpPr/>
            <p:nvPr/>
          </p:nvSpPr>
          <p:spPr>
            <a:xfrm>
              <a:off x="0" y="0"/>
              <a:ext cx="3356732" cy="483671"/>
            </a:xfrm>
            <a:custGeom>
              <a:avLst/>
              <a:gdLst/>
              <a:ahLst/>
              <a:cxnLst/>
              <a:rect l="l" t="t" r="r" b="b"/>
              <a:pathLst>
                <a:path w="3356732" h="483671">
                  <a:moveTo>
                    <a:pt x="3153533" y="0"/>
                  </a:moveTo>
                  <a:lnTo>
                    <a:pt x="0" y="0"/>
                  </a:lnTo>
                  <a:lnTo>
                    <a:pt x="0" y="483671"/>
                  </a:lnTo>
                  <a:lnTo>
                    <a:pt x="3153533" y="483671"/>
                  </a:lnTo>
                  <a:lnTo>
                    <a:pt x="3356732" y="241836"/>
                  </a:lnTo>
                  <a:lnTo>
                    <a:pt x="3153533" y="0"/>
                  </a:lnTo>
                  <a:close/>
                </a:path>
              </a:pathLst>
            </a:custGeom>
            <a:solidFill>
              <a:srgbClr val="FFFFFF"/>
            </a:solidFill>
          </p:spPr>
          <p:txBody>
            <a:bodyPr/>
            <a:lstStyle/>
            <a:p>
              <a:endParaRPr lang="en-GB"/>
            </a:p>
          </p:txBody>
        </p:sp>
        <p:sp>
          <p:nvSpPr>
            <p:cNvPr id="31" name="TextBox 31"/>
            <p:cNvSpPr txBox="1"/>
            <p:nvPr/>
          </p:nvSpPr>
          <p:spPr>
            <a:xfrm>
              <a:off x="0" y="-47625"/>
              <a:ext cx="3242432" cy="531296"/>
            </a:xfrm>
            <a:prstGeom prst="rect">
              <a:avLst/>
            </a:prstGeom>
          </p:spPr>
          <p:txBody>
            <a:bodyPr lIns="50800" tIns="50800" rIns="50800" bIns="50800" rtlCol="0" anchor="ctr"/>
            <a:lstStyle/>
            <a:p>
              <a:pPr algn="ctr">
                <a:lnSpc>
                  <a:spcPts val="1960"/>
                </a:lnSpc>
              </a:pPr>
              <a:endParaRPr/>
            </a:p>
          </p:txBody>
        </p:sp>
      </p:grpSp>
      <p:grpSp>
        <p:nvGrpSpPr>
          <p:cNvPr id="32" name="Group 32"/>
          <p:cNvGrpSpPr/>
          <p:nvPr/>
        </p:nvGrpSpPr>
        <p:grpSpPr>
          <a:xfrm>
            <a:off x="231245" y="96759"/>
            <a:ext cx="7097509" cy="1525957"/>
            <a:chOff x="0" y="0"/>
            <a:chExt cx="1510932" cy="812800"/>
          </a:xfrm>
        </p:grpSpPr>
        <p:sp>
          <p:nvSpPr>
            <p:cNvPr id="33" name="Freeform 33"/>
            <p:cNvSpPr/>
            <p:nvPr/>
          </p:nvSpPr>
          <p:spPr>
            <a:xfrm>
              <a:off x="0" y="0"/>
              <a:ext cx="1510932" cy="812800"/>
            </a:xfrm>
            <a:custGeom>
              <a:avLst/>
              <a:gdLst/>
              <a:ahLst/>
              <a:cxnLst/>
              <a:rect l="l" t="t" r="r" b="b"/>
              <a:pathLst>
                <a:path w="1510932" h="812800">
                  <a:moveTo>
                    <a:pt x="43632" y="0"/>
                  </a:moveTo>
                  <a:lnTo>
                    <a:pt x="1467300" y="0"/>
                  </a:lnTo>
                  <a:cubicBezTo>
                    <a:pt x="1478872" y="0"/>
                    <a:pt x="1489970" y="4597"/>
                    <a:pt x="1498153" y="12779"/>
                  </a:cubicBezTo>
                  <a:cubicBezTo>
                    <a:pt x="1506335" y="20962"/>
                    <a:pt x="1510932" y="32060"/>
                    <a:pt x="1510932" y="43632"/>
                  </a:cubicBezTo>
                  <a:lnTo>
                    <a:pt x="1510932" y="769168"/>
                  </a:lnTo>
                  <a:cubicBezTo>
                    <a:pt x="1510932" y="780740"/>
                    <a:pt x="1506335" y="791838"/>
                    <a:pt x="1498153" y="800021"/>
                  </a:cubicBezTo>
                  <a:cubicBezTo>
                    <a:pt x="1489970" y="808203"/>
                    <a:pt x="1478872" y="812800"/>
                    <a:pt x="1467300" y="812800"/>
                  </a:cubicBezTo>
                  <a:lnTo>
                    <a:pt x="43632" y="812800"/>
                  </a:lnTo>
                  <a:cubicBezTo>
                    <a:pt x="32060" y="812800"/>
                    <a:pt x="20962" y="808203"/>
                    <a:pt x="12779" y="800021"/>
                  </a:cubicBezTo>
                  <a:cubicBezTo>
                    <a:pt x="4597" y="791838"/>
                    <a:pt x="0" y="780740"/>
                    <a:pt x="0" y="769168"/>
                  </a:cubicBezTo>
                  <a:lnTo>
                    <a:pt x="0" y="43632"/>
                  </a:lnTo>
                  <a:cubicBezTo>
                    <a:pt x="0" y="32060"/>
                    <a:pt x="4597" y="20962"/>
                    <a:pt x="12779" y="12779"/>
                  </a:cubicBezTo>
                  <a:cubicBezTo>
                    <a:pt x="20962" y="4597"/>
                    <a:pt x="32060" y="0"/>
                    <a:pt x="43632" y="0"/>
                  </a:cubicBezTo>
                  <a:close/>
                </a:path>
              </a:pathLst>
            </a:custGeom>
            <a:solidFill>
              <a:srgbClr val="FFFFFF"/>
            </a:solidFill>
            <a:ln cap="rnd">
              <a:noFill/>
              <a:prstDash val="solid"/>
              <a:round/>
            </a:ln>
          </p:spPr>
          <p:txBody>
            <a:bodyPr/>
            <a:lstStyle/>
            <a:p>
              <a:endParaRPr lang="en-GB"/>
            </a:p>
          </p:txBody>
        </p:sp>
        <p:sp>
          <p:nvSpPr>
            <p:cNvPr id="34" name="TextBox 34"/>
            <p:cNvSpPr txBox="1"/>
            <p:nvPr/>
          </p:nvSpPr>
          <p:spPr>
            <a:xfrm>
              <a:off x="0" y="-47625"/>
              <a:ext cx="1510932" cy="860425"/>
            </a:xfrm>
            <a:prstGeom prst="rect">
              <a:avLst/>
            </a:prstGeom>
          </p:spPr>
          <p:txBody>
            <a:bodyPr lIns="50800" tIns="50800" rIns="50800" bIns="50800" rtlCol="0" anchor="ctr"/>
            <a:lstStyle/>
            <a:p>
              <a:pPr algn="ctr">
                <a:lnSpc>
                  <a:spcPts val="1960"/>
                </a:lnSpc>
              </a:pPr>
              <a:endParaRPr/>
            </a:p>
          </p:txBody>
        </p:sp>
      </p:grpSp>
      <p:grpSp>
        <p:nvGrpSpPr>
          <p:cNvPr id="35" name="Group 35"/>
          <p:cNvGrpSpPr/>
          <p:nvPr/>
        </p:nvGrpSpPr>
        <p:grpSpPr>
          <a:xfrm>
            <a:off x="240069" y="10439797"/>
            <a:ext cx="7097509" cy="253603"/>
            <a:chOff x="0" y="0"/>
            <a:chExt cx="1510932" cy="172300"/>
          </a:xfrm>
        </p:grpSpPr>
        <p:sp>
          <p:nvSpPr>
            <p:cNvPr id="36" name="Freeform 36"/>
            <p:cNvSpPr/>
            <p:nvPr/>
          </p:nvSpPr>
          <p:spPr>
            <a:xfrm>
              <a:off x="0" y="0"/>
              <a:ext cx="1510932" cy="172300"/>
            </a:xfrm>
            <a:custGeom>
              <a:avLst/>
              <a:gdLst/>
              <a:ahLst/>
              <a:cxnLst/>
              <a:rect l="l" t="t" r="r" b="b"/>
              <a:pathLst>
                <a:path w="1510932" h="172300">
                  <a:moveTo>
                    <a:pt x="21816" y="0"/>
                  </a:moveTo>
                  <a:lnTo>
                    <a:pt x="1489116" y="0"/>
                  </a:lnTo>
                  <a:cubicBezTo>
                    <a:pt x="1501165" y="0"/>
                    <a:pt x="1510932" y="9767"/>
                    <a:pt x="1510932" y="21816"/>
                  </a:cubicBezTo>
                  <a:lnTo>
                    <a:pt x="1510932" y="150484"/>
                  </a:lnTo>
                  <a:cubicBezTo>
                    <a:pt x="1510932" y="162533"/>
                    <a:pt x="1501165" y="172300"/>
                    <a:pt x="1489116" y="172300"/>
                  </a:cubicBezTo>
                  <a:lnTo>
                    <a:pt x="21816" y="172300"/>
                  </a:lnTo>
                  <a:cubicBezTo>
                    <a:pt x="9767" y="172300"/>
                    <a:pt x="0" y="162533"/>
                    <a:pt x="0" y="150484"/>
                  </a:cubicBezTo>
                  <a:lnTo>
                    <a:pt x="0" y="21816"/>
                  </a:lnTo>
                  <a:cubicBezTo>
                    <a:pt x="0" y="9767"/>
                    <a:pt x="9767" y="0"/>
                    <a:pt x="21816" y="0"/>
                  </a:cubicBezTo>
                  <a:close/>
                </a:path>
              </a:pathLst>
            </a:custGeom>
            <a:solidFill>
              <a:srgbClr val="FFFFFF"/>
            </a:solidFill>
            <a:ln cap="sq">
              <a:noFill/>
              <a:prstDash val="solid"/>
              <a:miter/>
            </a:ln>
          </p:spPr>
          <p:txBody>
            <a:bodyPr/>
            <a:lstStyle/>
            <a:p>
              <a:endParaRPr lang="en-GB"/>
            </a:p>
          </p:txBody>
        </p:sp>
        <p:sp>
          <p:nvSpPr>
            <p:cNvPr id="37" name="TextBox 37"/>
            <p:cNvSpPr txBox="1"/>
            <p:nvPr/>
          </p:nvSpPr>
          <p:spPr>
            <a:xfrm>
              <a:off x="0" y="-47625"/>
              <a:ext cx="1510932" cy="219925"/>
            </a:xfrm>
            <a:prstGeom prst="rect">
              <a:avLst/>
            </a:prstGeom>
          </p:spPr>
          <p:txBody>
            <a:bodyPr lIns="50800" tIns="50800" rIns="50800" bIns="50800" rtlCol="0" anchor="ctr"/>
            <a:lstStyle/>
            <a:p>
              <a:pPr algn="ctr">
                <a:lnSpc>
                  <a:spcPts val="1960"/>
                </a:lnSpc>
              </a:pPr>
              <a:endParaRPr/>
            </a:p>
          </p:txBody>
        </p:sp>
      </p:grpSp>
      <p:sp>
        <p:nvSpPr>
          <p:cNvPr id="38" name="Freeform 38"/>
          <p:cNvSpPr/>
          <p:nvPr/>
        </p:nvSpPr>
        <p:spPr>
          <a:xfrm>
            <a:off x="59524" y="589433"/>
            <a:ext cx="1270065" cy="1122695"/>
          </a:xfrm>
          <a:custGeom>
            <a:avLst/>
            <a:gdLst/>
            <a:ahLst/>
            <a:cxnLst/>
            <a:rect l="l" t="t" r="r" b="b"/>
            <a:pathLst>
              <a:path w="1270065" h="1122695">
                <a:moveTo>
                  <a:pt x="0" y="0"/>
                </a:moveTo>
                <a:lnTo>
                  <a:pt x="1270065" y="0"/>
                </a:lnTo>
                <a:lnTo>
                  <a:pt x="1270065" y="1122695"/>
                </a:lnTo>
                <a:lnTo>
                  <a:pt x="0" y="1122695"/>
                </a:lnTo>
                <a:lnTo>
                  <a:pt x="0" y="0"/>
                </a:lnTo>
                <a:close/>
              </a:path>
            </a:pathLst>
          </a:custGeom>
          <a:blipFill>
            <a:blip r:embed="rId2"/>
            <a:stretch>
              <a:fillRect/>
            </a:stretch>
          </a:blipFill>
        </p:spPr>
        <p:txBody>
          <a:bodyPr/>
          <a:lstStyle/>
          <a:p>
            <a:endParaRPr lang="en-GB"/>
          </a:p>
        </p:txBody>
      </p:sp>
      <p:sp>
        <p:nvSpPr>
          <p:cNvPr id="39" name="TextBox 39"/>
          <p:cNvSpPr txBox="1"/>
          <p:nvPr/>
        </p:nvSpPr>
        <p:spPr>
          <a:xfrm>
            <a:off x="441056" y="373154"/>
            <a:ext cx="6617057" cy="596958"/>
          </a:xfrm>
          <a:prstGeom prst="rect">
            <a:avLst/>
          </a:prstGeom>
        </p:spPr>
        <p:txBody>
          <a:bodyPr lIns="0" tIns="0" rIns="0" bIns="0" rtlCol="0" anchor="t">
            <a:spAutoFit/>
          </a:bodyPr>
          <a:lstStyle/>
          <a:p>
            <a:pPr algn="ctr">
              <a:lnSpc>
                <a:spcPts val="4900"/>
              </a:lnSpc>
            </a:pPr>
            <a:r>
              <a:rPr lang="en-US" sz="3500" b="1" dirty="0">
                <a:solidFill>
                  <a:srgbClr val="000000"/>
                </a:solidFill>
                <a:latin typeface="Poppins Bold"/>
                <a:ea typeface="Poppins Bold"/>
                <a:cs typeface="Poppins Bold"/>
                <a:sym typeface="Poppins Bold"/>
              </a:rPr>
              <a:t>CURRICULUM NEWSLETTER</a:t>
            </a:r>
          </a:p>
        </p:txBody>
      </p:sp>
      <p:sp>
        <p:nvSpPr>
          <p:cNvPr id="40" name="TextBox 40"/>
          <p:cNvSpPr txBox="1"/>
          <p:nvPr/>
        </p:nvSpPr>
        <p:spPr>
          <a:xfrm>
            <a:off x="553542" y="134336"/>
            <a:ext cx="6476520" cy="305084"/>
          </a:xfrm>
          <a:prstGeom prst="rect">
            <a:avLst/>
          </a:prstGeom>
        </p:spPr>
        <p:txBody>
          <a:bodyPr wrap="square" lIns="0" tIns="0" rIns="0" bIns="0" rtlCol="0" anchor="t">
            <a:spAutoFit/>
          </a:bodyPr>
          <a:lstStyle/>
          <a:p>
            <a:pPr algn="ctr">
              <a:lnSpc>
                <a:spcPts val="2520"/>
              </a:lnSpc>
            </a:pPr>
            <a:r>
              <a:rPr lang="en-US" sz="1800" b="1" dirty="0">
                <a:solidFill>
                  <a:srgbClr val="000000"/>
                </a:solidFill>
                <a:latin typeface="Poppins Bold"/>
                <a:ea typeface="Poppins Bold"/>
                <a:cs typeface="Poppins Bold"/>
                <a:sym typeface="Poppins Bold"/>
              </a:rPr>
              <a:t>STOPSLEY COMMUNITY PRIMARY SCHOOL AND NURSERY</a:t>
            </a:r>
          </a:p>
        </p:txBody>
      </p:sp>
      <p:sp>
        <p:nvSpPr>
          <p:cNvPr id="41" name="TextBox 41"/>
          <p:cNvSpPr txBox="1"/>
          <p:nvPr/>
        </p:nvSpPr>
        <p:spPr>
          <a:xfrm>
            <a:off x="811544" y="1989676"/>
            <a:ext cx="3758308" cy="391795"/>
          </a:xfrm>
          <a:prstGeom prst="rect">
            <a:avLst/>
          </a:prstGeom>
        </p:spPr>
        <p:txBody>
          <a:bodyPr lIns="0" tIns="0" rIns="0" bIns="0" rtlCol="0" anchor="t">
            <a:spAutoFit/>
          </a:bodyPr>
          <a:lstStyle/>
          <a:p>
            <a:pPr algn="l">
              <a:lnSpc>
                <a:spcPts val="3080"/>
              </a:lnSpc>
            </a:pPr>
            <a:r>
              <a:rPr lang="en-US" sz="2200" b="1">
                <a:solidFill>
                  <a:srgbClr val="000000"/>
                </a:solidFill>
                <a:latin typeface="Poppins Bold"/>
                <a:ea typeface="Poppins Bold"/>
                <a:cs typeface="Poppins Bold"/>
                <a:sym typeface="Poppins Bold"/>
              </a:rPr>
              <a:t>Maths</a:t>
            </a:r>
          </a:p>
        </p:txBody>
      </p:sp>
      <p:sp>
        <p:nvSpPr>
          <p:cNvPr id="42" name="TextBox 42"/>
          <p:cNvSpPr txBox="1"/>
          <p:nvPr/>
        </p:nvSpPr>
        <p:spPr>
          <a:xfrm>
            <a:off x="807806" y="5374719"/>
            <a:ext cx="3381848" cy="391795"/>
          </a:xfrm>
          <a:prstGeom prst="rect">
            <a:avLst/>
          </a:prstGeom>
        </p:spPr>
        <p:txBody>
          <a:bodyPr lIns="0" tIns="0" rIns="0" bIns="0" rtlCol="0" anchor="t">
            <a:spAutoFit/>
          </a:bodyPr>
          <a:lstStyle/>
          <a:p>
            <a:pPr algn="l">
              <a:lnSpc>
                <a:spcPts val="3080"/>
              </a:lnSpc>
            </a:pPr>
            <a:r>
              <a:rPr lang="en-US" sz="2200" b="1" dirty="0">
                <a:solidFill>
                  <a:srgbClr val="000000"/>
                </a:solidFill>
                <a:latin typeface="Poppins Bold"/>
                <a:ea typeface="Poppins Bold"/>
                <a:cs typeface="Poppins Bold"/>
                <a:sym typeface="Poppins Bold"/>
              </a:rPr>
              <a:t>Computing</a:t>
            </a:r>
          </a:p>
        </p:txBody>
      </p:sp>
      <p:sp>
        <p:nvSpPr>
          <p:cNvPr id="43" name="TextBox 43"/>
          <p:cNvSpPr txBox="1"/>
          <p:nvPr/>
        </p:nvSpPr>
        <p:spPr>
          <a:xfrm>
            <a:off x="807806" y="8759761"/>
            <a:ext cx="3838132" cy="391795"/>
          </a:xfrm>
          <a:prstGeom prst="rect">
            <a:avLst/>
          </a:prstGeom>
        </p:spPr>
        <p:txBody>
          <a:bodyPr lIns="0" tIns="0" rIns="0" bIns="0" rtlCol="0" anchor="t">
            <a:spAutoFit/>
          </a:bodyPr>
          <a:lstStyle/>
          <a:p>
            <a:pPr algn="l">
              <a:lnSpc>
                <a:spcPts val="3080"/>
              </a:lnSpc>
            </a:pPr>
            <a:r>
              <a:rPr lang="en-US" sz="2200" b="1" dirty="0">
                <a:solidFill>
                  <a:srgbClr val="000000"/>
                </a:solidFill>
                <a:latin typeface="Poppins Bold"/>
                <a:ea typeface="Poppins Bold"/>
                <a:cs typeface="Poppins Bold"/>
                <a:sym typeface="Poppins Bold"/>
              </a:rPr>
              <a:t>PE</a:t>
            </a:r>
          </a:p>
        </p:txBody>
      </p:sp>
      <p:sp>
        <p:nvSpPr>
          <p:cNvPr id="44" name="TextBox 44"/>
          <p:cNvSpPr txBox="1"/>
          <p:nvPr/>
        </p:nvSpPr>
        <p:spPr>
          <a:xfrm>
            <a:off x="3742105" y="3682197"/>
            <a:ext cx="3039190" cy="391795"/>
          </a:xfrm>
          <a:prstGeom prst="rect">
            <a:avLst/>
          </a:prstGeom>
        </p:spPr>
        <p:txBody>
          <a:bodyPr lIns="0" tIns="0" rIns="0" bIns="0" rtlCol="0" anchor="t">
            <a:spAutoFit/>
          </a:bodyPr>
          <a:lstStyle/>
          <a:p>
            <a:pPr algn="r">
              <a:lnSpc>
                <a:spcPts val="3080"/>
              </a:lnSpc>
            </a:pPr>
            <a:r>
              <a:rPr lang="en-US" sz="2200" b="1" dirty="0">
                <a:solidFill>
                  <a:srgbClr val="000000"/>
                </a:solidFill>
                <a:latin typeface="Poppins Bold"/>
                <a:ea typeface="Poppins Bold"/>
                <a:cs typeface="Poppins Bold"/>
                <a:sym typeface="Poppins Bold"/>
              </a:rPr>
              <a:t>English</a:t>
            </a:r>
          </a:p>
        </p:txBody>
      </p:sp>
      <p:sp>
        <p:nvSpPr>
          <p:cNvPr id="45" name="TextBox 45"/>
          <p:cNvSpPr txBox="1"/>
          <p:nvPr/>
        </p:nvSpPr>
        <p:spPr>
          <a:xfrm>
            <a:off x="3625570" y="7067240"/>
            <a:ext cx="3155724" cy="391795"/>
          </a:xfrm>
          <a:prstGeom prst="rect">
            <a:avLst/>
          </a:prstGeom>
        </p:spPr>
        <p:txBody>
          <a:bodyPr lIns="0" tIns="0" rIns="0" bIns="0" rtlCol="0" anchor="t">
            <a:spAutoFit/>
          </a:bodyPr>
          <a:lstStyle/>
          <a:p>
            <a:pPr algn="r">
              <a:lnSpc>
                <a:spcPts val="3080"/>
              </a:lnSpc>
            </a:pPr>
            <a:r>
              <a:rPr lang="en-US" sz="2200" b="1" dirty="0">
                <a:solidFill>
                  <a:srgbClr val="000000"/>
                </a:solidFill>
                <a:latin typeface="Poppins Bold"/>
                <a:ea typeface="Poppins Bold"/>
                <a:cs typeface="Poppins Bold"/>
                <a:sym typeface="Poppins Bold"/>
              </a:rPr>
              <a:t>Science</a:t>
            </a:r>
          </a:p>
        </p:txBody>
      </p:sp>
      <p:sp>
        <p:nvSpPr>
          <p:cNvPr id="46" name="TextBox 46"/>
          <p:cNvSpPr txBox="1"/>
          <p:nvPr/>
        </p:nvSpPr>
        <p:spPr>
          <a:xfrm>
            <a:off x="441056" y="1019367"/>
            <a:ext cx="6617057" cy="461665"/>
          </a:xfrm>
          <a:prstGeom prst="rect">
            <a:avLst/>
          </a:prstGeom>
        </p:spPr>
        <p:txBody>
          <a:bodyPr lIns="0" tIns="0" rIns="0" bIns="0" rtlCol="0" anchor="t">
            <a:spAutoFit/>
          </a:bodyPr>
          <a:lstStyle/>
          <a:p>
            <a:pPr algn="ctr">
              <a:lnSpc>
                <a:spcPts val="3640"/>
              </a:lnSpc>
            </a:pPr>
            <a:r>
              <a:rPr lang="en-US" sz="2600" b="1" dirty="0">
                <a:solidFill>
                  <a:srgbClr val="000000"/>
                </a:solidFill>
                <a:latin typeface="Poppins Bold"/>
                <a:ea typeface="Poppins Bold"/>
                <a:cs typeface="Poppins Bold"/>
                <a:sym typeface="Poppins Bold"/>
              </a:rPr>
              <a:t>YEAR 5 – AUTUMN 1</a:t>
            </a:r>
          </a:p>
        </p:txBody>
      </p:sp>
      <p:sp>
        <p:nvSpPr>
          <p:cNvPr id="48" name="TextBox 47">
            <a:extLst>
              <a:ext uri="{FF2B5EF4-FFF2-40B4-BE49-F238E27FC236}">
                <a16:creationId xmlns:a16="http://schemas.microsoft.com/office/drawing/2014/main" id="{616CB972-D188-A3AF-AE9E-816A0FCC1FB4}"/>
              </a:ext>
            </a:extLst>
          </p:cNvPr>
          <p:cNvSpPr txBox="1"/>
          <p:nvPr/>
        </p:nvSpPr>
        <p:spPr>
          <a:xfrm>
            <a:off x="625384" y="2459497"/>
            <a:ext cx="6248400" cy="1277273"/>
          </a:xfrm>
          <a:prstGeom prst="rect">
            <a:avLst/>
          </a:prstGeom>
          <a:noFill/>
        </p:spPr>
        <p:txBody>
          <a:bodyPr wrap="square" lIns="91440" tIns="45720" rIns="91440" bIns="45720" rtlCol="0" anchor="t">
            <a:spAutoFit/>
          </a:bodyPr>
          <a:lstStyle/>
          <a:p>
            <a:r>
              <a:rPr lang="en-GB" sz="1200" dirty="0">
                <a:latin typeface="Century Gothic"/>
              </a:rPr>
              <a:t>This half term the children will be developing their understanding of place value in numbers up to a million and will explore negative numbers. They will also be practising their   addition and subtraction skills. You can help at home by encouraging your child to use Times Tables Rockstars. </a:t>
            </a:r>
          </a:p>
          <a:p>
            <a:endParaRPr lang="en-GB" dirty="0"/>
          </a:p>
          <a:p>
            <a:endParaRPr lang="en-GB" sz="1100" dirty="0">
              <a:latin typeface="Century Gothic" panose="020B0502020202020204" pitchFamily="34" charset="0"/>
            </a:endParaRPr>
          </a:p>
        </p:txBody>
      </p:sp>
      <p:sp>
        <p:nvSpPr>
          <p:cNvPr id="49" name="TextBox 48">
            <a:extLst>
              <a:ext uri="{FF2B5EF4-FFF2-40B4-BE49-F238E27FC236}">
                <a16:creationId xmlns:a16="http://schemas.microsoft.com/office/drawing/2014/main" id="{FEF4DCF9-7DFC-4D46-0130-F1D969A2D73B}"/>
              </a:ext>
            </a:extLst>
          </p:cNvPr>
          <p:cNvSpPr txBox="1"/>
          <p:nvPr/>
        </p:nvSpPr>
        <p:spPr>
          <a:xfrm>
            <a:off x="640337" y="4183887"/>
            <a:ext cx="6248400" cy="830997"/>
          </a:xfrm>
          <a:prstGeom prst="rect">
            <a:avLst/>
          </a:prstGeom>
          <a:noFill/>
        </p:spPr>
        <p:txBody>
          <a:bodyPr wrap="square" lIns="91440" tIns="45720" rIns="91440" bIns="45720" rtlCol="0" anchor="t">
            <a:spAutoFit/>
          </a:bodyPr>
          <a:lstStyle/>
          <a:p>
            <a:r>
              <a:rPr lang="en-GB" sz="1200" dirty="0">
                <a:latin typeface="Century Gothic"/>
              </a:rPr>
              <a:t>The children in Year 5 will start the year by   revising and recapping key writing,       grammar and punctuation skills. They will then focus on creating a balanced argument about whether zoos are beneficial. We will also be developing our narrative skills by writing a myth and legend based on King Arthur.</a:t>
            </a:r>
            <a:endParaRPr lang="en-GB" sz="1100" dirty="0">
              <a:latin typeface="Century Gothic" panose="020B0502020202020204" pitchFamily="34" charset="0"/>
            </a:endParaRPr>
          </a:p>
        </p:txBody>
      </p:sp>
      <p:sp>
        <p:nvSpPr>
          <p:cNvPr id="50" name="TextBox 49">
            <a:extLst>
              <a:ext uri="{FF2B5EF4-FFF2-40B4-BE49-F238E27FC236}">
                <a16:creationId xmlns:a16="http://schemas.microsoft.com/office/drawing/2014/main" id="{196B247A-062E-9C03-7E54-A3CB8CA9AAB4}"/>
              </a:ext>
            </a:extLst>
          </p:cNvPr>
          <p:cNvSpPr txBox="1"/>
          <p:nvPr/>
        </p:nvSpPr>
        <p:spPr>
          <a:xfrm>
            <a:off x="609583" y="5875309"/>
            <a:ext cx="6248400" cy="800219"/>
          </a:xfrm>
          <a:prstGeom prst="rect">
            <a:avLst/>
          </a:prstGeom>
          <a:noFill/>
        </p:spPr>
        <p:txBody>
          <a:bodyPr wrap="square" lIns="91440" tIns="45720" rIns="91440" bIns="45720" rtlCol="0" anchor="t">
            <a:spAutoFit/>
          </a:bodyPr>
          <a:lstStyle/>
          <a:p>
            <a:pPr algn="just"/>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100" dirty="0">
              <a:latin typeface="Century Gothic" panose="020B0502020202020204" pitchFamily="34" charset="0"/>
            </a:endParaRPr>
          </a:p>
          <a:p>
            <a:endParaRPr lang="en-GB" sz="1100" dirty="0">
              <a:latin typeface="Century Gothic" panose="020B0502020202020204" pitchFamily="34" charset="0"/>
            </a:endParaRPr>
          </a:p>
        </p:txBody>
      </p:sp>
      <p:sp>
        <p:nvSpPr>
          <p:cNvPr id="51" name="TextBox 50">
            <a:extLst>
              <a:ext uri="{FF2B5EF4-FFF2-40B4-BE49-F238E27FC236}">
                <a16:creationId xmlns:a16="http://schemas.microsoft.com/office/drawing/2014/main" id="{EFA17237-45B8-292A-7309-A6E685B7B2C5}"/>
              </a:ext>
            </a:extLst>
          </p:cNvPr>
          <p:cNvSpPr txBox="1"/>
          <p:nvPr/>
        </p:nvSpPr>
        <p:spPr>
          <a:xfrm>
            <a:off x="662495" y="7557314"/>
            <a:ext cx="6248400" cy="646331"/>
          </a:xfrm>
          <a:prstGeom prst="rect">
            <a:avLst/>
          </a:prstGeom>
          <a:noFill/>
        </p:spPr>
        <p:txBody>
          <a:bodyPr wrap="square" lIns="91440" tIns="45720" rIns="91440" bIns="45720" rtlCol="0" anchor="t">
            <a:spAutoFit/>
          </a:bodyPr>
          <a:lstStyle/>
          <a:p>
            <a:r>
              <a:rPr lang="en-GB" sz="1200" dirty="0">
                <a:latin typeface="Century Gothic"/>
              </a:rPr>
              <a:t>In science, the children will be looking at properties of materials and finding out about reversible and irreversible change. The children will develop their scientific thinking and will carry out a number of experiments.</a:t>
            </a:r>
            <a:endParaRPr lang="en-US" dirty="0"/>
          </a:p>
        </p:txBody>
      </p:sp>
      <p:sp>
        <p:nvSpPr>
          <p:cNvPr id="52" name="TextBox 51">
            <a:extLst>
              <a:ext uri="{FF2B5EF4-FFF2-40B4-BE49-F238E27FC236}">
                <a16:creationId xmlns:a16="http://schemas.microsoft.com/office/drawing/2014/main" id="{1AEB26B4-77B8-F5F8-0375-7D53A2FD86B6}"/>
              </a:ext>
            </a:extLst>
          </p:cNvPr>
          <p:cNvSpPr txBox="1"/>
          <p:nvPr/>
        </p:nvSpPr>
        <p:spPr>
          <a:xfrm>
            <a:off x="625384" y="9271321"/>
            <a:ext cx="6248400" cy="1015663"/>
          </a:xfrm>
          <a:prstGeom prst="rect">
            <a:avLst/>
          </a:prstGeom>
          <a:noFill/>
        </p:spPr>
        <p:txBody>
          <a:bodyPr wrap="square" lIns="91440" tIns="45720" rIns="91440" bIns="45720" rtlCol="0" anchor="t">
            <a:spAutoFit/>
          </a:bodyPr>
          <a:lstStyle/>
          <a:p>
            <a:pPr fontAlgn="base"/>
            <a:r>
              <a:rPr lang="en-GB" sz="1200" dirty="0">
                <a:latin typeface="Century Gothic"/>
              </a:rPr>
              <a:t>In Football, Year 5 will develop their dribbling, passing, receiving and shooting skills, while beginning to apply these within small-sided games and develop their understanding of attacking and defending. In Gymnastics, children will develop balance, flexibility, strength, coordination and control while creating and performing sequences. Our PE day is on a Friday.</a:t>
            </a:r>
            <a:endParaRPr lang="en-GB" sz="1200" dirty="0">
              <a:latin typeface="Century Gothic" panose="020B0502020202020204" pitchFamily="34" charset="0"/>
            </a:endParaRPr>
          </a:p>
        </p:txBody>
      </p:sp>
      <p:sp>
        <p:nvSpPr>
          <p:cNvPr id="55" name="Freeform 38">
            <a:extLst>
              <a:ext uri="{FF2B5EF4-FFF2-40B4-BE49-F238E27FC236}">
                <a16:creationId xmlns:a16="http://schemas.microsoft.com/office/drawing/2014/main" id="{DFE62B64-1650-883B-2AFA-65B25D5D7F9F}"/>
              </a:ext>
            </a:extLst>
          </p:cNvPr>
          <p:cNvSpPr/>
          <p:nvPr/>
        </p:nvSpPr>
        <p:spPr>
          <a:xfrm>
            <a:off x="6253704" y="629691"/>
            <a:ext cx="1270065" cy="1122695"/>
          </a:xfrm>
          <a:custGeom>
            <a:avLst/>
            <a:gdLst/>
            <a:ahLst/>
            <a:cxnLst/>
            <a:rect l="l" t="t" r="r" b="b"/>
            <a:pathLst>
              <a:path w="1270065" h="1122695">
                <a:moveTo>
                  <a:pt x="0" y="0"/>
                </a:moveTo>
                <a:lnTo>
                  <a:pt x="1270065" y="0"/>
                </a:lnTo>
                <a:lnTo>
                  <a:pt x="1270065" y="1122695"/>
                </a:lnTo>
                <a:lnTo>
                  <a:pt x="0" y="1122695"/>
                </a:lnTo>
                <a:lnTo>
                  <a:pt x="0" y="0"/>
                </a:lnTo>
                <a:close/>
              </a:path>
            </a:pathLst>
          </a:custGeom>
          <a:blipFill>
            <a:blip r:embed="rId2"/>
            <a:stretch>
              <a:fillRect/>
            </a:stretch>
          </a:blipFill>
        </p:spPr>
        <p:txBody>
          <a:bodyPr/>
          <a:lstStyle/>
          <a:p>
            <a:endParaRPr lang="en-GB"/>
          </a:p>
        </p:txBody>
      </p:sp>
      <p:sp>
        <p:nvSpPr>
          <p:cNvPr id="47" name="TextBox 46">
            <a:extLst>
              <a:ext uri="{FF2B5EF4-FFF2-40B4-BE49-F238E27FC236}">
                <a16:creationId xmlns:a16="http://schemas.microsoft.com/office/drawing/2014/main" id="{DA7899C2-64C5-82C1-9FDB-DD17A02C27F8}"/>
              </a:ext>
            </a:extLst>
          </p:cNvPr>
          <p:cNvSpPr txBox="1"/>
          <p:nvPr/>
        </p:nvSpPr>
        <p:spPr>
          <a:xfrm>
            <a:off x="606767" y="5924570"/>
            <a:ext cx="6248400" cy="830997"/>
          </a:xfrm>
          <a:prstGeom prst="rect">
            <a:avLst/>
          </a:prstGeom>
          <a:noFill/>
        </p:spPr>
        <p:txBody>
          <a:bodyPr wrap="square" lIns="91440" tIns="45720" rIns="91440" bIns="45720" rtlCol="0" anchor="t">
            <a:spAutoFit/>
          </a:bodyPr>
          <a:lstStyle/>
          <a:p>
            <a:r>
              <a:rPr lang="en-GB" sz="1200" dirty="0">
                <a:latin typeface="Century Gothic"/>
                <a:ea typeface="+mn-lt"/>
                <a:cs typeface="+mn-lt"/>
              </a:rPr>
              <a:t>In Computing, we will develop our coding skills using the micro. We will create an interactive storytelling game using code. We will learn how to measure temperature using the micro. We will also program automatic scoreboard displays and develop our problem-solving skills.</a:t>
            </a:r>
            <a:endParaRPr lang="en-GB" sz="1200" dirty="0">
              <a:latin typeface="Century Gothic"/>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6327D"/>
        </a:solidFill>
        <a:effectLst/>
      </p:bgPr>
    </p:bg>
    <p:spTree>
      <p:nvGrpSpPr>
        <p:cNvPr id="1" name=""/>
        <p:cNvGrpSpPr/>
        <p:nvPr/>
      </p:nvGrpSpPr>
      <p:grpSpPr>
        <a:xfrm>
          <a:off x="0" y="0"/>
          <a:ext cx="0" cy="0"/>
          <a:chOff x="0" y="0"/>
          <a:chExt cx="0" cy="0"/>
        </a:xfrm>
      </p:grpSpPr>
      <p:grpSp>
        <p:nvGrpSpPr>
          <p:cNvPr id="2" name="Group 2"/>
          <p:cNvGrpSpPr/>
          <p:nvPr/>
        </p:nvGrpSpPr>
        <p:grpSpPr>
          <a:xfrm>
            <a:off x="505149" y="421032"/>
            <a:ext cx="6480547" cy="1278518"/>
            <a:chOff x="0" y="0"/>
            <a:chExt cx="2200165" cy="434061"/>
          </a:xfrm>
        </p:grpSpPr>
        <p:sp>
          <p:nvSpPr>
            <p:cNvPr id="3" name="Freeform 3"/>
            <p:cNvSpPr/>
            <p:nvPr/>
          </p:nvSpPr>
          <p:spPr>
            <a:xfrm>
              <a:off x="0" y="0"/>
              <a:ext cx="2200165" cy="434061"/>
            </a:xfrm>
            <a:custGeom>
              <a:avLst/>
              <a:gdLst/>
              <a:ahLst/>
              <a:cxnLst/>
              <a:rect l="l" t="t" r="r" b="b"/>
              <a:pathLst>
                <a:path w="2200165" h="434061">
                  <a:moveTo>
                    <a:pt x="41812" y="0"/>
                  </a:moveTo>
                  <a:lnTo>
                    <a:pt x="2158353" y="0"/>
                  </a:lnTo>
                  <a:cubicBezTo>
                    <a:pt x="2169442" y="0"/>
                    <a:pt x="2180077" y="4405"/>
                    <a:pt x="2187919" y="12247"/>
                  </a:cubicBezTo>
                  <a:cubicBezTo>
                    <a:pt x="2195760" y="20088"/>
                    <a:pt x="2200165" y="30723"/>
                    <a:pt x="2200165" y="41812"/>
                  </a:cubicBezTo>
                  <a:lnTo>
                    <a:pt x="2200165" y="392248"/>
                  </a:lnTo>
                  <a:cubicBezTo>
                    <a:pt x="2200165" y="403338"/>
                    <a:pt x="2195760" y="413973"/>
                    <a:pt x="2187919" y="421814"/>
                  </a:cubicBezTo>
                  <a:cubicBezTo>
                    <a:pt x="2180077" y="429655"/>
                    <a:pt x="2169442" y="434061"/>
                    <a:pt x="2158353" y="434061"/>
                  </a:cubicBezTo>
                  <a:lnTo>
                    <a:pt x="41812" y="434061"/>
                  </a:lnTo>
                  <a:cubicBezTo>
                    <a:pt x="30723" y="434061"/>
                    <a:pt x="20088" y="429655"/>
                    <a:pt x="12247" y="421814"/>
                  </a:cubicBezTo>
                  <a:cubicBezTo>
                    <a:pt x="4405" y="413973"/>
                    <a:pt x="0" y="403338"/>
                    <a:pt x="0" y="392248"/>
                  </a:cubicBezTo>
                  <a:lnTo>
                    <a:pt x="0" y="41812"/>
                  </a:lnTo>
                  <a:cubicBezTo>
                    <a:pt x="0" y="30723"/>
                    <a:pt x="4405" y="20088"/>
                    <a:pt x="12247" y="12247"/>
                  </a:cubicBezTo>
                  <a:cubicBezTo>
                    <a:pt x="20088" y="4405"/>
                    <a:pt x="30723" y="0"/>
                    <a:pt x="41812" y="0"/>
                  </a:cubicBezTo>
                  <a:close/>
                </a:path>
              </a:pathLst>
            </a:custGeom>
            <a:solidFill>
              <a:srgbClr val="C8D8EF"/>
            </a:solidFill>
            <a:ln cap="rnd">
              <a:noFill/>
              <a:prstDash val="solid"/>
              <a:round/>
            </a:ln>
          </p:spPr>
          <p:txBody>
            <a:bodyPr/>
            <a:lstStyle/>
            <a:p>
              <a:endParaRPr lang="en-GB"/>
            </a:p>
          </p:txBody>
        </p:sp>
        <p:sp>
          <p:nvSpPr>
            <p:cNvPr id="4" name="TextBox 4"/>
            <p:cNvSpPr txBox="1"/>
            <p:nvPr/>
          </p:nvSpPr>
          <p:spPr>
            <a:xfrm>
              <a:off x="0" y="-47625"/>
              <a:ext cx="2200165" cy="481686"/>
            </a:xfrm>
            <a:prstGeom prst="rect">
              <a:avLst/>
            </a:prstGeom>
          </p:spPr>
          <p:txBody>
            <a:bodyPr lIns="50800" tIns="50800" rIns="50800" bIns="50800" rtlCol="0" anchor="ctr"/>
            <a:lstStyle/>
            <a:p>
              <a:pPr algn="ctr">
                <a:lnSpc>
                  <a:spcPts val="1960"/>
                </a:lnSpc>
                <a:spcBef>
                  <a:spcPct val="0"/>
                </a:spcBef>
              </a:pPr>
              <a:endParaRPr/>
            </a:p>
          </p:txBody>
        </p:sp>
      </p:grpSp>
      <p:grpSp>
        <p:nvGrpSpPr>
          <p:cNvPr id="5" name="Group 5"/>
          <p:cNvGrpSpPr/>
          <p:nvPr/>
        </p:nvGrpSpPr>
        <p:grpSpPr>
          <a:xfrm>
            <a:off x="501650" y="146293"/>
            <a:ext cx="3818078" cy="500223"/>
            <a:chOff x="0" y="0"/>
            <a:chExt cx="3691746" cy="483671"/>
          </a:xfrm>
        </p:grpSpPr>
        <p:sp>
          <p:nvSpPr>
            <p:cNvPr id="6" name="Freeform 6"/>
            <p:cNvSpPr/>
            <p:nvPr/>
          </p:nvSpPr>
          <p:spPr>
            <a:xfrm>
              <a:off x="0" y="0"/>
              <a:ext cx="3691746" cy="483671"/>
            </a:xfrm>
            <a:custGeom>
              <a:avLst/>
              <a:gdLst/>
              <a:ahLst/>
              <a:cxnLst/>
              <a:rect l="l" t="t" r="r" b="b"/>
              <a:pathLst>
                <a:path w="3691746" h="483671">
                  <a:moveTo>
                    <a:pt x="3488546" y="0"/>
                  </a:moveTo>
                  <a:lnTo>
                    <a:pt x="0" y="0"/>
                  </a:lnTo>
                  <a:lnTo>
                    <a:pt x="0" y="483671"/>
                  </a:lnTo>
                  <a:lnTo>
                    <a:pt x="3488546" y="483671"/>
                  </a:lnTo>
                  <a:lnTo>
                    <a:pt x="3691746" y="241836"/>
                  </a:lnTo>
                  <a:lnTo>
                    <a:pt x="3488546" y="0"/>
                  </a:lnTo>
                  <a:close/>
                </a:path>
              </a:pathLst>
            </a:custGeom>
            <a:solidFill>
              <a:srgbClr val="FFFFFF"/>
            </a:solidFill>
          </p:spPr>
          <p:txBody>
            <a:bodyPr/>
            <a:lstStyle/>
            <a:p>
              <a:endParaRPr lang="en-GB"/>
            </a:p>
          </p:txBody>
        </p:sp>
        <p:sp>
          <p:nvSpPr>
            <p:cNvPr id="7" name="TextBox 7"/>
            <p:cNvSpPr txBox="1"/>
            <p:nvPr/>
          </p:nvSpPr>
          <p:spPr>
            <a:xfrm>
              <a:off x="0" y="-47625"/>
              <a:ext cx="3577446" cy="531296"/>
            </a:xfrm>
            <a:prstGeom prst="rect">
              <a:avLst/>
            </a:prstGeom>
          </p:spPr>
          <p:txBody>
            <a:bodyPr lIns="50800" tIns="50800" rIns="50800" bIns="50800" rtlCol="0" anchor="ctr"/>
            <a:lstStyle/>
            <a:p>
              <a:pPr algn="ctr">
                <a:lnSpc>
                  <a:spcPts val="1960"/>
                </a:lnSpc>
              </a:pPr>
              <a:endParaRPr/>
            </a:p>
          </p:txBody>
        </p:sp>
      </p:grpSp>
      <p:sp>
        <p:nvSpPr>
          <p:cNvPr id="32" name="TextBox 32"/>
          <p:cNvSpPr txBox="1"/>
          <p:nvPr/>
        </p:nvSpPr>
        <p:spPr>
          <a:xfrm>
            <a:off x="693333" y="187543"/>
            <a:ext cx="3758308" cy="391795"/>
          </a:xfrm>
          <a:prstGeom prst="rect">
            <a:avLst/>
          </a:prstGeom>
        </p:spPr>
        <p:txBody>
          <a:bodyPr lIns="0" tIns="0" rIns="0" bIns="0" rtlCol="0" anchor="t">
            <a:spAutoFit/>
          </a:bodyPr>
          <a:lstStyle/>
          <a:p>
            <a:pPr algn="l">
              <a:lnSpc>
                <a:spcPts val="3080"/>
              </a:lnSpc>
            </a:pPr>
            <a:r>
              <a:rPr lang="en-US" sz="2200" b="1" dirty="0">
                <a:solidFill>
                  <a:srgbClr val="000000"/>
                </a:solidFill>
                <a:latin typeface="Poppins Bold"/>
                <a:ea typeface="Poppins Bold"/>
                <a:cs typeface="Poppins Bold"/>
                <a:sym typeface="Poppins Bold"/>
              </a:rPr>
              <a:t>History</a:t>
            </a:r>
          </a:p>
        </p:txBody>
      </p:sp>
      <p:grpSp>
        <p:nvGrpSpPr>
          <p:cNvPr id="36" name="Group 36"/>
          <p:cNvGrpSpPr/>
          <p:nvPr/>
        </p:nvGrpSpPr>
        <p:grpSpPr>
          <a:xfrm>
            <a:off x="229495" y="10106784"/>
            <a:ext cx="7108083" cy="1033086"/>
            <a:chOff x="0" y="-47625"/>
            <a:chExt cx="1513183" cy="219925"/>
          </a:xfrm>
        </p:grpSpPr>
        <p:sp>
          <p:nvSpPr>
            <p:cNvPr id="37" name="Freeform 37"/>
            <p:cNvSpPr/>
            <p:nvPr/>
          </p:nvSpPr>
          <p:spPr>
            <a:xfrm>
              <a:off x="2251" y="10759"/>
              <a:ext cx="1510932" cy="66929"/>
            </a:xfrm>
            <a:custGeom>
              <a:avLst/>
              <a:gdLst/>
              <a:ahLst/>
              <a:cxnLst/>
              <a:rect l="l" t="t" r="r" b="b"/>
              <a:pathLst>
                <a:path w="1510932" h="172300">
                  <a:moveTo>
                    <a:pt x="21816" y="0"/>
                  </a:moveTo>
                  <a:lnTo>
                    <a:pt x="1489116" y="0"/>
                  </a:lnTo>
                  <a:cubicBezTo>
                    <a:pt x="1501165" y="0"/>
                    <a:pt x="1510932" y="9767"/>
                    <a:pt x="1510932" y="21816"/>
                  </a:cubicBezTo>
                  <a:lnTo>
                    <a:pt x="1510932" y="150484"/>
                  </a:lnTo>
                  <a:cubicBezTo>
                    <a:pt x="1510932" y="162533"/>
                    <a:pt x="1501165" y="172300"/>
                    <a:pt x="1489116" y="172300"/>
                  </a:cubicBezTo>
                  <a:lnTo>
                    <a:pt x="21816" y="172300"/>
                  </a:lnTo>
                  <a:cubicBezTo>
                    <a:pt x="9767" y="172300"/>
                    <a:pt x="0" y="162533"/>
                    <a:pt x="0" y="150484"/>
                  </a:cubicBezTo>
                  <a:lnTo>
                    <a:pt x="0" y="21816"/>
                  </a:lnTo>
                  <a:cubicBezTo>
                    <a:pt x="0" y="9767"/>
                    <a:pt x="9767" y="0"/>
                    <a:pt x="21816" y="0"/>
                  </a:cubicBezTo>
                  <a:close/>
                </a:path>
              </a:pathLst>
            </a:custGeom>
            <a:solidFill>
              <a:srgbClr val="FFFFFF"/>
            </a:solidFill>
            <a:ln cap="sq">
              <a:noFill/>
              <a:prstDash val="solid"/>
              <a:miter/>
            </a:ln>
          </p:spPr>
          <p:txBody>
            <a:bodyPr/>
            <a:lstStyle/>
            <a:p>
              <a:endParaRPr lang="en-GB"/>
            </a:p>
          </p:txBody>
        </p:sp>
        <p:sp>
          <p:nvSpPr>
            <p:cNvPr id="38" name="TextBox 38"/>
            <p:cNvSpPr txBox="1"/>
            <p:nvPr/>
          </p:nvSpPr>
          <p:spPr>
            <a:xfrm>
              <a:off x="0" y="-47625"/>
              <a:ext cx="1510932" cy="219925"/>
            </a:xfrm>
            <a:prstGeom prst="rect">
              <a:avLst/>
            </a:prstGeom>
          </p:spPr>
          <p:txBody>
            <a:bodyPr lIns="50800" tIns="50800" rIns="50800" bIns="50800" rtlCol="0" anchor="ctr"/>
            <a:lstStyle/>
            <a:p>
              <a:pPr algn="ctr">
                <a:lnSpc>
                  <a:spcPts val="1960"/>
                </a:lnSpc>
              </a:pPr>
              <a:endParaRPr/>
            </a:p>
          </p:txBody>
        </p:sp>
      </p:grpSp>
      <p:sp>
        <p:nvSpPr>
          <p:cNvPr id="40" name="TextBox 39">
            <a:extLst>
              <a:ext uri="{FF2B5EF4-FFF2-40B4-BE49-F238E27FC236}">
                <a16:creationId xmlns:a16="http://schemas.microsoft.com/office/drawing/2014/main" id="{A5297EF6-0AD5-ADCD-FB9F-1F970B1D7D62}"/>
              </a:ext>
            </a:extLst>
          </p:cNvPr>
          <p:cNvSpPr txBox="1"/>
          <p:nvPr/>
        </p:nvSpPr>
        <p:spPr>
          <a:xfrm>
            <a:off x="557160" y="732510"/>
            <a:ext cx="6248400" cy="800219"/>
          </a:xfrm>
          <a:prstGeom prst="rect">
            <a:avLst/>
          </a:prstGeom>
          <a:noFill/>
        </p:spPr>
        <p:txBody>
          <a:bodyPr wrap="square" rtlCol="0">
            <a:spAutoFit/>
          </a:bodyPr>
          <a:lstStyle/>
          <a:p>
            <a:pPr algn="just"/>
            <a:r>
              <a:rPr lang="en-GB" sz="1200" dirty="0">
                <a:latin typeface="Century Gothic" panose="020B0502020202020204" pitchFamily="34" charset="0"/>
              </a:rPr>
              <a:t>This half term we will not be studying history but we continue to develop our history knowledge through other subjects.</a:t>
            </a:r>
          </a:p>
          <a:p>
            <a:endParaRPr lang="en-GB" sz="1100" dirty="0">
              <a:latin typeface="Century Gothic" panose="020B0502020202020204" pitchFamily="34" charset="0"/>
            </a:endParaRPr>
          </a:p>
          <a:p>
            <a:endParaRPr lang="en-GB" sz="1100" dirty="0">
              <a:latin typeface="Century Gothic" panose="020B0502020202020204" pitchFamily="34" charset="0"/>
            </a:endParaRPr>
          </a:p>
        </p:txBody>
      </p:sp>
      <p:grpSp>
        <p:nvGrpSpPr>
          <p:cNvPr id="20" name="Group 20"/>
          <p:cNvGrpSpPr/>
          <p:nvPr/>
        </p:nvGrpSpPr>
        <p:grpSpPr>
          <a:xfrm>
            <a:off x="505148" y="2125255"/>
            <a:ext cx="6480547" cy="1278518"/>
            <a:chOff x="0" y="0"/>
            <a:chExt cx="2200165" cy="434061"/>
          </a:xfrm>
        </p:grpSpPr>
        <p:sp>
          <p:nvSpPr>
            <p:cNvPr id="21" name="Freeform 21"/>
            <p:cNvSpPr/>
            <p:nvPr/>
          </p:nvSpPr>
          <p:spPr>
            <a:xfrm>
              <a:off x="0" y="0"/>
              <a:ext cx="2200165" cy="434061"/>
            </a:xfrm>
            <a:custGeom>
              <a:avLst/>
              <a:gdLst/>
              <a:ahLst/>
              <a:cxnLst/>
              <a:rect l="l" t="t" r="r" b="b"/>
              <a:pathLst>
                <a:path w="2200165" h="434061">
                  <a:moveTo>
                    <a:pt x="41812" y="0"/>
                  </a:moveTo>
                  <a:lnTo>
                    <a:pt x="2158353" y="0"/>
                  </a:lnTo>
                  <a:cubicBezTo>
                    <a:pt x="2169442" y="0"/>
                    <a:pt x="2180077" y="4405"/>
                    <a:pt x="2187919" y="12247"/>
                  </a:cubicBezTo>
                  <a:cubicBezTo>
                    <a:pt x="2195760" y="20088"/>
                    <a:pt x="2200165" y="30723"/>
                    <a:pt x="2200165" y="41812"/>
                  </a:cubicBezTo>
                  <a:lnTo>
                    <a:pt x="2200165" y="392248"/>
                  </a:lnTo>
                  <a:cubicBezTo>
                    <a:pt x="2200165" y="403338"/>
                    <a:pt x="2195760" y="413973"/>
                    <a:pt x="2187919" y="421814"/>
                  </a:cubicBezTo>
                  <a:cubicBezTo>
                    <a:pt x="2180077" y="429655"/>
                    <a:pt x="2169442" y="434061"/>
                    <a:pt x="2158353" y="434061"/>
                  </a:cubicBezTo>
                  <a:lnTo>
                    <a:pt x="41812" y="434061"/>
                  </a:lnTo>
                  <a:cubicBezTo>
                    <a:pt x="30723" y="434061"/>
                    <a:pt x="20088" y="429655"/>
                    <a:pt x="12247" y="421814"/>
                  </a:cubicBezTo>
                  <a:cubicBezTo>
                    <a:pt x="4405" y="413973"/>
                    <a:pt x="0" y="403338"/>
                    <a:pt x="0" y="392248"/>
                  </a:cubicBezTo>
                  <a:lnTo>
                    <a:pt x="0" y="41812"/>
                  </a:lnTo>
                  <a:cubicBezTo>
                    <a:pt x="0" y="30723"/>
                    <a:pt x="4405" y="20088"/>
                    <a:pt x="12247" y="12247"/>
                  </a:cubicBezTo>
                  <a:cubicBezTo>
                    <a:pt x="20088" y="4405"/>
                    <a:pt x="30723" y="0"/>
                    <a:pt x="41812" y="0"/>
                  </a:cubicBezTo>
                  <a:close/>
                </a:path>
              </a:pathLst>
            </a:custGeom>
            <a:solidFill>
              <a:srgbClr val="C8D8EF"/>
            </a:solidFill>
            <a:ln cap="rnd">
              <a:noFill/>
              <a:prstDash val="solid"/>
              <a:round/>
            </a:ln>
          </p:spPr>
          <p:txBody>
            <a:bodyPr/>
            <a:lstStyle/>
            <a:p>
              <a:endParaRPr lang="en-GB"/>
            </a:p>
          </p:txBody>
        </p:sp>
        <p:sp>
          <p:nvSpPr>
            <p:cNvPr id="22" name="TextBox 22"/>
            <p:cNvSpPr txBox="1"/>
            <p:nvPr/>
          </p:nvSpPr>
          <p:spPr>
            <a:xfrm>
              <a:off x="0" y="-47625"/>
              <a:ext cx="2200165" cy="481686"/>
            </a:xfrm>
            <a:prstGeom prst="rect">
              <a:avLst/>
            </a:prstGeom>
          </p:spPr>
          <p:txBody>
            <a:bodyPr lIns="50800" tIns="50800" rIns="50800" bIns="50800" rtlCol="0" anchor="ctr"/>
            <a:lstStyle/>
            <a:p>
              <a:pPr algn="ctr">
                <a:lnSpc>
                  <a:spcPts val="1960"/>
                </a:lnSpc>
                <a:spcBef>
                  <a:spcPct val="0"/>
                </a:spcBef>
              </a:pPr>
              <a:endParaRPr/>
            </a:p>
          </p:txBody>
        </p:sp>
      </p:grpSp>
      <p:grpSp>
        <p:nvGrpSpPr>
          <p:cNvPr id="23" name="Group 23"/>
          <p:cNvGrpSpPr/>
          <p:nvPr/>
        </p:nvGrpSpPr>
        <p:grpSpPr>
          <a:xfrm rot="10800000">
            <a:off x="3745422" y="1892946"/>
            <a:ext cx="3240274" cy="500223"/>
            <a:chOff x="0" y="0"/>
            <a:chExt cx="3133060" cy="483671"/>
          </a:xfrm>
        </p:grpSpPr>
        <p:sp>
          <p:nvSpPr>
            <p:cNvPr id="24" name="Freeform 24"/>
            <p:cNvSpPr/>
            <p:nvPr/>
          </p:nvSpPr>
          <p:spPr>
            <a:xfrm>
              <a:off x="0" y="0"/>
              <a:ext cx="3133060" cy="483671"/>
            </a:xfrm>
            <a:custGeom>
              <a:avLst/>
              <a:gdLst/>
              <a:ahLst/>
              <a:cxnLst/>
              <a:rect l="l" t="t" r="r" b="b"/>
              <a:pathLst>
                <a:path w="3133060" h="483671">
                  <a:moveTo>
                    <a:pt x="2929860" y="0"/>
                  </a:moveTo>
                  <a:lnTo>
                    <a:pt x="0" y="0"/>
                  </a:lnTo>
                  <a:lnTo>
                    <a:pt x="0" y="483671"/>
                  </a:lnTo>
                  <a:lnTo>
                    <a:pt x="2929860" y="483671"/>
                  </a:lnTo>
                  <a:lnTo>
                    <a:pt x="3133060" y="241836"/>
                  </a:lnTo>
                  <a:lnTo>
                    <a:pt x="2929860" y="0"/>
                  </a:lnTo>
                  <a:close/>
                </a:path>
              </a:pathLst>
            </a:custGeom>
            <a:solidFill>
              <a:srgbClr val="FFFFFF"/>
            </a:solidFill>
          </p:spPr>
          <p:txBody>
            <a:bodyPr/>
            <a:lstStyle/>
            <a:p>
              <a:endParaRPr lang="en-GB"/>
            </a:p>
          </p:txBody>
        </p:sp>
        <p:sp>
          <p:nvSpPr>
            <p:cNvPr id="25" name="TextBox 25"/>
            <p:cNvSpPr txBox="1"/>
            <p:nvPr/>
          </p:nvSpPr>
          <p:spPr>
            <a:xfrm>
              <a:off x="0" y="-47625"/>
              <a:ext cx="3018760" cy="531296"/>
            </a:xfrm>
            <a:prstGeom prst="rect">
              <a:avLst/>
            </a:prstGeom>
          </p:spPr>
          <p:txBody>
            <a:bodyPr lIns="50800" tIns="50800" rIns="50800" bIns="50800" rtlCol="0" anchor="ctr"/>
            <a:lstStyle/>
            <a:p>
              <a:pPr algn="ctr">
                <a:lnSpc>
                  <a:spcPts val="1960"/>
                </a:lnSpc>
              </a:pPr>
              <a:endParaRPr/>
            </a:p>
          </p:txBody>
        </p:sp>
      </p:grpSp>
      <p:sp>
        <p:nvSpPr>
          <p:cNvPr id="34" name="TextBox 34"/>
          <p:cNvSpPr txBox="1"/>
          <p:nvPr/>
        </p:nvSpPr>
        <p:spPr>
          <a:xfrm>
            <a:off x="3698702" y="1923348"/>
            <a:ext cx="3039190" cy="391795"/>
          </a:xfrm>
          <a:prstGeom prst="rect">
            <a:avLst/>
          </a:prstGeom>
        </p:spPr>
        <p:txBody>
          <a:bodyPr lIns="0" tIns="0" rIns="0" bIns="0" rtlCol="0" anchor="t">
            <a:spAutoFit/>
          </a:bodyPr>
          <a:lstStyle/>
          <a:p>
            <a:pPr algn="r">
              <a:lnSpc>
                <a:spcPts val="3080"/>
              </a:lnSpc>
            </a:pPr>
            <a:r>
              <a:rPr lang="en-US" sz="2200" b="1" dirty="0">
                <a:solidFill>
                  <a:srgbClr val="000000"/>
                </a:solidFill>
                <a:latin typeface="Poppins Bold"/>
                <a:ea typeface="Poppins Bold"/>
                <a:cs typeface="Poppins Bold"/>
                <a:sym typeface="Poppins Bold"/>
              </a:rPr>
              <a:t>Geography</a:t>
            </a:r>
          </a:p>
        </p:txBody>
      </p:sp>
      <p:sp>
        <p:nvSpPr>
          <p:cNvPr id="41" name="TextBox 40">
            <a:extLst>
              <a:ext uri="{FF2B5EF4-FFF2-40B4-BE49-F238E27FC236}">
                <a16:creationId xmlns:a16="http://schemas.microsoft.com/office/drawing/2014/main" id="{20E393CD-B98D-6204-D239-40EE6C87B570}"/>
              </a:ext>
            </a:extLst>
          </p:cNvPr>
          <p:cNvSpPr txBox="1"/>
          <p:nvPr/>
        </p:nvSpPr>
        <p:spPr>
          <a:xfrm>
            <a:off x="574502" y="2477113"/>
            <a:ext cx="6248400" cy="1446550"/>
          </a:xfrm>
          <a:prstGeom prst="rect">
            <a:avLst/>
          </a:prstGeom>
          <a:noFill/>
        </p:spPr>
        <p:txBody>
          <a:bodyPr wrap="square" rtlCol="0">
            <a:spAutoFit/>
          </a:bodyPr>
          <a:lstStyle/>
          <a:p>
            <a:r>
              <a:rPr lang="en-GB" sz="1200" dirty="0">
                <a:latin typeface="Century Gothic" panose="020B0502020202020204" pitchFamily="34" charset="0"/>
              </a:rPr>
              <a:t>This half term the children will be learning about the geography of the UK. They will find out about key geographical features, the counties of the UK and finding out about mountains, rivers and coastal regions. </a:t>
            </a:r>
          </a:p>
          <a:p>
            <a:r>
              <a:rPr lang="en-GB" dirty="0"/>
              <a:t> </a:t>
            </a:r>
          </a:p>
          <a:p>
            <a:endParaRPr lang="en-GB" sz="1200" dirty="0">
              <a:latin typeface="Century Gothic" panose="020B0502020202020204" pitchFamily="34" charset="0"/>
            </a:endParaRPr>
          </a:p>
          <a:p>
            <a:endParaRPr lang="en-GB" sz="1100" dirty="0">
              <a:latin typeface="Century Gothic" panose="020B0502020202020204" pitchFamily="34" charset="0"/>
            </a:endParaRPr>
          </a:p>
          <a:p>
            <a:endParaRPr lang="en-GB" sz="1100" dirty="0">
              <a:latin typeface="Century Gothic" panose="020B0502020202020204" pitchFamily="34" charset="0"/>
            </a:endParaRPr>
          </a:p>
        </p:txBody>
      </p:sp>
      <p:grpSp>
        <p:nvGrpSpPr>
          <p:cNvPr id="8" name="Group 8"/>
          <p:cNvGrpSpPr/>
          <p:nvPr/>
        </p:nvGrpSpPr>
        <p:grpSpPr>
          <a:xfrm>
            <a:off x="505147" y="3845584"/>
            <a:ext cx="6480547" cy="1278518"/>
            <a:chOff x="0" y="0"/>
            <a:chExt cx="2200165" cy="434061"/>
          </a:xfrm>
        </p:grpSpPr>
        <p:sp>
          <p:nvSpPr>
            <p:cNvPr id="9" name="Freeform 9"/>
            <p:cNvSpPr/>
            <p:nvPr/>
          </p:nvSpPr>
          <p:spPr>
            <a:xfrm>
              <a:off x="0" y="0"/>
              <a:ext cx="2200165" cy="434061"/>
            </a:xfrm>
            <a:custGeom>
              <a:avLst/>
              <a:gdLst/>
              <a:ahLst/>
              <a:cxnLst/>
              <a:rect l="l" t="t" r="r" b="b"/>
              <a:pathLst>
                <a:path w="2200165" h="434061">
                  <a:moveTo>
                    <a:pt x="41812" y="0"/>
                  </a:moveTo>
                  <a:lnTo>
                    <a:pt x="2158353" y="0"/>
                  </a:lnTo>
                  <a:cubicBezTo>
                    <a:pt x="2169442" y="0"/>
                    <a:pt x="2180077" y="4405"/>
                    <a:pt x="2187919" y="12247"/>
                  </a:cubicBezTo>
                  <a:cubicBezTo>
                    <a:pt x="2195760" y="20088"/>
                    <a:pt x="2200165" y="30723"/>
                    <a:pt x="2200165" y="41812"/>
                  </a:cubicBezTo>
                  <a:lnTo>
                    <a:pt x="2200165" y="392248"/>
                  </a:lnTo>
                  <a:cubicBezTo>
                    <a:pt x="2200165" y="403338"/>
                    <a:pt x="2195760" y="413973"/>
                    <a:pt x="2187919" y="421814"/>
                  </a:cubicBezTo>
                  <a:cubicBezTo>
                    <a:pt x="2180077" y="429655"/>
                    <a:pt x="2169442" y="434061"/>
                    <a:pt x="2158353" y="434061"/>
                  </a:cubicBezTo>
                  <a:lnTo>
                    <a:pt x="41812" y="434061"/>
                  </a:lnTo>
                  <a:cubicBezTo>
                    <a:pt x="30723" y="434061"/>
                    <a:pt x="20088" y="429655"/>
                    <a:pt x="12247" y="421814"/>
                  </a:cubicBezTo>
                  <a:cubicBezTo>
                    <a:pt x="4405" y="413973"/>
                    <a:pt x="0" y="403338"/>
                    <a:pt x="0" y="392248"/>
                  </a:cubicBezTo>
                  <a:lnTo>
                    <a:pt x="0" y="41812"/>
                  </a:lnTo>
                  <a:cubicBezTo>
                    <a:pt x="0" y="30723"/>
                    <a:pt x="4405" y="20088"/>
                    <a:pt x="12247" y="12247"/>
                  </a:cubicBezTo>
                  <a:cubicBezTo>
                    <a:pt x="20088" y="4405"/>
                    <a:pt x="30723" y="0"/>
                    <a:pt x="41812" y="0"/>
                  </a:cubicBezTo>
                  <a:close/>
                </a:path>
              </a:pathLst>
            </a:custGeom>
            <a:solidFill>
              <a:srgbClr val="C8D8EF"/>
            </a:solidFill>
            <a:ln cap="rnd">
              <a:noFill/>
              <a:prstDash val="solid"/>
              <a:round/>
            </a:ln>
          </p:spPr>
          <p:txBody>
            <a:bodyPr/>
            <a:lstStyle/>
            <a:p>
              <a:endParaRPr lang="en-GB"/>
            </a:p>
          </p:txBody>
        </p:sp>
        <p:sp>
          <p:nvSpPr>
            <p:cNvPr id="10" name="TextBox 10"/>
            <p:cNvSpPr txBox="1"/>
            <p:nvPr/>
          </p:nvSpPr>
          <p:spPr>
            <a:xfrm>
              <a:off x="0" y="-47625"/>
              <a:ext cx="2200165" cy="481686"/>
            </a:xfrm>
            <a:prstGeom prst="rect">
              <a:avLst/>
            </a:prstGeom>
          </p:spPr>
          <p:txBody>
            <a:bodyPr lIns="50800" tIns="50800" rIns="50800" bIns="50800" rtlCol="0" anchor="ctr"/>
            <a:lstStyle/>
            <a:p>
              <a:pPr algn="ctr">
                <a:lnSpc>
                  <a:spcPts val="1960"/>
                </a:lnSpc>
                <a:spcBef>
                  <a:spcPct val="0"/>
                </a:spcBef>
              </a:pPr>
              <a:endParaRPr/>
            </a:p>
          </p:txBody>
        </p:sp>
      </p:grpSp>
      <p:grpSp>
        <p:nvGrpSpPr>
          <p:cNvPr id="11" name="Group 11"/>
          <p:cNvGrpSpPr/>
          <p:nvPr/>
        </p:nvGrpSpPr>
        <p:grpSpPr>
          <a:xfrm>
            <a:off x="505147" y="3595473"/>
            <a:ext cx="4021301" cy="500223"/>
            <a:chOff x="0" y="0"/>
            <a:chExt cx="3888245" cy="483671"/>
          </a:xfrm>
        </p:grpSpPr>
        <p:sp>
          <p:nvSpPr>
            <p:cNvPr id="12" name="Freeform 12"/>
            <p:cNvSpPr/>
            <p:nvPr/>
          </p:nvSpPr>
          <p:spPr>
            <a:xfrm>
              <a:off x="0" y="0"/>
              <a:ext cx="3888245" cy="483671"/>
            </a:xfrm>
            <a:custGeom>
              <a:avLst/>
              <a:gdLst/>
              <a:ahLst/>
              <a:cxnLst/>
              <a:rect l="l" t="t" r="r" b="b"/>
              <a:pathLst>
                <a:path w="3888245" h="483671">
                  <a:moveTo>
                    <a:pt x="3685045" y="0"/>
                  </a:moveTo>
                  <a:lnTo>
                    <a:pt x="0" y="0"/>
                  </a:lnTo>
                  <a:lnTo>
                    <a:pt x="0" y="483671"/>
                  </a:lnTo>
                  <a:lnTo>
                    <a:pt x="3685045" y="483671"/>
                  </a:lnTo>
                  <a:lnTo>
                    <a:pt x="3888245" y="241836"/>
                  </a:lnTo>
                  <a:lnTo>
                    <a:pt x="3685045" y="0"/>
                  </a:lnTo>
                  <a:close/>
                </a:path>
              </a:pathLst>
            </a:custGeom>
            <a:solidFill>
              <a:srgbClr val="FFFFFF"/>
            </a:solidFill>
          </p:spPr>
          <p:txBody>
            <a:bodyPr/>
            <a:lstStyle/>
            <a:p>
              <a:endParaRPr lang="en-GB"/>
            </a:p>
          </p:txBody>
        </p:sp>
        <p:sp>
          <p:nvSpPr>
            <p:cNvPr id="13" name="TextBox 13"/>
            <p:cNvSpPr txBox="1"/>
            <p:nvPr/>
          </p:nvSpPr>
          <p:spPr>
            <a:xfrm>
              <a:off x="0" y="-47625"/>
              <a:ext cx="3773945" cy="531296"/>
            </a:xfrm>
            <a:prstGeom prst="rect">
              <a:avLst/>
            </a:prstGeom>
          </p:spPr>
          <p:txBody>
            <a:bodyPr lIns="50800" tIns="50800" rIns="50800" bIns="50800" rtlCol="0" anchor="ctr"/>
            <a:lstStyle/>
            <a:p>
              <a:pPr algn="ctr">
                <a:lnSpc>
                  <a:spcPts val="1960"/>
                </a:lnSpc>
              </a:pPr>
              <a:endParaRPr/>
            </a:p>
          </p:txBody>
        </p:sp>
      </p:grpSp>
      <p:sp>
        <p:nvSpPr>
          <p:cNvPr id="39" name="TextBox 39"/>
          <p:cNvSpPr txBox="1"/>
          <p:nvPr/>
        </p:nvSpPr>
        <p:spPr>
          <a:xfrm>
            <a:off x="542976" y="3601564"/>
            <a:ext cx="3726144" cy="377155"/>
          </a:xfrm>
          <a:prstGeom prst="rect">
            <a:avLst/>
          </a:prstGeom>
        </p:spPr>
        <p:txBody>
          <a:bodyPr wrap="square" lIns="0" tIns="0" rIns="0" bIns="0" rtlCol="0" anchor="t">
            <a:spAutoFit/>
          </a:bodyPr>
          <a:lstStyle/>
          <a:p>
            <a:pPr algn="r">
              <a:lnSpc>
                <a:spcPts val="3080"/>
              </a:lnSpc>
            </a:pPr>
            <a:r>
              <a:rPr lang="en-US" sz="2200" b="1" dirty="0">
                <a:solidFill>
                  <a:srgbClr val="000000"/>
                </a:solidFill>
                <a:latin typeface="Poppins Bold"/>
                <a:ea typeface="Poppins Bold"/>
                <a:cs typeface="Poppins Bold"/>
                <a:sym typeface="Poppins Bold"/>
              </a:rPr>
              <a:t>Art / DT</a:t>
            </a:r>
          </a:p>
        </p:txBody>
      </p:sp>
      <p:sp>
        <p:nvSpPr>
          <p:cNvPr id="42" name="TextBox 41">
            <a:extLst>
              <a:ext uri="{FF2B5EF4-FFF2-40B4-BE49-F238E27FC236}">
                <a16:creationId xmlns:a16="http://schemas.microsoft.com/office/drawing/2014/main" id="{861AF5AE-49AF-A214-9835-739B97B228F8}"/>
              </a:ext>
            </a:extLst>
          </p:cNvPr>
          <p:cNvSpPr txBox="1"/>
          <p:nvPr/>
        </p:nvSpPr>
        <p:spPr>
          <a:xfrm>
            <a:off x="519335" y="4079414"/>
            <a:ext cx="6248400" cy="646331"/>
          </a:xfrm>
          <a:prstGeom prst="rect">
            <a:avLst/>
          </a:prstGeom>
          <a:noFill/>
        </p:spPr>
        <p:txBody>
          <a:bodyPr wrap="square" lIns="91440" tIns="45720" rIns="91440" bIns="45720" rtlCol="0" anchor="t">
            <a:spAutoFit/>
          </a:bodyPr>
          <a:lstStyle/>
          <a:p>
            <a:pPr algn="just"/>
            <a:r>
              <a:rPr lang="en-GB" sz="1200" dirty="0">
                <a:latin typeface="Century Gothic"/>
              </a:rPr>
              <a:t>The children will be developing their understanding of collage through exploring several different artists including Hannah Hoch and Henri Matisse. They will develop their decision making and creativity when creating their own collage.</a:t>
            </a:r>
          </a:p>
        </p:txBody>
      </p:sp>
      <p:grpSp>
        <p:nvGrpSpPr>
          <p:cNvPr id="26" name="Group 26"/>
          <p:cNvGrpSpPr/>
          <p:nvPr/>
        </p:nvGrpSpPr>
        <p:grpSpPr>
          <a:xfrm>
            <a:off x="505146" y="5562489"/>
            <a:ext cx="6480547" cy="1278518"/>
            <a:chOff x="0" y="0"/>
            <a:chExt cx="2200165" cy="434061"/>
          </a:xfrm>
        </p:grpSpPr>
        <p:sp>
          <p:nvSpPr>
            <p:cNvPr id="27" name="Freeform 27"/>
            <p:cNvSpPr/>
            <p:nvPr/>
          </p:nvSpPr>
          <p:spPr>
            <a:xfrm>
              <a:off x="0" y="0"/>
              <a:ext cx="2200165" cy="434061"/>
            </a:xfrm>
            <a:custGeom>
              <a:avLst/>
              <a:gdLst/>
              <a:ahLst/>
              <a:cxnLst/>
              <a:rect l="l" t="t" r="r" b="b"/>
              <a:pathLst>
                <a:path w="2200165" h="434061">
                  <a:moveTo>
                    <a:pt x="41812" y="0"/>
                  </a:moveTo>
                  <a:lnTo>
                    <a:pt x="2158353" y="0"/>
                  </a:lnTo>
                  <a:cubicBezTo>
                    <a:pt x="2169442" y="0"/>
                    <a:pt x="2180077" y="4405"/>
                    <a:pt x="2187919" y="12247"/>
                  </a:cubicBezTo>
                  <a:cubicBezTo>
                    <a:pt x="2195760" y="20088"/>
                    <a:pt x="2200165" y="30723"/>
                    <a:pt x="2200165" y="41812"/>
                  </a:cubicBezTo>
                  <a:lnTo>
                    <a:pt x="2200165" y="392248"/>
                  </a:lnTo>
                  <a:cubicBezTo>
                    <a:pt x="2200165" y="403338"/>
                    <a:pt x="2195760" y="413973"/>
                    <a:pt x="2187919" y="421814"/>
                  </a:cubicBezTo>
                  <a:cubicBezTo>
                    <a:pt x="2180077" y="429655"/>
                    <a:pt x="2169442" y="434061"/>
                    <a:pt x="2158353" y="434061"/>
                  </a:cubicBezTo>
                  <a:lnTo>
                    <a:pt x="41812" y="434061"/>
                  </a:lnTo>
                  <a:cubicBezTo>
                    <a:pt x="30723" y="434061"/>
                    <a:pt x="20088" y="429655"/>
                    <a:pt x="12247" y="421814"/>
                  </a:cubicBezTo>
                  <a:cubicBezTo>
                    <a:pt x="4405" y="413973"/>
                    <a:pt x="0" y="403338"/>
                    <a:pt x="0" y="392248"/>
                  </a:cubicBezTo>
                  <a:lnTo>
                    <a:pt x="0" y="41812"/>
                  </a:lnTo>
                  <a:cubicBezTo>
                    <a:pt x="0" y="30723"/>
                    <a:pt x="4405" y="20088"/>
                    <a:pt x="12247" y="12247"/>
                  </a:cubicBezTo>
                  <a:cubicBezTo>
                    <a:pt x="20088" y="4405"/>
                    <a:pt x="30723" y="0"/>
                    <a:pt x="41812" y="0"/>
                  </a:cubicBezTo>
                  <a:close/>
                </a:path>
              </a:pathLst>
            </a:custGeom>
            <a:solidFill>
              <a:srgbClr val="C8D8EF"/>
            </a:solidFill>
            <a:ln cap="rnd">
              <a:noFill/>
              <a:prstDash val="solid"/>
              <a:round/>
            </a:ln>
          </p:spPr>
          <p:txBody>
            <a:bodyPr/>
            <a:lstStyle/>
            <a:p>
              <a:endParaRPr lang="en-GB"/>
            </a:p>
          </p:txBody>
        </p:sp>
        <p:sp>
          <p:nvSpPr>
            <p:cNvPr id="28" name="TextBox 28"/>
            <p:cNvSpPr txBox="1"/>
            <p:nvPr/>
          </p:nvSpPr>
          <p:spPr>
            <a:xfrm>
              <a:off x="0" y="-47625"/>
              <a:ext cx="2200165" cy="481686"/>
            </a:xfrm>
            <a:prstGeom prst="rect">
              <a:avLst/>
            </a:prstGeom>
          </p:spPr>
          <p:txBody>
            <a:bodyPr lIns="50800" tIns="50800" rIns="50800" bIns="50800" rtlCol="0" anchor="ctr"/>
            <a:lstStyle/>
            <a:p>
              <a:pPr algn="ctr">
                <a:lnSpc>
                  <a:spcPts val="1960"/>
                </a:lnSpc>
                <a:spcBef>
                  <a:spcPct val="0"/>
                </a:spcBef>
              </a:pPr>
              <a:endParaRPr/>
            </a:p>
          </p:txBody>
        </p:sp>
      </p:grpSp>
      <p:grpSp>
        <p:nvGrpSpPr>
          <p:cNvPr id="29" name="Group 29"/>
          <p:cNvGrpSpPr/>
          <p:nvPr/>
        </p:nvGrpSpPr>
        <p:grpSpPr>
          <a:xfrm rot="10800000">
            <a:off x="3514093" y="5312378"/>
            <a:ext cx="3471600" cy="500223"/>
            <a:chOff x="0" y="0"/>
            <a:chExt cx="3356732" cy="483671"/>
          </a:xfrm>
        </p:grpSpPr>
        <p:sp>
          <p:nvSpPr>
            <p:cNvPr id="30" name="Freeform 30"/>
            <p:cNvSpPr/>
            <p:nvPr/>
          </p:nvSpPr>
          <p:spPr>
            <a:xfrm>
              <a:off x="0" y="0"/>
              <a:ext cx="3356732" cy="483671"/>
            </a:xfrm>
            <a:custGeom>
              <a:avLst/>
              <a:gdLst/>
              <a:ahLst/>
              <a:cxnLst/>
              <a:rect l="l" t="t" r="r" b="b"/>
              <a:pathLst>
                <a:path w="3356732" h="483671">
                  <a:moveTo>
                    <a:pt x="3153533" y="0"/>
                  </a:moveTo>
                  <a:lnTo>
                    <a:pt x="0" y="0"/>
                  </a:lnTo>
                  <a:lnTo>
                    <a:pt x="0" y="483671"/>
                  </a:lnTo>
                  <a:lnTo>
                    <a:pt x="3153533" y="483671"/>
                  </a:lnTo>
                  <a:lnTo>
                    <a:pt x="3356732" y="241836"/>
                  </a:lnTo>
                  <a:lnTo>
                    <a:pt x="3153533" y="0"/>
                  </a:lnTo>
                  <a:close/>
                </a:path>
              </a:pathLst>
            </a:custGeom>
            <a:solidFill>
              <a:srgbClr val="FFFFFF"/>
            </a:solidFill>
          </p:spPr>
          <p:txBody>
            <a:bodyPr/>
            <a:lstStyle/>
            <a:p>
              <a:endParaRPr lang="en-GB"/>
            </a:p>
          </p:txBody>
        </p:sp>
        <p:sp>
          <p:nvSpPr>
            <p:cNvPr id="31" name="TextBox 31"/>
            <p:cNvSpPr txBox="1"/>
            <p:nvPr/>
          </p:nvSpPr>
          <p:spPr>
            <a:xfrm>
              <a:off x="0" y="-47625"/>
              <a:ext cx="3242432" cy="531296"/>
            </a:xfrm>
            <a:prstGeom prst="rect">
              <a:avLst/>
            </a:prstGeom>
          </p:spPr>
          <p:txBody>
            <a:bodyPr lIns="50800" tIns="50800" rIns="50800" bIns="50800" rtlCol="0" anchor="ctr"/>
            <a:lstStyle/>
            <a:p>
              <a:pPr algn="ctr">
                <a:lnSpc>
                  <a:spcPts val="1960"/>
                </a:lnSpc>
              </a:pPr>
              <a:endParaRPr/>
            </a:p>
          </p:txBody>
        </p:sp>
      </p:grpSp>
      <p:sp>
        <p:nvSpPr>
          <p:cNvPr id="35" name="TextBox 35"/>
          <p:cNvSpPr txBox="1"/>
          <p:nvPr/>
        </p:nvSpPr>
        <p:spPr>
          <a:xfrm>
            <a:off x="3582165" y="5342780"/>
            <a:ext cx="3155724" cy="391795"/>
          </a:xfrm>
          <a:prstGeom prst="rect">
            <a:avLst/>
          </a:prstGeom>
        </p:spPr>
        <p:txBody>
          <a:bodyPr lIns="0" tIns="0" rIns="0" bIns="0" rtlCol="0" anchor="t">
            <a:spAutoFit/>
          </a:bodyPr>
          <a:lstStyle/>
          <a:p>
            <a:pPr algn="r">
              <a:lnSpc>
                <a:spcPts val="3080"/>
              </a:lnSpc>
            </a:pPr>
            <a:r>
              <a:rPr lang="en-US" sz="2200" b="1" dirty="0">
                <a:solidFill>
                  <a:srgbClr val="000000"/>
                </a:solidFill>
                <a:latin typeface="Poppins Bold"/>
                <a:ea typeface="Poppins Bold"/>
                <a:cs typeface="Poppins Bold"/>
                <a:sym typeface="Poppins Bold"/>
              </a:rPr>
              <a:t>PSHE</a:t>
            </a:r>
          </a:p>
        </p:txBody>
      </p:sp>
      <p:sp>
        <p:nvSpPr>
          <p:cNvPr id="43" name="TextBox 42">
            <a:extLst>
              <a:ext uri="{FF2B5EF4-FFF2-40B4-BE49-F238E27FC236}">
                <a16:creationId xmlns:a16="http://schemas.microsoft.com/office/drawing/2014/main" id="{4896496E-EF09-1964-1195-5F38BF455C0E}"/>
              </a:ext>
            </a:extLst>
          </p:cNvPr>
          <p:cNvSpPr txBox="1"/>
          <p:nvPr/>
        </p:nvSpPr>
        <p:spPr>
          <a:xfrm>
            <a:off x="542976" y="5930381"/>
            <a:ext cx="6248400" cy="646331"/>
          </a:xfrm>
          <a:prstGeom prst="rect">
            <a:avLst/>
          </a:prstGeom>
          <a:noFill/>
        </p:spPr>
        <p:txBody>
          <a:bodyPr wrap="square" lIns="91440" tIns="45720" rIns="91440" bIns="45720" rtlCol="0" anchor="t">
            <a:spAutoFit/>
          </a:bodyPr>
          <a:lstStyle/>
          <a:p>
            <a:r>
              <a:rPr lang="en-GB" sz="1200" dirty="0">
                <a:latin typeface="Century Gothic"/>
              </a:rPr>
              <a:t>This half term we will be focussing on the children’s wellbeing and resilience through weekly PSHE lessons. We will be thinking about how we start the school year, setting out our goals and aspirations.</a:t>
            </a:r>
            <a:endParaRPr lang="en-GB" sz="1200" dirty="0">
              <a:latin typeface="Century Gothic" panose="020B0502020202020204" pitchFamily="34" charset="0"/>
            </a:endParaRPr>
          </a:p>
        </p:txBody>
      </p:sp>
      <p:grpSp>
        <p:nvGrpSpPr>
          <p:cNvPr id="14" name="Group 14"/>
          <p:cNvGrpSpPr/>
          <p:nvPr/>
        </p:nvGrpSpPr>
        <p:grpSpPr>
          <a:xfrm>
            <a:off x="519335" y="7206996"/>
            <a:ext cx="6480547" cy="1278518"/>
            <a:chOff x="0" y="0"/>
            <a:chExt cx="2200165" cy="434061"/>
          </a:xfrm>
        </p:grpSpPr>
        <p:sp>
          <p:nvSpPr>
            <p:cNvPr id="15" name="Freeform 15"/>
            <p:cNvSpPr/>
            <p:nvPr/>
          </p:nvSpPr>
          <p:spPr>
            <a:xfrm>
              <a:off x="0" y="0"/>
              <a:ext cx="2200165" cy="434061"/>
            </a:xfrm>
            <a:custGeom>
              <a:avLst/>
              <a:gdLst/>
              <a:ahLst/>
              <a:cxnLst/>
              <a:rect l="l" t="t" r="r" b="b"/>
              <a:pathLst>
                <a:path w="2200165" h="434061">
                  <a:moveTo>
                    <a:pt x="41812" y="0"/>
                  </a:moveTo>
                  <a:lnTo>
                    <a:pt x="2158353" y="0"/>
                  </a:lnTo>
                  <a:cubicBezTo>
                    <a:pt x="2169442" y="0"/>
                    <a:pt x="2180077" y="4405"/>
                    <a:pt x="2187919" y="12247"/>
                  </a:cubicBezTo>
                  <a:cubicBezTo>
                    <a:pt x="2195760" y="20088"/>
                    <a:pt x="2200165" y="30723"/>
                    <a:pt x="2200165" y="41812"/>
                  </a:cubicBezTo>
                  <a:lnTo>
                    <a:pt x="2200165" y="392248"/>
                  </a:lnTo>
                  <a:cubicBezTo>
                    <a:pt x="2200165" y="403338"/>
                    <a:pt x="2195760" y="413973"/>
                    <a:pt x="2187919" y="421814"/>
                  </a:cubicBezTo>
                  <a:cubicBezTo>
                    <a:pt x="2180077" y="429655"/>
                    <a:pt x="2169442" y="434061"/>
                    <a:pt x="2158353" y="434061"/>
                  </a:cubicBezTo>
                  <a:lnTo>
                    <a:pt x="41812" y="434061"/>
                  </a:lnTo>
                  <a:cubicBezTo>
                    <a:pt x="30723" y="434061"/>
                    <a:pt x="20088" y="429655"/>
                    <a:pt x="12247" y="421814"/>
                  </a:cubicBezTo>
                  <a:cubicBezTo>
                    <a:pt x="4405" y="413973"/>
                    <a:pt x="0" y="403338"/>
                    <a:pt x="0" y="392248"/>
                  </a:cubicBezTo>
                  <a:lnTo>
                    <a:pt x="0" y="41812"/>
                  </a:lnTo>
                  <a:cubicBezTo>
                    <a:pt x="0" y="30723"/>
                    <a:pt x="4405" y="20088"/>
                    <a:pt x="12247" y="12247"/>
                  </a:cubicBezTo>
                  <a:cubicBezTo>
                    <a:pt x="20088" y="4405"/>
                    <a:pt x="30723" y="0"/>
                    <a:pt x="41812" y="0"/>
                  </a:cubicBezTo>
                  <a:close/>
                </a:path>
              </a:pathLst>
            </a:custGeom>
            <a:solidFill>
              <a:srgbClr val="C8D8EF"/>
            </a:solidFill>
            <a:ln cap="rnd">
              <a:noFill/>
              <a:prstDash val="solid"/>
              <a:round/>
            </a:ln>
          </p:spPr>
          <p:txBody>
            <a:bodyPr/>
            <a:lstStyle/>
            <a:p>
              <a:endParaRPr lang="en-GB"/>
            </a:p>
          </p:txBody>
        </p:sp>
        <p:sp>
          <p:nvSpPr>
            <p:cNvPr id="16" name="TextBox 16"/>
            <p:cNvSpPr txBox="1"/>
            <p:nvPr/>
          </p:nvSpPr>
          <p:spPr>
            <a:xfrm>
              <a:off x="0" y="-47625"/>
              <a:ext cx="2200165" cy="481686"/>
            </a:xfrm>
            <a:prstGeom prst="rect">
              <a:avLst/>
            </a:prstGeom>
          </p:spPr>
          <p:txBody>
            <a:bodyPr lIns="50800" tIns="50800" rIns="50800" bIns="50800" rtlCol="0" anchor="ctr"/>
            <a:lstStyle/>
            <a:p>
              <a:pPr marL="0" lvl="0" indent="0" algn="ctr">
                <a:lnSpc>
                  <a:spcPts val="1960"/>
                </a:lnSpc>
                <a:spcBef>
                  <a:spcPct val="0"/>
                </a:spcBef>
              </a:pPr>
              <a:endParaRPr/>
            </a:p>
          </p:txBody>
        </p:sp>
      </p:grpSp>
      <p:grpSp>
        <p:nvGrpSpPr>
          <p:cNvPr id="17" name="Group 17"/>
          <p:cNvGrpSpPr/>
          <p:nvPr/>
        </p:nvGrpSpPr>
        <p:grpSpPr>
          <a:xfrm>
            <a:off x="519335" y="7004871"/>
            <a:ext cx="4097387" cy="500223"/>
            <a:chOff x="0" y="0"/>
            <a:chExt cx="3961814" cy="483671"/>
          </a:xfrm>
        </p:grpSpPr>
        <p:sp>
          <p:nvSpPr>
            <p:cNvPr id="18" name="Freeform 18"/>
            <p:cNvSpPr/>
            <p:nvPr/>
          </p:nvSpPr>
          <p:spPr>
            <a:xfrm>
              <a:off x="0" y="0"/>
              <a:ext cx="3961814" cy="483671"/>
            </a:xfrm>
            <a:custGeom>
              <a:avLst/>
              <a:gdLst/>
              <a:ahLst/>
              <a:cxnLst/>
              <a:rect l="l" t="t" r="r" b="b"/>
              <a:pathLst>
                <a:path w="3961814" h="483671">
                  <a:moveTo>
                    <a:pt x="3758614" y="0"/>
                  </a:moveTo>
                  <a:lnTo>
                    <a:pt x="0" y="0"/>
                  </a:lnTo>
                  <a:lnTo>
                    <a:pt x="0" y="483671"/>
                  </a:lnTo>
                  <a:lnTo>
                    <a:pt x="3758614" y="483671"/>
                  </a:lnTo>
                  <a:lnTo>
                    <a:pt x="3961814" y="241836"/>
                  </a:lnTo>
                  <a:lnTo>
                    <a:pt x="3758614" y="0"/>
                  </a:lnTo>
                  <a:close/>
                </a:path>
              </a:pathLst>
            </a:custGeom>
            <a:solidFill>
              <a:srgbClr val="FFFFFF"/>
            </a:solidFill>
          </p:spPr>
          <p:txBody>
            <a:bodyPr/>
            <a:lstStyle/>
            <a:p>
              <a:endParaRPr lang="en-GB"/>
            </a:p>
          </p:txBody>
        </p:sp>
        <p:sp>
          <p:nvSpPr>
            <p:cNvPr id="19" name="TextBox 19"/>
            <p:cNvSpPr txBox="1"/>
            <p:nvPr/>
          </p:nvSpPr>
          <p:spPr>
            <a:xfrm>
              <a:off x="0" y="-47625"/>
              <a:ext cx="3847514" cy="531296"/>
            </a:xfrm>
            <a:prstGeom prst="rect">
              <a:avLst/>
            </a:prstGeom>
          </p:spPr>
          <p:txBody>
            <a:bodyPr lIns="50800" tIns="50800" rIns="50800" bIns="50800" rtlCol="0" anchor="ctr"/>
            <a:lstStyle/>
            <a:p>
              <a:pPr algn="ctr">
                <a:lnSpc>
                  <a:spcPts val="1960"/>
                </a:lnSpc>
              </a:pPr>
              <a:endParaRPr/>
            </a:p>
          </p:txBody>
        </p:sp>
      </p:grpSp>
      <p:sp>
        <p:nvSpPr>
          <p:cNvPr id="33" name="TextBox 33"/>
          <p:cNvSpPr txBox="1"/>
          <p:nvPr/>
        </p:nvSpPr>
        <p:spPr>
          <a:xfrm>
            <a:off x="648963" y="7007939"/>
            <a:ext cx="3838132" cy="391795"/>
          </a:xfrm>
          <a:prstGeom prst="rect">
            <a:avLst/>
          </a:prstGeom>
        </p:spPr>
        <p:txBody>
          <a:bodyPr lIns="0" tIns="0" rIns="0" bIns="0" rtlCol="0" anchor="t">
            <a:spAutoFit/>
          </a:bodyPr>
          <a:lstStyle/>
          <a:p>
            <a:pPr algn="l">
              <a:lnSpc>
                <a:spcPts val="3080"/>
              </a:lnSpc>
            </a:pPr>
            <a:r>
              <a:rPr lang="en-US" sz="2200" b="1" dirty="0">
                <a:solidFill>
                  <a:srgbClr val="000000"/>
                </a:solidFill>
                <a:latin typeface="Poppins Bold"/>
                <a:ea typeface="Poppins Bold"/>
                <a:cs typeface="Poppins Bold"/>
                <a:sym typeface="Poppins Bold"/>
              </a:rPr>
              <a:t>Music</a:t>
            </a:r>
          </a:p>
        </p:txBody>
      </p:sp>
      <p:sp>
        <p:nvSpPr>
          <p:cNvPr id="44" name="TextBox 43">
            <a:extLst>
              <a:ext uri="{FF2B5EF4-FFF2-40B4-BE49-F238E27FC236}">
                <a16:creationId xmlns:a16="http://schemas.microsoft.com/office/drawing/2014/main" id="{800A7A5A-C6D2-0CE9-DCC6-4525B2CAC224}"/>
              </a:ext>
            </a:extLst>
          </p:cNvPr>
          <p:cNvSpPr txBox="1"/>
          <p:nvPr/>
        </p:nvSpPr>
        <p:spPr>
          <a:xfrm>
            <a:off x="555522" y="7563932"/>
            <a:ext cx="6248400" cy="646331"/>
          </a:xfrm>
          <a:prstGeom prst="rect">
            <a:avLst/>
          </a:prstGeom>
          <a:noFill/>
        </p:spPr>
        <p:txBody>
          <a:bodyPr wrap="square" lIns="91440" tIns="45720" rIns="91440" bIns="45720" rtlCol="0" anchor="t">
            <a:spAutoFit/>
          </a:bodyPr>
          <a:lstStyle/>
          <a:p>
            <a:r>
              <a:rPr lang="en-GB" sz="1200" dirty="0">
                <a:latin typeface="Century Gothic"/>
              </a:rPr>
              <a:t>The children will using Charangha to develop our understanding of rhythm, pulse and beats. We will also be preparing for our music concert in the summer term. The children will be playing the recorder and the glockenspiels.</a:t>
            </a:r>
          </a:p>
        </p:txBody>
      </p:sp>
      <p:grpSp>
        <p:nvGrpSpPr>
          <p:cNvPr id="81" name="Group 26">
            <a:extLst>
              <a:ext uri="{FF2B5EF4-FFF2-40B4-BE49-F238E27FC236}">
                <a16:creationId xmlns:a16="http://schemas.microsoft.com/office/drawing/2014/main" id="{0DA4CF40-D806-E14D-6444-AFBB62E38162}"/>
              </a:ext>
            </a:extLst>
          </p:cNvPr>
          <p:cNvGrpSpPr/>
          <p:nvPr/>
        </p:nvGrpSpPr>
        <p:grpSpPr>
          <a:xfrm>
            <a:off x="537975" y="8922964"/>
            <a:ext cx="6480547" cy="1278518"/>
            <a:chOff x="0" y="0"/>
            <a:chExt cx="2200165" cy="434061"/>
          </a:xfrm>
        </p:grpSpPr>
        <p:sp>
          <p:nvSpPr>
            <p:cNvPr id="82" name="Freeform 27">
              <a:extLst>
                <a:ext uri="{FF2B5EF4-FFF2-40B4-BE49-F238E27FC236}">
                  <a16:creationId xmlns:a16="http://schemas.microsoft.com/office/drawing/2014/main" id="{12D3753C-E9B6-723B-F1AC-828FF3A07AB3}"/>
                </a:ext>
              </a:extLst>
            </p:cNvPr>
            <p:cNvSpPr/>
            <p:nvPr/>
          </p:nvSpPr>
          <p:spPr>
            <a:xfrm>
              <a:off x="0" y="0"/>
              <a:ext cx="2200165" cy="434061"/>
            </a:xfrm>
            <a:custGeom>
              <a:avLst/>
              <a:gdLst/>
              <a:ahLst/>
              <a:cxnLst/>
              <a:rect l="l" t="t" r="r" b="b"/>
              <a:pathLst>
                <a:path w="2200165" h="434061">
                  <a:moveTo>
                    <a:pt x="41812" y="0"/>
                  </a:moveTo>
                  <a:lnTo>
                    <a:pt x="2158353" y="0"/>
                  </a:lnTo>
                  <a:cubicBezTo>
                    <a:pt x="2169442" y="0"/>
                    <a:pt x="2180077" y="4405"/>
                    <a:pt x="2187919" y="12247"/>
                  </a:cubicBezTo>
                  <a:cubicBezTo>
                    <a:pt x="2195760" y="20088"/>
                    <a:pt x="2200165" y="30723"/>
                    <a:pt x="2200165" y="41812"/>
                  </a:cubicBezTo>
                  <a:lnTo>
                    <a:pt x="2200165" y="392248"/>
                  </a:lnTo>
                  <a:cubicBezTo>
                    <a:pt x="2200165" y="403338"/>
                    <a:pt x="2195760" y="413973"/>
                    <a:pt x="2187919" y="421814"/>
                  </a:cubicBezTo>
                  <a:cubicBezTo>
                    <a:pt x="2180077" y="429655"/>
                    <a:pt x="2169442" y="434061"/>
                    <a:pt x="2158353" y="434061"/>
                  </a:cubicBezTo>
                  <a:lnTo>
                    <a:pt x="41812" y="434061"/>
                  </a:lnTo>
                  <a:cubicBezTo>
                    <a:pt x="30723" y="434061"/>
                    <a:pt x="20088" y="429655"/>
                    <a:pt x="12247" y="421814"/>
                  </a:cubicBezTo>
                  <a:cubicBezTo>
                    <a:pt x="4405" y="413973"/>
                    <a:pt x="0" y="403338"/>
                    <a:pt x="0" y="392248"/>
                  </a:cubicBezTo>
                  <a:lnTo>
                    <a:pt x="0" y="41812"/>
                  </a:lnTo>
                  <a:cubicBezTo>
                    <a:pt x="0" y="30723"/>
                    <a:pt x="4405" y="20088"/>
                    <a:pt x="12247" y="12247"/>
                  </a:cubicBezTo>
                  <a:cubicBezTo>
                    <a:pt x="20088" y="4405"/>
                    <a:pt x="30723" y="0"/>
                    <a:pt x="41812" y="0"/>
                  </a:cubicBezTo>
                  <a:close/>
                </a:path>
              </a:pathLst>
            </a:custGeom>
            <a:solidFill>
              <a:srgbClr val="C8D8EF"/>
            </a:solidFill>
            <a:ln cap="rnd">
              <a:noFill/>
              <a:prstDash val="solid"/>
              <a:round/>
            </a:ln>
          </p:spPr>
          <p:txBody>
            <a:bodyPr/>
            <a:lstStyle/>
            <a:p>
              <a:endParaRPr lang="en-GB"/>
            </a:p>
          </p:txBody>
        </p:sp>
        <p:sp>
          <p:nvSpPr>
            <p:cNvPr id="83" name="TextBox 28">
              <a:extLst>
                <a:ext uri="{FF2B5EF4-FFF2-40B4-BE49-F238E27FC236}">
                  <a16:creationId xmlns:a16="http://schemas.microsoft.com/office/drawing/2014/main" id="{58EDFA4D-D6CB-27D3-46F0-8B05032B76E6}"/>
                </a:ext>
              </a:extLst>
            </p:cNvPr>
            <p:cNvSpPr txBox="1"/>
            <p:nvPr/>
          </p:nvSpPr>
          <p:spPr>
            <a:xfrm>
              <a:off x="0" y="-47625"/>
              <a:ext cx="2200165" cy="481686"/>
            </a:xfrm>
            <a:prstGeom prst="rect">
              <a:avLst/>
            </a:prstGeom>
          </p:spPr>
          <p:txBody>
            <a:bodyPr lIns="50800" tIns="50800" rIns="50800" bIns="50800" rtlCol="0" anchor="ctr"/>
            <a:lstStyle/>
            <a:p>
              <a:pPr algn="ctr">
                <a:lnSpc>
                  <a:spcPts val="1960"/>
                </a:lnSpc>
                <a:spcBef>
                  <a:spcPct val="0"/>
                </a:spcBef>
              </a:pPr>
              <a:endParaRPr/>
            </a:p>
          </p:txBody>
        </p:sp>
      </p:grpSp>
      <p:grpSp>
        <p:nvGrpSpPr>
          <p:cNvPr id="84" name="Group 29">
            <a:extLst>
              <a:ext uri="{FF2B5EF4-FFF2-40B4-BE49-F238E27FC236}">
                <a16:creationId xmlns:a16="http://schemas.microsoft.com/office/drawing/2014/main" id="{771606D9-BD0E-3054-DEB3-020A5222873A}"/>
              </a:ext>
            </a:extLst>
          </p:cNvPr>
          <p:cNvGrpSpPr/>
          <p:nvPr/>
        </p:nvGrpSpPr>
        <p:grpSpPr>
          <a:xfrm rot="10800000">
            <a:off x="3546922" y="8672853"/>
            <a:ext cx="3471600" cy="500223"/>
            <a:chOff x="0" y="0"/>
            <a:chExt cx="3356732" cy="483671"/>
          </a:xfrm>
        </p:grpSpPr>
        <p:sp>
          <p:nvSpPr>
            <p:cNvPr id="85" name="Freeform 30">
              <a:extLst>
                <a:ext uri="{FF2B5EF4-FFF2-40B4-BE49-F238E27FC236}">
                  <a16:creationId xmlns:a16="http://schemas.microsoft.com/office/drawing/2014/main" id="{6926FAFA-D8A5-E4AB-4423-5184A6F424BD}"/>
                </a:ext>
              </a:extLst>
            </p:cNvPr>
            <p:cNvSpPr/>
            <p:nvPr/>
          </p:nvSpPr>
          <p:spPr>
            <a:xfrm>
              <a:off x="0" y="0"/>
              <a:ext cx="3356732" cy="483671"/>
            </a:xfrm>
            <a:custGeom>
              <a:avLst/>
              <a:gdLst/>
              <a:ahLst/>
              <a:cxnLst/>
              <a:rect l="l" t="t" r="r" b="b"/>
              <a:pathLst>
                <a:path w="3356732" h="483671">
                  <a:moveTo>
                    <a:pt x="3153533" y="0"/>
                  </a:moveTo>
                  <a:lnTo>
                    <a:pt x="0" y="0"/>
                  </a:lnTo>
                  <a:lnTo>
                    <a:pt x="0" y="483671"/>
                  </a:lnTo>
                  <a:lnTo>
                    <a:pt x="3153533" y="483671"/>
                  </a:lnTo>
                  <a:lnTo>
                    <a:pt x="3356732" y="241836"/>
                  </a:lnTo>
                  <a:lnTo>
                    <a:pt x="3153533" y="0"/>
                  </a:lnTo>
                  <a:close/>
                </a:path>
              </a:pathLst>
            </a:custGeom>
            <a:solidFill>
              <a:srgbClr val="FFFFFF"/>
            </a:solidFill>
          </p:spPr>
          <p:txBody>
            <a:bodyPr/>
            <a:lstStyle/>
            <a:p>
              <a:endParaRPr lang="en-GB"/>
            </a:p>
          </p:txBody>
        </p:sp>
        <p:sp>
          <p:nvSpPr>
            <p:cNvPr id="86" name="TextBox 31">
              <a:extLst>
                <a:ext uri="{FF2B5EF4-FFF2-40B4-BE49-F238E27FC236}">
                  <a16:creationId xmlns:a16="http://schemas.microsoft.com/office/drawing/2014/main" id="{EF91B52E-5CCD-6954-B514-4D558D84ACC7}"/>
                </a:ext>
              </a:extLst>
            </p:cNvPr>
            <p:cNvSpPr txBox="1"/>
            <p:nvPr/>
          </p:nvSpPr>
          <p:spPr>
            <a:xfrm>
              <a:off x="0" y="-47625"/>
              <a:ext cx="3242432" cy="531296"/>
            </a:xfrm>
            <a:prstGeom prst="rect">
              <a:avLst/>
            </a:prstGeom>
          </p:spPr>
          <p:txBody>
            <a:bodyPr lIns="50800" tIns="50800" rIns="50800" bIns="50800" rtlCol="0" anchor="ctr"/>
            <a:lstStyle/>
            <a:p>
              <a:pPr algn="ctr">
                <a:lnSpc>
                  <a:spcPts val="1960"/>
                </a:lnSpc>
              </a:pPr>
              <a:endParaRPr/>
            </a:p>
          </p:txBody>
        </p:sp>
      </p:grpSp>
      <p:sp>
        <p:nvSpPr>
          <p:cNvPr id="87" name="TextBox 35">
            <a:extLst>
              <a:ext uri="{FF2B5EF4-FFF2-40B4-BE49-F238E27FC236}">
                <a16:creationId xmlns:a16="http://schemas.microsoft.com/office/drawing/2014/main" id="{25720027-9D6C-9DAE-D814-B665D6432298}"/>
              </a:ext>
            </a:extLst>
          </p:cNvPr>
          <p:cNvSpPr txBox="1"/>
          <p:nvPr/>
        </p:nvSpPr>
        <p:spPr>
          <a:xfrm>
            <a:off x="3614994" y="8703255"/>
            <a:ext cx="3155724" cy="391795"/>
          </a:xfrm>
          <a:prstGeom prst="rect">
            <a:avLst/>
          </a:prstGeom>
        </p:spPr>
        <p:txBody>
          <a:bodyPr lIns="0" tIns="0" rIns="0" bIns="0" rtlCol="0" anchor="t">
            <a:spAutoFit/>
          </a:bodyPr>
          <a:lstStyle/>
          <a:p>
            <a:pPr algn="r">
              <a:lnSpc>
                <a:spcPts val="3080"/>
              </a:lnSpc>
            </a:pPr>
            <a:r>
              <a:rPr lang="en-US" sz="2200" b="1" dirty="0">
                <a:solidFill>
                  <a:srgbClr val="000000"/>
                </a:solidFill>
                <a:latin typeface="Poppins Bold"/>
                <a:ea typeface="Poppins Bold"/>
                <a:cs typeface="Poppins Bold"/>
                <a:sym typeface="Poppins Bold"/>
              </a:rPr>
              <a:t>French</a:t>
            </a:r>
          </a:p>
        </p:txBody>
      </p:sp>
      <p:sp>
        <p:nvSpPr>
          <p:cNvPr id="88" name="TextBox 87">
            <a:extLst>
              <a:ext uri="{FF2B5EF4-FFF2-40B4-BE49-F238E27FC236}">
                <a16:creationId xmlns:a16="http://schemas.microsoft.com/office/drawing/2014/main" id="{FB79D12B-C311-D2B3-CE8A-027426AAE5D6}"/>
              </a:ext>
            </a:extLst>
          </p:cNvPr>
          <p:cNvSpPr txBox="1"/>
          <p:nvPr/>
        </p:nvSpPr>
        <p:spPr>
          <a:xfrm>
            <a:off x="575805" y="9290856"/>
            <a:ext cx="6248400" cy="461665"/>
          </a:xfrm>
          <a:prstGeom prst="rect">
            <a:avLst/>
          </a:prstGeom>
          <a:noFill/>
        </p:spPr>
        <p:txBody>
          <a:bodyPr wrap="square" lIns="91440" tIns="45720" rIns="91440" bIns="45720" rtlCol="0" anchor="t">
            <a:spAutoFit/>
          </a:bodyPr>
          <a:lstStyle/>
          <a:p>
            <a:r>
              <a:rPr lang="en-GB" sz="1200" dirty="0">
                <a:latin typeface="Century Gothic"/>
              </a:rPr>
              <a:t>This half term the children will be finding out how to talk about themselves in French. They will learn to say some words and phrases in simple future tense.</a:t>
            </a:r>
            <a:endParaRPr lang="en-US" dirty="0">
              <a:latin typeface="Century Gothic"/>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0D30BCF7A86D01459A5ADEF635F1A796" ma:contentTypeVersion="13" ma:contentTypeDescription="Create a new document." ma:contentTypeScope="" ma:versionID="85b1b58cb36459f52a9c55d0916d35f2">
  <xsd:schema xmlns:xsd="http://www.w3.org/2001/XMLSchema" xmlns:xs="http://www.w3.org/2001/XMLSchema" xmlns:p="http://schemas.microsoft.com/office/2006/metadata/properties" xmlns:ns2="ba99319a-1335-4341-90ec-6d5f1a151244" xmlns:ns3="6414ee19-b3d5-4b25-9708-fdd821ba3da5" targetNamespace="http://schemas.microsoft.com/office/2006/metadata/properties" ma:root="true" ma:fieldsID="8371b26c556b81be6741c3c110a698ed" ns2:_="" ns3:_="">
    <xsd:import namespace="ba99319a-1335-4341-90ec-6d5f1a151244"/>
    <xsd:import namespace="6414ee19-b3d5-4b25-9708-fdd821ba3da5"/>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Location"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a99319a-1335-4341-90ec-6d5f1a15124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Location" ma:index="15" nillable="true" ma:displayName="Location" ma:indexed="true" ma:internalName="MediaServiceLocatio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62b370a6-22c3-471d-b67a-9e3c0e148fa1"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0"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6414ee19-b3d5-4b25-9708-fdd821ba3da5"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7eb4d828-07ba-42d5-9b23-cfef114318b3}" ma:internalName="TaxCatchAll" ma:showField="CatchAllData" ma:web="6414ee19-b3d5-4b25-9708-fdd821ba3da5">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6414ee19-b3d5-4b25-9708-fdd821ba3da5" xsi:nil="true"/>
    <lcf76f155ced4ddcb4097134ff3c332f xmlns="ba99319a-1335-4341-90ec-6d5f1a151244">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430DF1D-995E-497E-8767-A4FCC63B2FB8}">
  <ds:schemaRefs>
    <ds:schemaRef ds:uri="http://schemas.microsoft.com/sharepoint/v3/contenttype/forms"/>
  </ds:schemaRefs>
</ds:datastoreItem>
</file>

<file path=customXml/itemProps2.xml><?xml version="1.0" encoding="utf-8"?>
<ds:datastoreItem xmlns:ds="http://schemas.openxmlformats.org/officeDocument/2006/customXml" ds:itemID="{39D4E306-46E4-4C17-8B4E-B65B3B99176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a99319a-1335-4341-90ec-6d5f1a151244"/>
    <ds:schemaRef ds:uri="6414ee19-b3d5-4b25-9708-fdd821ba3da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4769E0B-5173-4DA7-A95C-E6EF0763C2C0}">
  <ds:schemaRefs>
    <ds:schemaRef ds:uri="http://www.w3.org/XML/1998/namespace"/>
    <ds:schemaRef ds:uri="http://purl.org/dc/elements/1.1/"/>
    <ds:schemaRef ds:uri="6414ee19-b3d5-4b25-9708-fdd821ba3da5"/>
    <ds:schemaRef ds:uri="http://purl.org/dc/terms/"/>
    <ds:schemaRef ds:uri="ba99319a-1335-4341-90ec-6d5f1a151244"/>
    <ds:schemaRef ds:uri="http://schemas.microsoft.com/office/2006/metadata/properties"/>
    <ds:schemaRef ds:uri="http://schemas.microsoft.com/office/infopath/2007/PartnerControls"/>
    <ds:schemaRef ds:uri="http://schemas.microsoft.com/office/2006/documentManagement/types"/>
    <ds:schemaRef ds:uri="http://schemas.openxmlformats.org/package/2006/metadata/core-properties"/>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321</TotalTime>
  <Words>376</Words>
  <Application>Microsoft Office PowerPoint</Application>
  <PresentationFormat>Custom</PresentationFormat>
  <Paragraphs>36</Paragraphs>
  <Slides>2</Slides>
  <Notes>0</Notes>
  <HiddenSlides>0</HiddenSlides>
  <MMClips>0</MMClips>
  <ScaleCrop>false</ScaleCrop>
  <HeadingPairs>
    <vt:vector size="4" baseType="variant">
      <vt:variant>
        <vt:lpstr>Theme</vt:lpstr>
      </vt:variant>
      <vt:variant>
        <vt:i4>1</vt:i4>
      </vt:variant>
      <vt:variant>
        <vt:lpstr>Slide Titles</vt:lpstr>
      </vt:variant>
      <vt:variant>
        <vt:i4>2</vt:i4>
      </vt:variant>
    </vt:vector>
  </HeadingPairs>
  <TitlesOfParts>
    <vt:vector size="3" baseType="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Stopsley Curriculum Newsletter</dc:title>
  <dc:creator>Jarad Dymock</dc:creator>
  <cp:lastModifiedBy>Francesca Harrison</cp:lastModifiedBy>
  <cp:revision>126</cp:revision>
  <dcterms:created xsi:type="dcterms:W3CDTF">2006-08-16T00:00:00Z</dcterms:created>
  <dcterms:modified xsi:type="dcterms:W3CDTF">2026-09-04T14:35:19Z</dcterms:modified>
  <dc:identifier>DAHCEboH0tg</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0x0101000D30BCF7A86D01459A5ADEF635F1A796</vt:lpwstr>
  </property>
  <property fmtid="{D5CDD505-2E9C-101B-9397-08002B2CF9AE}" pid="3" name="MediaServiceImageTags">
    <vt:lpwstr/>
  </property>
</Properties>
</file>