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Lst>
  <p:sldSz cx="7556500" cy="10693400"/>
  <p:notesSz cx="6858000" cy="9144000"/>
  <p:embeddedFontLst>
    <p:embeddedFont>
      <p:font typeface="Century Gothic" panose="020B0502020202020204" pitchFamily="34" charset="0"/>
      <p:regular r:id="rId7"/>
      <p:bold r:id="rId8"/>
      <p:italic r:id="rId9"/>
      <p:boldItalic r:id="rId10"/>
    </p:embeddedFont>
    <p:embeddedFont>
      <p:font typeface="Poppins Bold" panose="020B0604020202020204" charset="0"/>
      <p:regular r:id="rId11"/>
      <p:bold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79" autoAdjust="0"/>
    <p:restoredTop sz="95223" autoAdjust="0"/>
  </p:normalViewPr>
  <p:slideViewPr>
    <p:cSldViewPr>
      <p:cViewPr>
        <p:scale>
          <a:sx n="86" d="100"/>
          <a:sy n="86" d="100"/>
        </p:scale>
        <p:origin x="2778" y="-1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font" Target="fonts/font6.fntdata"/><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6327D"/>
        </a:solidFill>
        <a:effectLst/>
      </p:bgPr>
    </p:bg>
    <p:spTree>
      <p:nvGrpSpPr>
        <p:cNvPr id="1" name=""/>
        <p:cNvGrpSpPr/>
        <p:nvPr/>
      </p:nvGrpSpPr>
      <p:grpSpPr>
        <a:xfrm>
          <a:off x="0" y="0"/>
          <a:ext cx="0" cy="0"/>
          <a:chOff x="0" y="0"/>
          <a:chExt cx="0" cy="0"/>
        </a:xfrm>
      </p:grpSpPr>
      <p:grpSp>
        <p:nvGrpSpPr>
          <p:cNvPr id="2" name="Group 2"/>
          <p:cNvGrpSpPr/>
          <p:nvPr/>
        </p:nvGrpSpPr>
        <p:grpSpPr>
          <a:xfrm>
            <a:off x="548551" y="2209386"/>
            <a:ext cx="6480547" cy="1278518"/>
            <a:chOff x="0" y="0"/>
            <a:chExt cx="2200165" cy="434061"/>
          </a:xfrm>
        </p:grpSpPr>
        <p:sp>
          <p:nvSpPr>
            <p:cNvPr id="3" name="Freeform 3"/>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4" name="TextBox 4"/>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5" name="Group 5"/>
          <p:cNvGrpSpPr/>
          <p:nvPr/>
        </p:nvGrpSpPr>
        <p:grpSpPr>
          <a:xfrm>
            <a:off x="548551" y="1959274"/>
            <a:ext cx="3818078" cy="500223"/>
            <a:chOff x="0" y="0"/>
            <a:chExt cx="3691746" cy="483671"/>
          </a:xfrm>
        </p:grpSpPr>
        <p:sp>
          <p:nvSpPr>
            <p:cNvPr id="6" name="Freeform 6"/>
            <p:cNvSpPr/>
            <p:nvPr/>
          </p:nvSpPr>
          <p:spPr>
            <a:xfrm>
              <a:off x="0" y="0"/>
              <a:ext cx="3691746" cy="483671"/>
            </a:xfrm>
            <a:custGeom>
              <a:avLst/>
              <a:gdLst/>
              <a:ahLst/>
              <a:cxnLst/>
              <a:rect l="l" t="t" r="r" b="b"/>
              <a:pathLst>
                <a:path w="3691746" h="483671">
                  <a:moveTo>
                    <a:pt x="3488546" y="0"/>
                  </a:moveTo>
                  <a:lnTo>
                    <a:pt x="0" y="0"/>
                  </a:lnTo>
                  <a:lnTo>
                    <a:pt x="0" y="483671"/>
                  </a:lnTo>
                  <a:lnTo>
                    <a:pt x="3488546" y="483671"/>
                  </a:lnTo>
                  <a:lnTo>
                    <a:pt x="3691746" y="241836"/>
                  </a:lnTo>
                  <a:lnTo>
                    <a:pt x="3488546" y="0"/>
                  </a:lnTo>
                  <a:close/>
                </a:path>
              </a:pathLst>
            </a:custGeom>
            <a:solidFill>
              <a:srgbClr val="FFFFFF"/>
            </a:solidFill>
          </p:spPr>
          <p:txBody>
            <a:bodyPr/>
            <a:lstStyle/>
            <a:p>
              <a:endParaRPr lang="en-GB"/>
            </a:p>
          </p:txBody>
        </p:sp>
        <p:sp>
          <p:nvSpPr>
            <p:cNvPr id="7" name="TextBox 7"/>
            <p:cNvSpPr txBox="1"/>
            <p:nvPr/>
          </p:nvSpPr>
          <p:spPr>
            <a:xfrm>
              <a:off x="0" y="-47625"/>
              <a:ext cx="3577446" cy="531296"/>
            </a:xfrm>
            <a:prstGeom prst="rect">
              <a:avLst/>
            </a:prstGeom>
          </p:spPr>
          <p:txBody>
            <a:bodyPr lIns="50800" tIns="50800" rIns="50800" bIns="50800" rtlCol="0" anchor="ctr"/>
            <a:lstStyle/>
            <a:p>
              <a:pPr algn="ctr">
                <a:lnSpc>
                  <a:spcPts val="1960"/>
                </a:lnSpc>
              </a:pPr>
              <a:endParaRPr/>
            </a:p>
          </p:txBody>
        </p:sp>
      </p:grpSp>
      <p:grpSp>
        <p:nvGrpSpPr>
          <p:cNvPr id="8" name="Group 8"/>
          <p:cNvGrpSpPr/>
          <p:nvPr/>
        </p:nvGrpSpPr>
        <p:grpSpPr>
          <a:xfrm>
            <a:off x="548551" y="5594428"/>
            <a:ext cx="6480547" cy="1278518"/>
            <a:chOff x="0" y="0"/>
            <a:chExt cx="2200165" cy="434061"/>
          </a:xfrm>
        </p:grpSpPr>
        <p:sp>
          <p:nvSpPr>
            <p:cNvPr id="9" name="Freeform 9"/>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0" name="TextBox 10"/>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11" name="Group 11"/>
          <p:cNvGrpSpPr/>
          <p:nvPr/>
        </p:nvGrpSpPr>
        <p:grpSpPr>
          <a:xfrm>
            <a:off x="548551" y="5344317"/>
            <a:ext cx="4021301" cy="500223"/>
            <a:chOff x="0" y="0"/>
            <a:chExt cx="3888245" cy="483671"/>
          </a:xfrm>
        </p:grpSpPr>
        <p:sp>
          <p:nvSpPr>
            <p:cNvPr id="12" name="Freeform 12"/>
            <p:cNvSpPr/>
            <p:nvPr/>
          </p:nvSpPr>
          <p:spPr>
            <a:xfrm>
              <a:off x="0" y="0"/>
              <a:ext cx="3888245" cy="483671"/>
            </a:xfrm>
            <a:custGeom>
              <a:avLst/>
              <a:gdLst/>
              <a:ahLst/>
              <a:cxnLst/>
              <a:rect l="l" t="t" r="r" b="b"/>
              <a:pathLst>
                <a:path w="3888245" h="483671">
                  <a:moveTo>
                    <a:pt x="3685045" y="0"/>
                  </a:moveTo>
                  <a:lnTo>
                    <a:pt x="0" y="0"/>
                  </a:lnTo>
                  <a:lnTo>
                    <a:pt x="0" y="483671"/>
                  </a:lnTo>
                  <a:lnTo>
                    <a:pt x="3685045" y="483671"/>
                  </a:lnTo>
                  <a:lnTo>
                    <a:pt x="3888245" y="241836"/>
                  </a:lnTo>
                  <a:lnTo>
                    <a:pt x="3685045" y="0"/>
                  </a:lnTo>
                  <a:close/>
                </a:path>
              </a:pathLst>
            </a:custGeom>
            <a:solidFill>
              <a:srgbClr val="FFFFFF"/>
            </a:solidFill>
          </p:spPr>
          <p:txBody>
            <a:bodyPr/>
            <a:lstStyle/>
            <a:p>
              <a:endParaRPr lang="en-GB"/>
            </a:p>
          </p:txBody>
        </p:sp>
        <p:sp>
          <p:nvSpPr>
            <p:cNvPr id="13" name="TextBox 13"/>
            <p:cNvSpPr txBox="1"/>
            <p:nvPr/>
          </p:nvSpPr>
          <p:spPr>
            <a:xfrm>
              <a:off x="0" y="-47625"/>
              <a:ext cx="3773945" cy="531296"/>
            </a:xfrm>
            <a:prstGeom prst="rect">
              <a:avLst/>
            </a:prstGeom>
          </p:spPr>
          <p:txBody>
            <a:bodyPr lIns="50800" tIns="50800" rIns="50800" bIns="50800" rtlCol="0" anchor="ctr"/>
            <a:lstStyle/>
            <a:p>
              <a:pPr algn="ctr">
                <a:lnSpc>
                  <a:spcPts val="1960"/>
                </a:lnSpc>
              </a:pPr>
              <a:endParaRPr/>
            </a:p>
          </p:txBody>
        </p:sp>
      </p:grpSp>
      <p:grpSp>
        <p:nvGrpSpPr>
          <p:cNvPr id="14" name="Group 14"/>
          <p:cNvGrpSpPr/>
          <p:nvPr/>
        </p:nvGrpSpPr>
        <p:grpSpPr>
          <a:xfrm>
            <a:off x="548551" y="8979471"/>
            <a:ext cx="6480547" cy="1278518"/>
            <a:chOff x="0" y="0"/>
            <a:chExt cx="2200165" cy="434061"/>
          </a:xfrm>
        </p:grpSpPr>
        <p:sp>
          <p:nvSpPr>
            <p:cNvPr id="15" name="Freeform 15"/>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6" name="TextBox 16"/>
            <p:cNvSpPr txBox="1"/>
            <p:nvPr/>
          </p:nvSpPr>
          <p:spPr>
            <a:xfrm>
              <a:off x="0" y="-47625"/>
              <a:ext cx="2200165" cy="481686"/>
            </a:xfrm>
            <a:prstGeom prst="rect">
              <a:avLst/>
            </a:prstGeom>
          </p:spPr>
          <p:txBody>
            <a:bodyPr lIns="50800" tIns="50800" rIns="50800" bIns="50800" rtlCol="0" anchor="ctr"/>
            <a:lstStyle/>
            <a:p>
              <a:pPr marL="0" lvl="0" indent="0" algn="ctr">
                <a:lnSpc>
                  <a:spcPts val="1960"/>
                </a:lnSpc>
                <a:spcBef>
                  <a:spcPct val="0"/>
                </a:spcBef>
              </a:pPr>
              <a:endParaRPr/>
            </a:p>
          </p:txBody>
        </p:sp>
      </p:grpSp>
      <p:grpSp>
        <p:nvGrpSpPr>
          <p:cNvPr id="17" name="Group 17"/>
          <p:cNvGrpSpPr/>
          <p:nvPr/>
        </p:nvGrpSpPr>
        <p:grpSpPr>
          <a:xfrm>
            <a:off x="548551" y="8729360"/>
            <a:ext cx="4097387" cy="500223"/>
            <a:chOff x="0" y="0"/>
            <a:chExt cx="3961814" cy="483671"/>
          </a:xfrm>
        </p:grpSpPr>
        <p:sp>
          <p:nvSpPr>
            <p:cNvPr id="18" name="Freeform 18"/>
            <p:cNvSpPr/>
            <p:nvPr/>
          </p:nvSpPr>
          <p:spPr>
            <a:xfrm>
              <a:off x="0" y="0"/>
              <a:ext cx="3961814" cy="483671"/>
            </a:xfrm>
            <a:custGeom>
              <a:avLst/>
              <a:gdLst/>
              <a:ahLst/>
              <a:cxnLst/>
              <a:rect l="l" t="t" r="r" b="b"/>
              <a:pathLst>
                <a:path w="3961814" h="483671">
                  <a:moveTo>
                    <a:pt x="3758614" y="0"/>
                  </a:moveTo>
                  <a:lnTo>
                    <a:pt x="0" y="0"/>
                  </a:lnTo>
                  <a:lnTo>
                    <a:pt x="0" y="483671"/>
                  </a:lnTo>
                  <a:lnTo>
                    <a:pt x="3758614" y="483671"/>
                  </a:lnTo>
                  <a:lnTo>
                    <a:pt x="3961814" y="241836"/>
                  </a:lnTo>
                  <a:lnTo>
                    <a:pt x="3758614" y="0"/>
                  </a:lnTo>
                  <a:close/>
                </a:path>
              </a:pathLst>
            </a:custGeom>
            <a:solidFill>
              <a:srgbClr val="FFFFFF"/>
            </a:solidFill>
          </p:spPr>
          <p:txBody>
            <a:bodyPr/>
            <a:lstStyle/>
            <a:p>
              <a:endParaRPr lang="en-GB"/>
            </a:p>
          </p:txBody>
        </p:sp>
        <p:sp>
          <p:nvSpPr>
            <p:cNvPr id="19" name="TextBox 19"/>
            <p:cNvSpPr txBox="1"/>
            <p:nvPr/>
          </p:nvSpPr>
          <p:spPr>
            <a:xfrm>
              <a:off x="0" y="-47625"/>
              <a:ext cx="3847514" cy="531296"/>
            </a:xfrm>
            <a:prstGeom prst="rect">
              <a:avLst/>
            </a:prstGeom>
          </p:spPr>
          <p:txBody>
            <a:bodyPr lIns="50800" tIns="50800" rIns="50800" bIns="50800" rtlCol="0" anchor="ctr"/>
            <a:lstStyle/>
            <a:p>
              <a:pPr algn="ctr">
                <a:lnSpc>
                  <a:spcPts val="1960"/>
                </a:lnSpc>
              </a:pPr>
              <a:endParaRPr/>
            </a:p>
          </p:txBody>
        </p:sp>
      </p:grpSp>
      <p:grpSp>
        <p:nvGrpSpPr>
          <p:cNvPr id="20" name="Group 20"/>
          <p:cNvGrpSpPr/>
          <p:nvPr/>
        </p:nvGrpSpPr>
        <p:grpSpPr>
          <a:xfrm>
            <a:off x="548551" y="3884104"/>
            <a:ext cx="6480547" cy="1278518"/>
            <a:chOff x="0" y="0"/>
            <a:chExt cx="2200165" cy="434061"/>
          </a:xfrm>
        </p:grpSpPr>
        <p:sp>
          <p:nvSpPr>
            <p:cNvPr id="21" name="Freeform 21"/>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2" name="TextBox 22"/>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3" name="Group 23"/>
          <p:cNvGrpSpPr/>
          <p:nvPr/>
        </p:nvGrpSpPr>
        <p:grpSpPr>
          <a:xfrm rot="-10800000">
            <a:off x="3788825" y="3651796"/>
            <a:ext cx="3240274" cy="500223"/>
            <a:chOff x="0" y="0"/>
            <a:chExt cx="3133060" cy="483671"/>
          </a:xfrm>
        </p:grpSpPr>
        <p:sp>
          <p:nvSpPr>
            <p:cNvPr id="24" name="Freeform 24"/>
            <p:cNvSpPr/>
            <p:nvPr/>
          </p:nvSpPr>
          <p:spPr>
            <a:xfrm>
              <a:off x="0" y="0"/>
              <a:ext cx="3133060" cy="483671"/>
            </a:xfrm>
            <a:custGeom>
              <a:avLst/>
              <a:gdLst/>
              <a:ahLst/>
              <a:cxnLst/>
              <a:rect l="l" t="t" r="r" b="b"/>
              <a:pathLst>
                <a:path w="3133060" h="483671">
                  <a:moveTo>
                    <a:pt x="2929860" y="0"/>
                  </a:moveTo>
                  <a:lnTo>
                    <a:pt x="0" y="0"/>
                  </a:lnTo>
                  <a:lnTo>
                    <a:pt x="0" y="483671"/>
                  </a:lnTo>
                  <a:lnTo>
                    <a:pt x="2929860" y="483671"/>
                  </a:lnTo>
                  <a:lnTo>
                    <a:pt x="3133060" y="241836"/>
                  </a:lnTo>
                  <a:lnTo>
                    <a:pt x="2929860" y="0"/>
                  </a:lnTo>
                  <a:close/>
                </a:path>
              </a:pathLst>
            </a:custGeom>
            <a:solidFill>
              <a:srgbClr val="FFFFFF"/>
            </a:solidFill>
          </p:spPr>
          <p:txBody>
            <a:bodyPr/>
            <a:lstStyle/>
            <a:p>
              <a:endParaRPr lang="en-GB"/>
            </a:p>
          </p:txBody>
        </p:sp>
        <p:sp>
          <p:nvSpPr>
            <p:cNvPr id="25" name="TextBox 25"/>
            <p:cNvSpPr txBox="1"/>
            <p:nvPr/>
          </p:nvSpPr>
          <p:spPr>
            <a:xfrm>
              <a:off x="0" y="-47625"/>
              <a:ext cx="3018760" cy="531296"/>
            </a:xfrm>
            <a:prstGeom prst="rect">
              <a:avLst/>
            </a:prstGeom>
          </p:spPr>
          <p:txBody>
            <a:bodyPr lIns="50800" tIns="50800" rIns="50800" bIns="50800" rtlCol="0" anchor="ctr"/>
            <a:lstStyle/>
            <a:p>
              <a:pPr algn="ctr">
                <a:lnSpc>
                  <a:spcPts val="1960"/>
                </a:lnSpc>
              </a:pPr>
              <a:endParaRPr/>
            </a:p>
          </p:txBody>
        </p:sp>
      </p:grpSp>
      <p:grpSp>
        <p:nvGrpSpPr>
          <p:cNvPr id="26" name="Group 26"/>
          <p:cNvGrpSpPr/>
          <p:nvPr/>
        </p:nvGrpSpPr>
        <p:grpSpPr>
          <a:xfrm>
            <a:off x="548551" y="7286950"/>
            <a:ext cx="6480547" cy="1278518"/>
            <a:chOff x="0" y="0"/>
            <a:chExt cx="2200165" cy="434061"/>
          </a:xfrm>
        </p:grpSpPr>
        <p:sp>
          <p:nvSpPr>
            <p:cNvPr id="27" name="Freeform 27"/>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8" name="TextBox 28"/>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9" name="Group 29"/>
          <p:cNvGrpSpPr/>
          <p:nvPr/>
        </p:nvGrpSpPr>
        <p:grpSpPr>
          <a:xfrm rot="-10800000">
            <a:off x="3557498" y="7036838"/>
            <a:ext cx="3471600" cy="500223"/>
            <a:chOff x="0" y="0"/>
            <a:chExt cx="3356732" cy="483671"/>
          </a:xfrm>
        </p:grpSpPr>
        <p:sp>
          <p:nvSpPr>
            <p:cNvPr id="30" name="Freeform 30"/>
            <p:cNvSpPr/>
            <p:nvPr/>
          </p:nvSpPr>
          <p:spPr>
            <a:xfrm>
              <a:off x="0" y="0"/>
              <a:ext cx="3356732" cy="483671"/>
            </a:xfrm>
            <a:custGeom>
              <a:avLst/>
              <a:gdLst/>
              <a:ahLst/>
              <a:cxnLst/>
              <a:rect l="l" t="t" r="r" b="b"/>
              <a:pathLst>
                <a:path w="3356732" h="483671">
                  <a:moveTo>
                    <a:pt x="3153533" y="0"/>
                  </a:moveTo>
                  <a:lnTo>
                    <a:pt x="0" y="0"/>
                  </a:lnTo>
                  <a:lnTo>
                    <a:pt x="0" y="483671"/>
                  </a:lnTo>
                  <a:lnTo>
                    <a:pt x="3153533" y="483671"/>
                  </a:lnTo>
                  <a:lnTo>
                    <a:pt x="3356732" y="241836"/>
                  </a:lnTo>
                  <a:lnTo>
                    <a:pt x="3153533" y="0"/>
                  </a:lnTo>
                  <a:close/>
                </a:path>
              </a:pathLst>
            </a:custGeom>
            <a:solidFill>
              <a:srgbClr val="FFFFFF"/>
            </a:solidFill>
          </p:spPr>
          <p:txBody>
            <a:bodyPr/>
            <a:lstStyle/>
            <a:p>
              <a:endParaRPr lang="en-GB"/>
            </a:p>
          </p:txBody>
        </p:sp>
        <p:sp>
          <p:nvSpPr>
            <p:cNvPr id="31" name="TextBox 31"/>
            <p:cNvSpPr txBox="1"/>
            <p:nvPr/>
          </p:nvSpPr>
          <p:spPr>
            <a:xfrm>
              <a:off x="0" y="-47625"/>
              <a:ext cx="3242432" cy="531296"/>
            </a:xfrm>
            <a:prstGeom prst="rect">
              <a:avLst/>
            </a:prstGeom>
          </p:spPr>
          <p:txBody>
            <a:bodyPr lIns="50800" tIns="50800" rIns="50800" bIns="50800" rtlCol="0" anchor="ctr"/>
            <a:lstStyle/>
            <a:p>
              <a:pPr algn="ctr">
                <a:lnSpc>
                  <a:spcPts val="1960"/>
                </a:lnSpc>
              </a:pPr>
              <a:endParaRPr/>
            </a:p>
          </p:txBody>
        </p:sp>
      </p:grpSp>
      <p:grpSp>
        <p:nvGrpSpPr>
          <p:cNvPr id="32" name="Group 32"/>
          <p:cNvGrpSpPr/>
          <p:nvPr/>
        </p:nvGrpSpPr>
        <p:grpSpPr>
          <a:xfrm>
            <a:off x="231245" y="96759"/>
            <a:ext cx="7097509" cy="1525957"/>
            <a:chOff x="0" y="0"/>
            <a:chExt cx="1510932" cy="812800"/>
          </a:xfrm>
        </p:grpSpPr>
        <p:sp>
          <p:nvSpPr>
            <p:cNvPr id="33" name="Freeform 33"/>
            <p:cNvSpPr/>
            <p:nvPr/>
          </p:nvSpPr>
          <p:spPr>
            <a:xfrm>
              <a:off x="0" y="0"/>
              <a:ext cx="1510932" cy="812800"/>
            </a:xfrm>
            <a:custGeom>
              <a:avLst/>
              <a:gdLst/>
              <a:ahLst/>
              <a:cxnLst/>
              <a:rect l="l" t="t" r="r" b="b"/>
              <a:pathLst>
                <a:path w="1510932" h="812800">
                  <a:moveTo>
                    <a:pt x="43632" y="0"/>
                  </a:moveTo>
                  <a:lnTo>
                    <a:pt x="1467300" y="0"/>
                  </a:lnTo>
                  <a:cubicBezTo>
                    <a:pt x="1478872" y="0"/>
                    <a:pt x="1489970" y="4597"/>
                    <a:pt x="1498153" y="12779"/>
                  </a:cubicBezTo>
                  <a:cubicBezTo>
                    <a:pt x="1506335" y="20962"/>
                    <a:pt x="1510932" y="32060"/>
                    <a:pt x="1510932" y="43632"/>
                  </a:cubicBezTo>
                  <a:lnTo>
                    <a:pt x="1510932" y="769168"/>
                  </a:lnTo>
                  <a:cubicBezTo>
                    <a:pt x="1510932" y="780740"/>
                    <a:pt x="1506335" y="791838"/>
                    <a:pt x="1498153" y="800021"/>
                  </a:cubicBezTo>
                  <a:cubicBezTo>
                    <a:pt x="1489970" y="808203"/>
                    <a:pt x="1478872" y="812800"/>
                    <a:pt x="1467300" y="812800"/>
                  </a:cubicBezTo>
                  <a:lnTo>
                    <a:pt x="43632" y="812800"/>
                  </a:lnTo>
                  <a:cubicBezTo>
                    <a:pt x="32060" y="812800"/>
                    <a:pt x="20962" y="808203"/>
                    <a:pt x="12779" y="800021"/>
                  </a:cubicBezTo>
                  <a:cubicBezTo>
                    <a:pt x="4597" y="791838"/>
                    <a:pt x="0" y="780740"/>
                    <a:pt x="0" y="769168"/>
                  </a:cubicBezTo>
                  <a:lnTo>
                    <a:pt x="0" y="43632"/>
                  </a:lnTo>
                  <a:cubicBezTo>
                    <a:pt x="0" y="32060"/>
                    <a:pt x="4597" y="20962"/>
                    <a:pt x="12779" y="12779"/>
                  </a:cubicBezTo>
                  <a:cubicBezTo>
                    <a:pt x="20962" y="4597"/>
                    <a:pt x="32060" y="0"/>
                    <a:pt x="43632" y="0"/>
                  </a:cubicBezTo>
                  <a:close/>
                </a:path>
              </a:pathLst>
            </a:custGeom>
            <a:solidFill>
              <a:srgbClr val="FFFFFF"/>
            </a:solidFill>
            <a:ln cap="rnd">
              <a:noFill/>
              <a:prstDash val="solid"/>
              <a:round/>
            </a:ln>
          </p:spPr>
          <p:txBody>
            <a:bodyPr/>
            <a:lstStyle/>
            <a:p>
              <a:endParaRPr lang="en-GB"/>
            </a:p>
          </p:txBody>
        </p:sp>
        <p:sp>
          <p:nvSpPr>
            <p:cNvPr id="34" name="TextBox 34"/>
            <p:cNvSpPr txBox="1"/>
            <p:nvPr/>
          </p:nvSpPr>
          <p:spPr>
            <a:xfrm>
              <a:off x="0" y="-47625"/>
              <a:ext cx="1510932" cy="860425"/>
            </a:xfrm>
            <a:prstGeom prst="rect">
              <a:avLst/>
            </a:prstGeom>
          </p:spPr>
          <p:txBody>
            <a:bodyPr lIns="50800" tIns="50800" rIns="50800" bIns="50800" rtlCol="0" anchor="ctr"/>
            <a:lstStyle/>
            <a:p>
              <a:pPr algn="ctr">
                <a:lnSpc>
                  <a:spcPts val="1960"/>
                </a:lnSpc>
              </a:pPr>
              <a:endParaRPr/>
            </a:p>
          </p:txBody>
        </p:sp>
      </p:grpSp>
      <p:grpSp>
        <p:nvGrpSpPr>
          <p:cNvPr id="35" name="Group 35"/>
          <p:cNvGrpSpPr/>
          <p:nvPr/>
        </p:nvGrpSpPr>
        <p:grpSpPr>
          <a:xfrm>
            <a:off x="240069" y="10439797"/>
            <a:ext cx="7097509" cy="253603"/>
            <a:chOff x="0" y="0"/>
            <a:chExt cx="1510932" cy="172300"/>
          </a:xfrm>
        </p:grpSpPr>
        <p:sp>
          <p:nvSpPr>
            <p:cNvPr id="36" name="Freeform 36"/>
            <p:cNvSpPr/>
            <p:nvPr/>
          </p:nvSpPr>
          <p:spPr>
            <a:xfrm>
              <a:off x="0" y="0"/>
              <a:ext cx="1510932" cy="172300"/>
            </a:xfrm>
            <a:custGeom>
              <a:avLst/>
              <a:gdLst/>
              <a:ahLst/>
              <a:cxnLst/>
              <a:rect l="l" t="t" r="r" b="b"/>
              <a:pathLst>
                <a:path w="1510932" h="172300">
                  <a:moveTo>
                    <a:pt x="21816" y="0"/>
                  </a:moveTo>
                  <a:lnTo>
                    <a:pt x="1489116" y="0"/>
                  </a:lnTo>
                  <a:cubicBezTo>
                    <a:pt x="1501165" y="0"/>
                    <a:pt x="1510932" y="9767"/>
                    <a:pt x="1510932" y="21816"/>
                  </a:cubicBezTo>
                  <a:lnTo>
                    <a:pt x="1510932" y="150484"/>
                  </a:lnTo>
                  <a:cubicBezTo>
                    <a:pt x="1510932" y="162533"/>
                    <a:pt x="1501165" y="172300"/>
                    <a:pt x="1489116" y="172300"/>
                  </a:cubicBezTo>
                  <a:lnTo>
                    <a:pt x="21816" y="172300"/>
                  </a:lnTo>
                  <a:cubicBezTo>
                    <a:pt x="9767" y="172300"/>
                    <a:pt x="0" y="162533"/>
                    <a:pt x="0" y="150484"/>
                  </a:cubicBezTo>
                  <a:lnTo>
                    <a:pt x="0" y="21816"/>
                  </a:lnTo>
                  <a:cubicBezTo>
                    <a:pt x="0" y="9767"/>
                    <a:pt x="9767" y="0"/>
                    <a:pt x="21816" y="0"/>
                  </a:cubicBezTo>
                  <a:close/>
                </a:path>
              </a:pathLst>
            </a:custGeom>
            <a:solidFill>
              <a:srgbClr val="FFFFFF"/>
            </a:solidFill>
            <a:ln cap="sq">
              <a:noFill/>
              <a:prstDash val="solid"/>
              <a:miter/>
            </a:ln>
          </p:spPr>
          <p:txBody>
            <a:bodyPr/>
            <a:lstStyle/>
            <a:p>
              <a:endParaRPr lang="en-GB"/>
            </a:p>
          </p:txBody>
        </p:sp>
        <p:sp>
          <p:nvSpPr>
            <p:cNvPr id="37" name="TextBox 37"/>
            <p:cNvSpPr txBox="1"/>
            <p:nvPr/>
          </p:nvSpPr>
          <p:spPr>
            <a:xfrm>
              <a:off x="0" y="-47625"/>
              <a:ext cx="1510932" cy="219925"/>
            </a:xfrm>
            <a:prstGeom prst="rect">
              <a:avLst/>
            </a:prstGeom>
          </p:spPr>
          <p:txBody>
            <a:bodyPr lIns="50800" tIns="50800" rIns="50800" bIns="50800" rtlCol="0" anchor="ctr"/>
            <a:lstStyle/>
            <a:p>
              <a:pPr algn="ctr">
                <a:lnSpc>
                  <a:spcPts val="1960"/>
                </a:lnSpc>
              </a:pPr>
              <a:endParaRPr/>
            </a:p>
          </p:txBody>
        </p:sp>
      </p:grpSp>
      <p:sp>
        <p:nvSpPr>
          <p:cNvPr id="38" name="Freeform 38"/>
          <p:cNvSpPr/>
          <p:nvPr/>
        </p:nvSpPr>
        <p:spPr>
          <a:xfrm>
            <a:off x="59524" y="589433"/>
            <a:ext cx="1270065" cy="1122695"/>
          </a:xfrm>
          <a:custGeom>
            <a:avLst/>
            <a:gdLst/>
            <a:ahLst/>
            <a:cxnLst/>
            <a:rect l="l" t="t" r="r" b="b"/>
            <a:pathLst>
              <a:path w="1270065" h="1122695">
                <a:moveTo>
                  <a:pt x="0" y="0"/>
                </a:moveTo>
                <a:lnTo>
                  <a:pt x="1270065" y="0"/>
                </a:lnTo>
                <a:lnTo>
                  <a:pt x="1270065" y="1122695"/>
                </a:lnTo>
                <a:lnTo>
                  <a:pt x="0" y="1122695"/>
                </a:lnTo>
                <a:lnTo>
                  <a:pt x="0" y="0"/>
                </a:lnTo>
                <a:close/>
              </a:path>
            </a:pathLst>
          </a:custGeom>
          <a:blipFill>
            <a:blip r:embed="rId2"/>
            <a:stretch>
              <a:fillRect/>
            </a:stretch>
          </a:blipFill>
        </p:spPr>
        <p:txBody>
          <a:bodyPr/>
          <a:lstStyle/>
          <a:p>
            <a:endParaRPr lang="en-GB"/>
          </a:p>
        </p:txBody>
      </p:sp>
      <p:sp>
        <p:nvSpPr>
          <p:cNvPr id="39" name="TextBox 39"/>
          <p:cNvSpPr txBox="1"/>
          <p:nvPr/>
        </p:nvSpPr>
        <p:spPr>
          <a:xfrm>
            <a:off x="441056" y="373154"/>
            <a:ext cx="6617057" cy="596958"/>
          </a:xfrm>
          <a:prstGeom prst="rect">
            <a:avLst/>
          </a:prstGeom>
        </p:spPr>
        <p:txBody>
          <a:bodyPr lIns="0" tIns="0" rIns="0" bIns="0" rtlCol="0" anchor="t">
            <a:spAutoFit/>
          </a:bodyPr>
          <a:lstStyle/>
          <a:p>
            <a:pPr algn="ctr">
              <a:lnSpc>
                <a:spcPts val="4900"/>
              </a:lnSpc>
            </a:pPr>
            <a:r>
              <a:rPr lang="en-US" sz="3500" b="1" dirty="0">
                <a:solidFill>
                  <a:srgbClr val="000000"/>
                </a:solidFill>
                <a:latin typeface="Poppins Bold"/>
                <a:ea typeface="Poppins Bold"/>
                <a:cs typeface="Poppins Bold"/>
                <a:sym typeface="Poppins Bold"/>
              </a:rPr>
              <a:t>CURRICULUM NEWSLETTER</a:t>
            </a:r>
          </a:p>
        </p:txBody>
      </p:sp>
      <p:sp>
        <p:nvSpPr>
          <p:cNvPr id="40" name="TextBox 40"/>
          <p:cNvSpPr txBox="1"/>
          <p:nvPr/>
        </p:nvSpPr>
        <p:spPr>
          <a:xfrm>
            <a:off x="553542" y="134336"/>
            <a:ext cx="6476520" cy="305084"/>
          </a:xfrm>
          <a:prstGeom prst="rect">
            <a:avLst/>
          </a:prstGeom>
        </p:spPr>
        <p:txBody>
          <a:bodyPr wrap="square" lIns="0" tIns="0" rIns="0" bIns="0" rtlCol="0" anchor="t">
            <a:spAutoFit/>
          </a:bodyPr>
          <a:lstStyle/>
          <a:p>
            <a:pPr algn="ctr">
              <a:lnSpc>
                <a:spcPts val="2520"/>
              </a:lnSpc>
            </a:pPr>
            <a:r>
              <a:rPr lang="en-US" sz="1800" b="1" dirty="0">
                <a:solidFill>
                  <a:srgbClr val="000000"/>
                </a:solidFill>
                <a:latin typeface="Poppins Bold"/>
                <a:ea typeface="Poppins Bold"/>
                <a:cs typeface="Poppins Bold"/>
                <a:sym typeface="Poppins Bold"/>
              </a:rPr>
              <a:t>STOPSLEY COMMUNITY PRIMARY SCHOOL AND NURSERY</a:t>
            </a:r>
          </a:p>
        </p:txBody>
      </p:sp>
      <p:sp>
        <p:nvSpPr>
          <p:cNvPr id="41" name="TextBox 41"/>
          <p:cNvSpPr txBox="1"/>
          <p:nvPr/>
        </p:nvSpPr>
        <p:spPr>
          <a:xfrm>
            <a:off x="652510" y="2031858"/>
            <a:ext cx="3758308" cy="391795"/>
          </a:xfrm>
          <a:prstGeom prst="rect">
            <a:avLst/>
          </a:prstGeom>
        </p:spPr>
        <p:txBody>
          <a:bodyPr lIns="0" tIns="0" rIns="0" bIns="0" rtlCol="0" anchor="t">
            <a:spAutoFit/>
          </a:bodyPr>
          <a:lstStyle/>
          <a:p>
            <a:pPr algn="l">
              <a:lnSpc>
                <a:spcPts val="3080"/>
              </a:lnSpc>
            </a:pPr>
            <a:r>
              <a:rPr lang="en-US" sz="2200" b="1" dirty="0" err="1">
                <a:solidFill>
                  <a:srgbClr val="000000"/>
                </a:solidFill>
                <a:latin typeface="Poppins Bold"/>
                <a:ea typeface="Poppins Bold"/>
                <a:cs typeface="Poppins Bold"/>
                <a:sym typeface="Poppins Bold"/>
              </a:rPr>
              <a:t>Maths</a:t>
            </a:r>
            <a:endParaRPr lang="en-US" sz="2200" b="1" dirty="0">
              <a:solidFill>
                <a:srgbClr val="000000"/>
              </a:solidFill>
              <a:latin typeface="Poppins Bold"/>
              <a:ea typeface="Poppins Bold"/>
              <a:cs typeface="Poppins Bold"/>
              <a:sym typeface="Poppins Bold"/>
            </a:endParaRPr>
          </a:p>
        </p:txBody>
      </p:sp>
      <p:sp>
        <p:nvSpPr>
          <p:cNvPr id="42" name="TextBox 42"/>
          <p:cNvSpPr txBox="1"/>
          <p:nvPr/>
        </p:nvSpPr>
        <p:spPr>
          <a:xfrm>
            <a:off x="807806" y="5374719"/>
            <a:ext cx="3381848" cy="391795"/>
          </a:xfrm>
          <a:prstGeom prst="rect">
            <a:avLst/>
          </a:prstGeom>
        </p:spPr>
        <p:txBody>
          <a:bodyPr lIns="0" tIns="0" rIns="0" bIns="0" rtlCol="0" anchor="t">
            <a:spAutoFit/>
          </a:bodyPr>
          <a:lstStyle/>
          <a:p>
            <a:pPr algn="l">
              <a:lnSpc>
                <a:spcPts val="3080"/>
              </a:lnSpc>
            </a:pPr>
            <a:r>
              <a:rPr lang="en-US" sz="2200" b="1" dirty="0">
                <a:solidFill>
                  <a:srgbClr val="000000"/>
                </a:solidFill>
                <a:latin typeface="Poppins Bold"/>
                <a:ea typeface="Poppins Bold"/>
                <a:cs typeface="Poppins Bold"/>
                <a:sym typeface="Poppins Bold"/>
              </a:rPr>
              <a:t>Computing</a:t>
            </a:r>
          </a:p>
        </p:txBody>
      </p:sp>
      <p:sp>
        <p:nvSpPr>
          <p:cNvPr id="43" name="TextBox 43"/>
          <p:cNvSpPr txBox="1"/>
          <p:nvPr/>
        </p:nvSpPr>
        <p:spPr>
          <a:xfrm>
            <a:off x="807806" y="8759761"/>
            <a:ext cx="3838132" cy="391795"/>
          </a:xfrm>
          <a:prstGeom prst="rect">
            <a:avLst/>
          </a:prstGeom>
        </p:spPr>
        <p:txBody>
          <a:bodyPr lIns="0" tIns="0" rIns="0" bIns="0" rtlCol="0" anchor="t">
            <a:spAutoFit/>
          </a:bodyPr>
          <a:lstStyle/>
          <a:p>
            <a:pPr algn="l">
              <a:lnSpc>
                <a:spcPts val="3080"/>
              </a:lnSpc>
            </a:pPr>
            <a:r>
              <a:rPr lang="en-US" sz="2200" b="1" dirty="0">
                <a:solidFill>
                  <a:srgbClr val="000000"/>
                </a:solidFill>
                <a:latin typeface="Poppins Bold"/>
                <a:ea typeface="Poppins Bold"/>
                <a:cs typeface="Poppins Bold"/>
                <a:sym typeface="Poppins Bold"/>
              </a:rPr>
              <a:t>PE</a:t>
            </a:r>
          </a:p>
        </p:txBody>
      </p:sp>
      <p:sp>
        <p:nvSpPr>
          <p:cNvPr id="44" name="TextBox 44"/>
          <p:cNvSpPr txBox="1"/>
          <p:nvPr/>
        </p:nvSpPr>
        <p:spPr>
          <a:xfrm>
            <a:off x="3821429" y="3703024"/>
            <a:ext cx="3039190"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English</a:t>
            </a:r>
          </a:p>
        </p:txBody>
      </p:sp>
      <p:sp>
        <p:nvSpPr>
          <p:cNvPr id="45" name="TextBox 45"/>
          <p:cNvSpPr txBox="1"/>
          <p:nvPr/>
        </p:nvSpPr>
        <p:spPr>
          <a:xfrm>
            <a:off x="3625570" y="7067240"/>
            <a:ext cx="3155724"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Science</a:t>
            </a:r>
          </a:p>
        </p:txBody>
      </p:sp>
      <p:sp>
        <p:nvSpPr>
          <p:cNvPr id="46" name="TextBox 46"/>
          <p:cNvSpPr txBox="1"/>
          <p:nvPr/>
        </p:nvSpPr>
        <p:spPr>
          <a:xfrm>
            <a:off x="441056" y="1019367"/>
            <a:ext cx="6617057" cy="439608"/>
          </a:xfrm>
          <a:prstGeom prst="rect">
            <a:avLst/>
          </a:prstGeom>
        </p:spPr>
        <p:txBody>
          <a:bodyPr lIns="0" tIns="0" rIns="0" bIns="0" rtlCol="0" anchor="t">
            <a:spAutoFit/>
          </a:bodyPr>
          <a:lstStyle/>
          <a:p>
            <a:pPr algn="ctr">
              <a:lnSpc>
                <a:spcPts val="3640"/>
              </a:lnSpc>
            </a:pPr>
            <a:r>
              <a:rPr lang="en-US" sz="2600" b="1" dirty="0">
                <a:solidFill>
                  <a:srgbClr val="000000"/>
                </a:solidFill>
                <a:latin typeface="Poppins Bold"/>
                <a:ea typeface="Poppins Bold"/>
                <a:cs typeface="Poppins Bold"/>
                <a:sym typeface="Poppins Bold"/>
              </a:rPr>
              <a:t>YEAR 6- Autumn 1</a:t>
            </a:r>
          </a:p>
        </p:txBody>
      </p:sp>
      <p:sp>
        <p:nvSpPr>
          <p:cNvPr id="48" name="TextBox 47">
            <a:extLst>
              <a:ext uri="{FF2B5EF4-FFF2-40B4-BE49-F238E27FC236}">
                <a16:creationId xmlns:a16="http://schemas.microsoft.com/office/drawing/2014/main" id="{616CB972-D188-A3AF-AE9E-816A0FCC1FB4}"/>
              </a:ext>
            </a:extLst>
          </p:cNvPr>
          <p:cNvSpPr txBox="1"/>
          <p:nvPr/>
        </p:nvSpPr>
        <p:spPr>
          <a:xfrm>
            <a:off x="625384" y="2571899"/>
            <a:ext cx="6318146" cy="730841"/>
          </a:xfrm>
          <a:prstGeom prst="rect">
            <a:avLst/>
          </a:prstGeom>
          <a:noFill/>
        </p:spPr>
        <p:txBody>
          <a:bodyPr wrap="square" rtlCol="0">
            <a:spAutoFit/>
          </a:bodyPr>
          <a:lstStyle/>
          <a:p>
            <a:pPr marL="0" marR="0" indent="0">
              <a:lnSpc>
                <a:spcPct val="119000"/>
              </a:lnSpc>
              <a:spcBef>
                <a:spcPts val="0"/>
              </a:spcBef>
              <a:spcAft>
                <a:spcPts val="600"/>
              </a:spcAft>
            </a:pPr>
            <a:r>
              <a:rPr lang="en-GB" sz="1200" kern="1400" dirty="0">
                <a:ln>
                  <a:noFill/>
                </a:ln>
                <a:solidFill>
                  <a:srgbClr val="000000"/>
                </a:solidFill>
                <a:effectLst/>
                <a:latin typeface="Century Gothic" panose="020B0502020202020204" pitchFamily="34" charset="0"/>
              </a:rPr>
              <a:t>Maths this term focuses on securing the children’s understanding of place value in numbers up to 10 000 000, ordering and comparing large numbers, rounding to the nearest power of 10, the four operations, and the order of operations.</a:t>
            </a:r>
          </a:p>
        </p:txBody>
      </p:sp>
      <p:sp>
        <p:nvSpPr>
          <p:cNvPr id="49" name="TextBox 48">
            <a:extLst>
              <a:ext uri="{FF2B5EF4-FFF2-40B4-BE49-F238E27FC236}">
                <a16:creationId xmlns:a16="http://schemas.microsoft.com/office/drawing/2014/main" id="{FEF4DCF9-7DFC-4D46-0130-F1D969A2D73B}"/>
              </a:ext>
            </a:extLst>
          </p:cNvPr>
          <p:cNvSpPr txBox="1"/>
          <p:nvPr/>
        </p:nvSpPr>
        <p:spPr>
          <a:xfrm>
            <a:off x="492957" y="4052980"/>
            <a:ext cx="6747562" cy="1170320"/>
          </a:xfrm>
          <a:prstGeom prst="rect">
            <a:avLst/>
          </a:prstGeom>
          <a:noFill/>
        </p:spPr>
        <p:txBody>
          <a:bodyPr wrap="square" rtlCol="0">
            <a:spAutoFit/>
          </a:bodyPr>
          <a:lstStyle/>
          <a:p>
            <a:pPr marL="0" marR="0" indent="0">
              <a:lnSpc>
                <a:spcPct val="119000"/>
              </a:lnSpc>
              <a:spcBef>
                <a:spcPts val="0"/>
              </a:spcBef>
              <a:spcAft>
                <a:spcPts val="600"/>
              </a:spcAft>
            </a:pPr>
            <a:r>
              <a:rPr lang="en-GB" sz="1200" kern="1400" dirty="0">
                <a:ln>
                  <a:noFill/>
                </a:ln>
                <a:solidFill>
                  <a:srgbClr val="000000"/>
                </a:solidFill>
                <a:effectLst/>
                <a:latin typeface="Century Gothic" panose="020B0502020202020204" pitchFamily="34" charset="0"/>
              </a:rPr>
              <a:t>The children in Year 6 will start the year by revising and recapping key writing, grammar and punctuation skills. They will then focus on writing  our very own myth and legend story alongside writing a newspaper report. Their reading and writing in term one will be based around the topic of the Vikings and we will be reading ‘The Viking Boy’ and ‘Beowulf’.</a:t>
            </a:r>
            <a:endParaRPr lang="en-GB" sz="1200" dirty="0">
              <a:latin typeface="Century Gothic" panose="020B0502020202020204" pitchFamily="34" charset="0"/>
            </a:endParaRPr>
          </a:p>
        </p:txBody>
      </p:sp>
      <p:sp>
        <p:nvSpPr>
          <p:cNvPr id="50" name="TextBox 49">
            <a:extLst>
              <a:ext uri="{FF2B5EF4-FFF2-40B4-BE49-F238E27FC236}">
                <a16:creationId xmlns:a16="http://schemas.microsoft.com/office/drawing/2014/main" id="{196B247A-062E-9C03-7E54-A3CB8CA9AAB4}"/>
              </a:ext>
            </a:extLst>
          </p:cNvPr>
          <p:cNvSpPr txBox="1"/>
          <p:nvPr/>
        </p:nvSpPr>
        <p:spPr>
          <a:xfrm>
            <a:off x="609583" y="5875309"/>
            <a:ext cx="6248400" cy="830997"/>
          </a:xfrm>
          <a:prstGeom prst="rect">
            <a:avLst/>
          </a:prstGeom>
          <a:noFill/>
        </p:spPr>
        <p:txBody>
          <a:bodyPr wrap="square" rtlCol="0">
            <a:spAutoFit/>
          </a:bodyPr>
          <a:lstStyle/>
          <a:p>
            <a:r>
              <a:rPr lang="en-GB" sz="1200" b="0" i="0" dirty="0">
                <a:effectLst/>
                <a:latin typeface="Century Gothic" panose="020B0502020202020204" pitchFamily="34" charset="0"/>
              </a:rPr>
              <a:t>This unit, the children will become Data Detectives which involves an interactive set of database challenges that children work through. They will be expected to interpret information being requested and query databases to find the information.</a:t>
            </a:r>
            <a:endParaRPr lang="en-GB" sz="1100" dirty="0">
              <a:latin typeface="Century Gothic" panose="020B0502020202020204" pitchFamily="34" charset="0"/>
            </a:endParaRPr>
          </a:p>
        </p:txBody>
      </p:sp>
      <p:sp>
        <p:nvSpPr>
          <p:cNvPr id="51" name="TextBox 50">
            <a:extLst>
              <a:ext uri="{FF2B5EF4-FFF2-40B4-BE49-F238E27FC236}">
                <a16:creationId xmlns:a16="http://schemas.microsoft.com/office/drawing/2014/main" id="{EFA17237-45B8-292A-7309-A6E685B7B2C5}"/>
              </a:ext>
            </a:extLst>
          </p:cNvPr>
          <p:cNvSpPr txBox="1"/>
          <p:nvPr/>
        </p:nvSpPr>
        <p:spPr>
          <a:xfrm>
            <a:off x="637797" y="7621876"/>
            <a:ext cx="6305732" cy="730841"/>
          </a:xfrm>
          <a:prstGeom prst="rect">
            <a:avLst/>
          </a:prstGeom>
          <a:noFill/>
        </p:spPr>
        <p:txBody>
          <a:bodyPr wrap="square" rtlCol="0">
            <a:spAutoFit/>
          </a:bodyPr>
          <a:lstStyle/>
          <a:p>
            <a:pPr marL="0" marR="0" indent="0">
              <a:lnSpc>
                <a:spcPct val="119000"/>
              </a:lnSpc>
              <a:spcBef>
                <a:spcPts val="0"/>
              </a:spcBef>
              <a:spcAft>
                <a:spcPts val="600"/>
              </a:spcAft>
            </a:pPr>
            <a:r>
              <a:rPr lang="en-GB" sz="1200" kern="1400" dirty="0">
                <a:ln>
                  <a:noFill/>
                </a:ln>
                <a:solidFill>
                  <a:srgbClr val="0B0C0C"/>
                </a:solidFill>
                <a:effectLst/>
                <a:latin typeface="Century Gothic" panose="020B0502020202020204" pitchFamily="34" charset="0"/>
              </a:rPr>
              <a:t>In science, we will focussing on electricity. We will be researching and discovering how electricity has</a:t>
            </a:r>
            <a:r>
              <a:rPr lang="en-GB" sz="1200" kern="1400" dirty="0">
                <a:solidFill>
                  <a:srgbClr val="000000"/>
                </a:solidFill>
                <a:latin typeface="Century Gothic" panose="020B0502020202020204" pitchFamily="34" charset="0"/>
              </a:rPr>
              <a:t> </a:t>
            </a:r>
            <a:r>
              <a:rPr lang="en-GB" sz="1200" kern="1400" dirty="0">
                <a:ln>
                  <a:noFill/>
                </a:ln>
                <a:solidFill>
                  <a:srgbClr val="0B0C0C"/>
                </a:solidFill>
                <a:effectLst/>
                <a:latin typeface="Century Gothic" panose="020B0502020202020204" pitchFamily="34" charset="0"/>
              </a:rPr>
              <a:t>evolved through time and the impact it has had on our lives. We will also be making circuits and completing investigations with these.</a:t>
            </a:r>
            <a:endParaRPr lang="en-GB" sz="1200" dirty="0">
              <a:latin typeface="Century Gothic" panose="020B0502020202020204" pitchFamily="34" charset="0"/>
            </a:endParaRPr>
          </a:p>
        </p:txBody>
      </p:sp>
      <p:sp>
        <p:nvSpPr>
          <p:cNvPr id="52" name="TextBox 51">
            <a:extLst>
              <a:ext uri="{FF2B5EF4-FFF2-40B4-BE49-F238E27FC236}">
                <a16:creationId xmlns:a16="http://schemas.microsoft.com/office/drawing/2014/main" id="{1AEB26B4-77B8-F5F8-0375-7D53A2FD86B6}"/>
              </a:ext>
            </a:extLst>
          </p:cNvPr>
          <p:cNvSpPr txBox="1"/>
          <p:nvPr/>
        </p:nvSpPr>
        <p:spPr>
          <a:xfrm>
            <a:off x="625384" y="9271321"/>
            <a:ext cx="6248400" cy="807785"/>
          </a:xfrm>
          <a:prstGeom prst="rect">
            <a:avLst/>
          </a:prstGeom>
          <a:noFill/>
        </p:spPr>
        <p:txBody>
          <a:bodyPr wrap="square" rtlCol="0">
            <a:spAutoFit/>
          </a:bodyPr>
          <a:lstStyle/>
          <a:p>
            <a:pPr marL="0" marR="0" indent="0">
              <a:lnSpc>
                <a:spcPct val="119000"/>
              </a:lnSpc>
              <a:spcBef>
                <a:spcPts val="0"/>
              </a:spcBef>
              <a:spcAft>
                <a:spcPts val="600"/>
              </a:spcAft>
            </a:pPr>
            <a:r>
              <a:rPr lang="en-GB" sz="1200" kern="1400" dirty="0">
                <a:ln>
                  <a:noFill/>
                </a:ln>
                <a:solidFill>
                  <a:srgbClr val="000000"/>
                </a:solidFill>
                <a:effectLst/>
                <a:latin typeface="Century Gothic" panose="020B0502020202020204" pitchFamily="34" charset="0"/>
              </a:rPr>
              <a:t>PE  is every Thursday afternoon. Children will need to come to school in their PE kit.</a:t>
            </a:r>
          </a:p>
          <a:p>
            <a:pPr marL="0" marR="0" indent="0">
              <a:lnSpc>
                <a:spcPct val="119000"/>
              </a:lnSpc>
              <a:spcBef>
                <a:spcPts val="0"/>
              </a:spcBef>
              <a:spcAft>
                <a:spcPts val="600"/>
              </a:spcAft>
            </a:pPr>
            <a:r>
              <a:rPr lang="en-GB" sz="1200" kern="1400" dirty="0">
                <a:ln>
                  <a:noFill/>
                </a:ln>
                <a:solidFill>
                  <a:srgbClr val="000000"/>
                </a:solidFill>
                <a:effectLst/>
                <a:latin typeface="Century Gothic" panose="020B0502020202020204" pitchFamily="34" charset="0"/>
              </a:rPr>
              <a:t>Children will be learning the principles of attack and defence in a range of different sporting situations.</a:t>
            </a:r>
          </a:p>
        </p:txBody>
      </p:sp>
      <p:sp>
        <p:nvSpPr>
          <p:cNvPr id="55" name="Freeform 38">
            <a:extLst>
              <a:ext uri="{FF2B5EF4-FFF2-40B4-BE49-F238E27FC236}">
                <a16:creationId xmlns:a16="http://schemas.microsoft.com/office/drawing/2014/main" id="{DFE62B64-1650-883B-2AFA-65B25D5D7F9F}"/>
              </a:ext>
            </a:extLst>
          </p:cNvPr>
          <p:cNvSpPr/>
          <p:nvPr/>
        </p:nvSpPr>
        <p:spPr>
          <a:xfrm>
            <a:off x="6253704" y="629691"/>
            <a:ext cx="1270065" cy="1122695"/>
          </a:xfrm>
          <a:custGeom>
            <a:avLst/>
            <a:gdLst/>
            <a:ahLst/>
            <a:cxnLst/>
            <a:rect l="l" t="t" r="r" b="b"/>
            <a:pathLst>
              <a:path w="1270065" h="1122695">
                <a:moveTo>
                  <a:pt x="0" y="0"/>
                </a:moveTo>
                <a:lnTo>
                  <a:pt x="1270065" y="0"/>
                </a:lnTo>
                <a:lnTo>
                  <a:pt x="1270065" y="1122695"/>
                </a:lnTo>
                <a:lnTo>
                  <a:pt x="0" y="1122695"/>
                </a:lnTo>
                <a:lnTo>
                  <a:pt x="0" y="0"/>
                </a:lnTo>
                <a:close/>
              </a:path>
            </a:pathLst>
          </a:custGeom>
          <a:blipFill>
            <a:blip r:embed="rId2"/>
            <a:stretch>
              <a:fillRect/>
            </a:stretch>
          </a:blipFill>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6327D"/>
        </a:solidFill>
        <a:effectLst/>
      </p:bgPr>
    </p:bg>
    <p:spTree>
      <p:nvGrpSpPr>
        <p:cNvPr id="1" name=""/>
        <p:cNvGrpSpPr/>
        <p:nvPr/>
      </p:nvGrpSpPr>
      <p:grpSpPr>
        <a:xfrm>
          <a:off x="0" y="0"/>
          <a:ext cx="0" cy="0"/>
          <a:chOff x="0" y="0"/>
          <a:chExt cx="0" cy="0"/>
        </a:xfrm>
      </p:grpSpPr>
      <p:grpSp>
        <p:nvGrpSpPr>
          <p:cNvPr id="2" name="Group 2"/>
          <p:cNvGrpSpPr/>
          <p:nvPr/>
        </p:nvGrpSpPr>
        <p:grpSpPr>
          <a:xfrm>
            <a:off x="505149" y="421032"/>
            <a:ext cx="6480547" cy="1278518"/>
            <a:chOff x="0" y="0"/>
            <a:chExt cx="2200165" cy="434061"/>
          </a:xfrm>
        </p:grpSpPr>
        <p:sp>
          <p:nvSpPr>
            <p:cNvPr id="3" name="Freeform 3"/>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4" name="TextBox 4"/>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5" name="Group 5"/>
          <p:cNvGrpSpPr/>
          <p:nvPr/>
        </p:nvGrpSpPr>
        <p:grpSpPr>
          <a:xfrm>
            <a:off x="501650" y="146293"/>
            <a:ext cx="3818078" cy="500223"/>
            <a:chOff x="0" y="0"/>
            <a:chExt cx="3691746" cy="483671"/>
          </a:xfrm>
        </p:grpSpPr>
        <p:sp>
          <p:nvSpPr>
            <p:cNvPr id="6" name="Freeform 6"/>
            <p:cNvSpPr/>
            <p:nvPr/>
          </p:nvSpPr>
          <p:spPr>
            <a:xfrm>
              <a:off x="0" y="0"/>
              <a:ext cx="3691746" cy="483671"/>
            </a:xfrm>
            <a:custGeom>
              <a:avLst/>
              <a:gdLst/>
              <a:ahLst/>
              <a:cxnLst/>
              <a:rect l="l" t="t" r="r" b="b"/>
              <a:pathLst>
                <a:path w="3691746" h="483671">
                  <a:moveTo>
                    <a:pt x="3488546" y="0"/>
                  </a:moveTo>
                  <a:lnTo>
                    <a:pt x="0" y="0"/>
                  </a:lnTo>
                  <a:lnTo>
                    <a:pt x="0" y="483671"/>
                  </a:lnTo>
                  <a:lnTo>
                    <a:pt x="3488546" y="483671"/>
                  </a:lnTo>
                  <a:lnTo>
                    <a:pt x="3691746" y="241836"/>
                  </a:lnTo>
                  <a:lnTo>
                    <a:pt x="3488546" y="0"/>
                  </a:lnTo>
                  <a:close/>
                </a:path>
              </a:pathLst>
            </a:custGeom>
            <a:solidFill>
              <a:srgbClr val="FFFFFF"/>
            </a:solidFill>
          </p:spPr>
          <p:txBody>
            <a:bodyPr/>
            <a:lstStyle/>
            <a:p>
              <a:endParaRPr lang="en-GB"/>
            </a:p>
          </p:txBody>
        </p:sp>
        <p:sp>
          <p:nvSpPr>
            <p:cNvPr id="7" name="TextBox 7"/>
            <p:cNvSpPr txBox="1"/>
            <p:nvPr/>
          </p:nvSpPr>
          <p:spPr>
            <a:xfrm>
              <a:off x="0" y="-47625"/>
              <a:ext cx="3577446" cy="531296"/>
            </a:xfrm>
            <a:prstGeom prst="rect">
              <a:avLst/>
            </a:prstGeom>
          </p:spPr>
          <p:txBody>
            <a:bodyPr lIns="50800" tIns="50800" rIns="50800" bIns="50800" rtlCol="0" anchor="ctr"/>
            <a:lstStyle/>
            <a:p>
              <a:pPr algn="ctr">
                <a:lnSpc>
                  <a:spcPts val="1960"/>
                </a:lnSpc>
              </a:pPr>
              <a:endParaRPr/>
            </a:p>
          </p:txBody>
        </p:sp>
      </p:grpSp>
      <p:sp>
        <p:nvSpPr>
          <p:cNvPr id="32" name="TextBox 32"/>
          <p:cNvSpPr txBox="1"/>
          <p:nvPr/>
        </p:nvSpPr>
        <p:spPr>
          <a:xfrm>
            <a:off x="693333" y="187543"/>
            <a:ext cx="3758308" cy="391795"/>
          </a:xfrm>
          <a:prstGeom prst="rect">
            <a:avLst/>
          </a:prstGeom>
        </p:spPr>
        <p:txBody>
          <a:bodyPr lIns="0" tIns="0" rIns="0" bIns="0" rtlCol="0" anchor="t">
            <a:spAutoFit/>
          </a:bodyPr>
          <a:lstStyle/>
          <a:p>
            <a:pPr algn="l">
              <a:lnSpc>
                <a:spcPts val="3080"/>
              </a:lnSpc>
            </a:pPr>
            <a:r>
              <a:rPr lang="en-US" sz="2200" b="1" dirty="0">
                <a:solidFill>
                  <a:srgbClr val="000000"/>
                </a:solidFill>
                <a:latin typeface="Poppins Bold"/>
                <a:ea typeface="Poppins Bold"/>
                <a:cs typeface="Poppins Bold"/>
                <a:sym typeface="Poppins Bold"/>
              </a:rPr>
              <a:t>History</a:t>
            </a:r>
          </a:p>
        </p:txBody>
      </p:sp>
      <p:grpSp>
        <p:nvGrpSpPr>
          <p:cNvPr id="36" name="Group 36"/>
          <p:cNvGrpSpPr/>
          <p:nvPr/>
        </p:nvGrpSpPr>
        <p:grpSpPr>
          <a:xfrm>
            <a:off x="229495" y="10106784"/>
            <a:ext cx="7108083" cy="1033086"/>
            <a:chOff x="0" y="-47625"/>
            <a:chExt cx="1513183" cy="219925"/>
          </a:xfrm>
        </p:grpSpPr>
        <p:sp>
          <p:nvSpPr>
            <p:cNvPr id="37" name="Freeform 37"/>
            <p:cNvSpPr/>
            <p:nvPr/>
          </p:nvSpPr>
          <p:spPr>
            <a:xfrm>
              <a:off x="2251" y="10759"/>
              <a:ext cx="1510932" cy="66929"/>
            </a:xfrm>
            <a:custGeom>
              <a:avLst/>
              <a:gdLst/>
              <a:ahLst/>
              <a:cxnLst/>
              <a:rect l="l" t="t" r="r" b="b"/>
              <a:pathLst>
                <a:path w="1510932" h="172300">
                  <a:moveTo>
                    <a:pt x="21816" y="0"/>
                  </a:moveTo>
                  <a:lnTo>
                    <a:pt x="1489116" y="0"/>
                  </a:lnTo>
                  <a:cubicBezTo>
                    <a:pt x="1501165" y="0"/>
                    <a:pt x="1510932" y="9767"/>
                    <a:pt x="1510932" y="21816"/>
                  </a:cubicBezTo>
                  <a:lnTo>
                    <a:pt x="1510932" y="150484"/>
                  </a:lnTo>
                  <a:cubicBezTo>
                    <a:pt x="1510932" y="162533"/>
                    <a:pt x="1501165" y="172300"/>
                    <a:pt x="1489116" y="172300"/>
                  </a:cubicBezTo>
                  <a:lnTo>
                    <a:pt x="21816" y="172300"/>
                  </a:lnTo>
                  <a:cubicBezTo>
                    <a:pt x="9767" y="172300"/>
                    <a:pt x="0" y="162533"/>
                    <a:pt x="0" y="150484"/>
                  </a:cubicBezTo>
                  <a:lnTo>
                    <a:pt x="0" y="21816"/>
                  </a:lnTo>
                  <a:cubicBezTo>
                    <a:pt x="0" y="9767"/>
                    <a:pt x="9767" y="0"/>
                    <a:pt x="21816" y="0"/>
                  </a:cubicBezTo>
                  <a:close/>
                </a:path>
              </a:pathLst>
            </a:custGeom>
            <a:solidFill>
              <a:srgbClr val="FFFFFF"/>
            </a:solidFill>
            <a:ln cap="sq">
              <a:noFill/>
              <a:prstDash val="solid"/>
              <a:miter/>
            </a:ln>
          </p:spPr>
          <p:txBody>
            <a:bodyPr/>
            <a:lstStyle/>
            <a:p>
              <a:endParaRPr lang="en-GB"/>
            </a:p>
          </p:txBody>
        </p:sp>
        <p:sp>
          <p:nvSpPr>
            <p:cNvPr id="38" name="TextBox 38"/>
            <p:cNvSpPr txBox="1"/>
            <p:nvPr/>
          </p:nvSpPr>
          <p:spPr>
            <a:xfrm>
              <a:off x="0" y="-47625"/>
              <a:ext cx="1510932" cy="219925"/>
            </a:xfrm>
            <a:prstGeom prst="rect">
              <a:avLst/>
            </a:prstGeom>
          </p:spPr>
          <p:txBody>
            <a:bodyPr lIns="50800" tIns="50800" rIns="50800" bIns="50800" rtlCol="0" anchor="ctr"/>
            <a:lstStyle/>
            <a:p>
              <a:pPr algn="ctr">
                <a:lnSpc>
                  <a:spcPts val="1960"/>
                </a:lnSpc>
              </a:pPr>
              <a:endParaRPr/>
            </a:p>
          </p:txBody>
        </p:sp>
      </p:grpSp>
      <p:sp>
        <p:nvSpPr>
          <p:cNvPr id="40" name="TextBox 39">
            <a:extLst>
              <a:ext uri="{FF2B5EF4-FFF2-40B4-BE49-F238E27FC236}">
                <a16:creationId xmlns:a16="http://schemas.microsoft.com/office/drawing/2014/main" id="{A5297EF6-0AD5-ADCD-FB9F-1F970B1D7D62}"/>
              </a:ext>
            </a:extLst>
          </p:cNvPr>
          <p:cNvSpPr txBox="1"/>
          <p:nvPr/>
        </p:nvSpPr>
        <p:spPr>
          <a:xfrm>
            <a:off x="583245" y="810501"/>
            <a:ext cx="6248400" cy="646331"/>
          </a:xfrm>
          <a:prstGeom prst="rect">
            <a:avLst/>
          </a:prstGeom>
          <a:noFill/>
        </p:spPr>
        <p:txBody>
          <a:bodyPr wrap="square" rtlCol="0">
            <a:spAutoFit/>
          </a:bodyPr>
          <a:lstStyle/>
          <a:p>
            <a:r>
              <a:rPr lang="en-GB" sz="1200" dirty="0">
                <a:latin typeface="Century Gothic" panose="020B0502020202020204" pitchFamily="34" charset="0"/>
              </a:rPr>
              <a:t>The children will be using their learning about the Anglo-Saxon and linking this to look at the struggle between the Anglo-Saxons and Vikings for the Kingdom of England. </a:t>
            </a:r>
          </a:p>
        </p:txBody>
      </p:sp>
      <p:grpSp>
        <p:nvGrpSpPr>
          <p:cNvPr id="20" name="Group 20"/>
          <p:cNvGrpSpPr/>
          <p:nvPr/>
        </p:nvGrpSpPr>
        <p:grpSpPr>
          <a:xfrm>
            <a:off x="505145" y="2096416"/>
            <a:ext cx="6480547" cy="1278518"/>
            <a:chOff x="0" y="0"/>
            <a:chExt cx="2200165" cy="434061"/>
          </a:xfrm>
        </p:grpSpPr>
        <p:sp>
          <p:nvSpPr>
            <p:cNvPr id="21" name="Freeform 21"/>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2" name="TextBox 22"/>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3" name="Group 23"/>
          <p:cNvGrpSpPr/>
          <p:nvPr/>
        </p:nvGrpSpPr>
        <p:grpSpPr>
          <a:xfrm rot="10800000">
            <a:off x="3745422" y="1892946"/>
            <a:ext cx="3240274" cy="500223"/>
            <a:chOff x="0" y="0"/>
            <a:chExt cx="3133060" cy="483671"/>
          </a:xfrm>
        </p:grpSpPr>
        <p:sp>
          <p:nvSpPr>
            <p:cNvPr id="24" name="Freeform 24"/>
            <p:cNvSpPr/>
            <p:nvPr/>
          </p:nvSpPr>
          <p:spPr>
            <a:xfrm>
              <a:off x="0" y="0"/>
              <a:ext cx="3133060" cy="483671"/>
            </a:xfrm>
            <a:custGeom>
              <a:avLst/>
              <a:gdLst/>
              <a:ahLst/>
              <a:cxnLst/>
              <a:rect l="l" t="t" r="r" b="b"/>
              <a:pathLst>
                <a:path w="3133060" h="483671">
                  <a:moveTo>
                    <a:pt x="2929860" y="0"/>
                  </a:moveTo>
                  <a:lnTo>
                    <a:pt x="0" y="0"/>
                  </a:lnTo>
                  <a:lnTo>
                    <a:pt x="0" y="483671"/>
                  </a:lnTo>
                  <a:lnTo>
                    <a:pt x="2929860" y="483671"/>
                  </a:lnTo>
                  <a:lnTo>
                    <a:pt x="3133060" y="241836"/>
                  </a:lnTo>
                  <a:lnTo>
                    <a:pt x="2929860" y="0"/>
                  </a:lnTo>
                  <a:close/>
                </a:path>
              </a:pathLst>
            </a:custGeom>
            <a:solidFill>
              <a:srgbClr val="FFFFFF"/>
            </a:solidFill>
          </p:spPr>
          <p:txBody>
            <a:bodyPr/>
            <a:lstStyle/>
            <a:p>
              <a:endParaRPr lang="en-GB"/>
            </a:p>
          </p:txBody>
        </p:sp>
        <p:sp>
          <p:nvSpPr>
            <p:cNvPr id="25" name="TextBox 25"/>
            <p:cNvSpPr txBox="1"/>
            <p:nvPr/>
          </p:nvSpPr>
          <p:spPr>
            <a:xfrm>
              <a:off x="0" y="-47625"/>
              <a:ext cx="3018760" cy="531296"/>
            </a:xfrm>
            <a:prstGeom prst="rect">
              <a:avLst/>
            </a:prstGeom>
          </p:spPr>
          <p:txBody>
            <a:bodyPr lIns="50800" tIns="50800" rIns="50800" bIns="50800" rtlCol="0" anchor="ctr"/>
            <a:lstStyle/>
            <a:p>
              <a:pPr algn="ctr">
                <a:lnSpc>
                  <a:spcPts val="1960"/>
                </a:lnSpc>
              </a:pPr>
              <a:endParaRPr/>
            </a:p>
          </p:txBody>
        </p:sp>
      </p:grpSp>
      <p:sp>
        <p:nvSpPr>
          <p:cNvPr id="34" name="TextBox 34"/>
          <p:cNvSpPr txBox="1"/>
          <p:nvPr/>
        </p:nvSpPr>
        <p:spPr>
          <a:xfrm>
            <a:off x="3698702" y="1923348"/>
            <a:ext cx="3039190"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RE</a:t>
            </a:r>
          </a:p>
        </p:txBody>
      </p:sp>
      <p:grpSp>
        <p:nvGrpSpPr>
          <p:cNvPr id="8" name="Group 8"/>
          <p:cNvGrpSpPr/>
          <p:nvPr/>
        </p:nvGrpSpPr>
        <p:grpSpPr>
          <a:xfrm>
            <a:off x="505147" y="3845584"/>
            <a:ext cx="6480547" cy="1278518"/>
            <a:chOff x="0" y="0"/>
            <a:chExt cx="2200165" cy="434061"/>
          </a:xfrm>
        </p:grpSpPr>
        <p:sp>
          <p:nvSpPr>
            <p:cNvPr id="9" name="Freeform 9"/>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0" name="TextBox 10"/>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11" name="Group 11"/>
          <p:cNvGrpSpPr/>
          <p:nvPr/>
        </p:nvGrpSpPr>
        <p:grpSpPr>
          <a:xfrm>
            <a:off x="505147" y="3595473"/>
            <a:ext cx="4021301" cy="500223"/>
            <a:chOff x="0" y="0"/>
            <a:chExt cx="3888245" cy="483671"/>
          </a:xfrm>
        </p:grpSpPr>
        <p:sp>
          <p:nvSpPr>
            <p:cNvPr id="12" name="Freeform 12"/>
            <p:cNvSpPr/>
            <p:nvPr/>
          </p:nvSpPr>
          <p:spPr>
            <a:xfrm>
              <a:off x="0" y="0"/>
              <a:ext cx="3888245" cy="483671"/>
            </a:xfrm>
            <a:custGeom>
              <a:avLst/>
              <a:gdLst/>
              <a:ahLst/>
              <a:cxnLst/>
              <a:rect l="l" t="t" r="r" b="b"/>
              <a:pathLst>
                <a:path w="3888245" h="483671">
                  <a:moveTo>
                    <a:pt x="3685045" y="0"/>
                  </a:moveTo>
                  <a:lnTo>
                    <a:pt x="0" y="0"/>
                  </a:lnTo>
                  <a:lnTo>
                    <a:pt x="0" y="483671"/>
                  </a:lnTo>
                  <a:lnTo>
                    <a:pt x="3685045" y="483671"/>
                  </a:lnTo>
                  <a:lnTo>
                    <a:pt x="3888245" y="241836"/>
                  </a:lnTo>
                  <a:lnTo>
                    <a:pt x="3685045" y="0"/>
                  </a:lnTo>
                  <a:close/>
                </a:path>
              </a:pathLst>
            </a:custGeom>
            <a:solidFill>
              <a:srgbClr val="FFFFFF"/>
            </a:solidFill>
          </p:spPr>
          <p:txBody>
            <a:bodyPr/>
            <a:lstStyle/>
            <a:p>
              <a:endParaRPr lang="en-GB"/>
            </a:p>
          </p:txBody>
        </p:sp>
        <p:sp>
          <p:nvSpPr>
            <p:cNvPr id="13" name="TextBox 13"/>
            <p:cNvSpPr txBox="1"/>
            <p:nvPr/>
          </p:nvSpPr>
          <p:spPr>
            <a:xfrm>
              <a:off x="0" y="-47625"/>
              <a:ext cx="3773945" cy="531296"/>
            </a:xfrm>
            <a:prstGeom prst="rect">
              <a:avLst/>
            </a:prstGeom>
          </p:spPr>
          <p:txBody>
            <a:bodyPr lIns="50800" tIns="50800" rIns="50800" bIns="50800" rtlCol="0" anchor="ctr"/>
            <a:lstStyle/>
            <a:p>
              <a:pPr algn="ctr">
                <a:lnSpc>
                  <a:spcPts val="1960"/>
                </a:lnSpc>
              </a:pPr>
              <a:endParaRPr/>
            </a:p>
          </p:txBody>
        </p:sp>
      </p:grpSp>
      <p:sp>
        <p:nvSpPr>
          <p:cNvPr id="39" name="TextBox 39"/>
          <p:cNvSpPr txBox="1"/>
          <p:nvPr/>
        </p:nvSpPr>
        <p:spPr>
          <a:xfrm>
            <a:off x="542976" y="3620128"/>
            <a:ext cx="1177874" cy="391795"/>
          </a:xfrm>
          <a:prstGeom prst="rect">
            <a:avLst/>
          </a:prstGeom>
        </p:spPr>
        <p:txBody>
          <a:bodyPr wrap="square"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Art / DT</a:t>
            </a:r>
          </a:p>
        </p:txBody>
      </p:sp>
      <p:sp>
        <p:nvSpPr>
          <p:cNvPr id="42" name="TextBox 41">
            <a:extLst>
              <a:ext uri="{FF2B5EF4-FFF2-40B4-BE49-F238E27FC236}">
                <a16:creationId xmlns:a16="http://schemas.microsoft.com/office/drawing/2014/main" id="{861AF5AE-49AF-A214-9835-739B97B228F8}"/>
              </a:ext>
            </a:extLst>
          </p:cNvPr>
          <p:cNvSpPr txBox="1"/>
          <p:nvPr/>
        </p:nvSpPr>
        <p:spPr>
          <a:xfrm>
            <a:off x="559027" y="4200916"/>
            <a:ext cx="6248400" cy="730841"/>
          </a:xfrm>
          <a:prstGeom prst="rect">
            <a:avLst/>
          </a:prstGeom>
          <a:noFill/>
        </p:spPr>
        <p:txBody>
          <a:bodyPr wrap="square" rtlCol="0">
            <a:spAutoFit/>
          </a:bodyPr>
          <a:lstStyle/>
          <a:p>
            <a:pPr marL="0" marR="0" indent="0">
              <a:lnSpc>
                <a:spcPct val="119000"/>
              </a:lnSpc>
              <a:spcBef>
                <a:spcPts val="0"/>
              </a:spcBef>
              <a:spcAft>
                <a:spcPts val="600"/>
              </a:spcAft>
            </a:pPr>
            <a:r>
              <a:rPr lang="en-GB" sz="1200" dirty="0">
                <a:latin typeface="Century Gothic" panose="020B0502020202020204" pitchFamily="34" charset="0"/>
              </a:rPr>
              <a:t>The children will be learning about the different types and uses of shape in a variety of artworks. They will be analysing how artists have used shape in their own works.</a:t>
            </a:r>
            <a:endParaRPr lang="en-GB" sz="1100" dirty="0">
              <a:latin typeface="Century Gothic" panose="020B0502020202020204" pitchFamily="34" charset="0"/>
            </a:endParaRPr>
          </a:p>
        </p:txBody>
      </p:sp>
      <p:grpSp>
        <p:nvGrpSpPr>
          <p:cNvPr id="26" name="Group 26"/>
          <p:cNvGrpSpPr/>
          <p:nvPr/>
        </p:nvGrpSpPr>
        <p:grpSpPr>
          <a:xfrm>
            <a:off x="505146" y="5562489"/>
            <a:ext cx="6480547" cy="1278518"/>
            <a:chOff x="0" y="0"/>
            <a:chExt cx="2200165" cy="434061"/>
          </a:xfrm>
        </p:grpSpPr>
        <p:sp>
          <p:nvSpPr>
            <p:cNvPr id="27" name="Freeform 27"/>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8" name="TextBox 28"/>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9" name="Group 29"/>
          <p:cNvGrpSpPr/>
          <p:nvPr/>
        </p:nvGrpSpPr>
        <p:grpSpPr>
          <a:xfrm rot="10800000">
            <a:off x="3514093" y="5312378"/>
            <a:ext cx="3471600" cy="500223"/>
            <a:chOff x="0" y="0"/>
            <a:chExt cx="3356732" cy="483671"/>
          </a:xfrm>
        </p:grpSpPr>
        <p:sp>
          <p:nvSpPr>
            <p:cNvPr id="30" name="Freeform 30"/>
            <p:cNvSpPr/>
            <p:nvPr/>
          </p:nvSpPr>
          <p:spPr>
            <a:xfrm>
              <a:off x="0" y="0"/>
              <a:ext cx="3356732" cy="483671"/>
            </a:xfrm>
            <a:custGeom>
              <a:avLst/>
              <a:gdLst/>
              <a:ahLst/>
              <a:cxnLst/>
              <a:rect l="l" t="t" r="r" b="b"/>
              <a:pathLst>
                <a:path w="3356732" h="483671">
                  <a:moveTo>
                    <a:pt x="3153533" y="0"/>
                  </a:moveTo>
                  <a:lnTo>
                    <a:pt x="0" y="0"/>
                  </a:lnTo>
                  <a:lnTo>
                    <a:pt x="0" y="483671"/>
                  </a:lnTo>
                  <a:lnTo>
                    <a:pt x="3153533" y="483671"/>
                  </a:lnTo>
                  <a:lnTo>
                    <a:pt x="3356732" y="241836"/>
                  </a:lnTo>
                  <a:lnTo>
                    <a:pt x="3153533" y="0"/>
                  </a:lnTo>
                  <a:close/>
                </a:path>
              </a:pathLst>
            </a:custGeom>
            <a:solidFill>
              <a:srgbClr val="FFFFFF"/>
            </a:solidFill>
          </p:spPr>
          <p:txBody>
            <a:bodyPr/>
            <a:lstStyle/>
            <a:p>
              <a:endParaRPr lang="en-GB"/>
            </a:p>
          </p:txBody>
        </p:sp>
        <p:sp>
          <p:nvSpPr>
            <p:cNvPr id="31" name="TextBox 31"/>
            <p:cNvSpPr txBox="1"/>
            <p:nvPr/>
          </p:nvSpPr>
          <p:spPr>
            <a:xfrm>
              <a:off x="0" y="-47625"/>
              <a:ext cx="3242432" cy="531296"/>
            </a:xfrm>
            <a:prstGeom prst="rect">
              <a:avLst/>
            </a:prstGeom>
          </p:spPr>
          <p:txBody>
            <a:bodyPr lIns="50800" tIns="50800" rIns="50800" bIns="50800" rtlCol="0" anchor="ctr"/>
            <a:lstStyle/>
            <a:p>
              <a:pPr algn="ctr">
                <a:lnSpc>
                  <a:spcPts val="1960"/>
                </a:lnSpc>
              </a:pPr>
              <a:endParaRPr/>
            </a:p>
          </p:txBody>
        </p:sp>
      </p:grpSp>
      <p:sp>
        <p:nvSpPr>
          <p:cNvPr id="35" name="TextBox 35"/>
          <p:cNvSpPr txBox="1"/>
          <p:nvPr/>
        </p:nvSpPr>
        <p:spPr>
          <a:xfrm>
            <a:off x="3582165" y="5342780"/>
            <a:ext cx="3155724"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PSHE</a:t>
            </a:r>
          </a:p>
        </p:txBody>
      </p:sp>
      <p:sp>
        <p:nvSpPr>
          <p:cNvPr id="43" name="TextBox 42">
            <a:extLst>
              <a:ext uri="{FF2B5EF4-FFF2-40B4-BE49-F238E27FC236}">
                <a16:creationId xmlns:a16="http://schemas.microsoft.com/office/drawing/2014/main" id="{4896496E-EF09-1964-1195-5F38BF455C0E}"/>
              </a:ext>
            </a:extLst>
          </p:cNvPr>
          <p:cNvSpPr txBox="1"/>
          <p:nvPr/>
        </p:nvSpPr>
        <p:spPr>
          <a:xfrm>
            <a:off x="542976" y="5930381"/>
            <a:ext cx="6248400" cy="730841"/>
          </a:xfrm>
          <a:prstGeom prst="rect">
            <a:avLst/>
          </a:prstGeom>
          <a:noFill/>
        </p:spPr>
        <p:txBody>
          <a:bodyPr wrap="square" rtlCol="0">
            <a:spAutoFit/>
          </a:bodyPr>
          <a:lstStyle/>
          <a:p>
            <a:pPr marL="0" marR="0" indent="0">
              <a:lnSpc>
                <a:spcPct val="119000"/>
              </a:lnSpc>
              <a:spcBef>
                <a:spcPts val="0"/>
              </a:spcBef>
              <a:spcAft>
                <a:spcPts val="600"/>
              </a:spcAft>
            </a:pPr>
            <a:r>
              <a:rPr lang="en-GB" sz="1200" kern="1400" dirty="0">
                <a:ln>
                  <a:noFill/>
                </a:ln>
                <a:solidFill>
                  <a:srgbClr val="000000"/>
                </a:solidFill>
                <a:effectLst/>
                <a:latin typeface="Century Gothic" panose="020B0502020202020204" pitchFamily="34" charset="0"/>
              </a:rPr>
              <a:t>Over the course of the autumn term we will be taking  part in lots of different lessons focussing on well-being and PSHE. We will be thinking about how we look after ourselves and others.</a:t>
            </a:r>
          </a:p>
        </p:txBody>
      </p:sp>
      <p:grpSp>
        <p:nvGrpSpPr>
          <p:cNvPr id="14" name="Group 14"/>
          <p:cNvGrpSpPr/>
          <p:nvPr/>
        </p:nvGrpSpPr>
        <p:grpSpPr>
          <a:xfrm>
            <a:off x="519335" y="7206996"/>
            <a:ext cx="6480547" cy="1278518"/>
            <a:chOff x="0" y="0"/>
            <a:chExt cx="2200165" cy="434061"/>
          </a:xfrm>
        </p:grpSpPr>
        <p:sp>
          <p:nvSpPr>
            <p:cNvPr id="15" name="Freeform 15"/>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6" name="TextBox 16"/>
            <p:cNvSpPr txBox="1"/>
            <p:nvPr/>
          </p:nvSpPr>
          <p:spPr>
            <a:xfrm>
              <a:off x="0" y="-47625"/>
              <a:ext cx="2200165" cy="481686"/>
            </a:xfrm>
            <a:prstGeom prst="rect">
              <a:avLst/>
            </a:prstGeom>
          </p:spPr>
          <p:txBody>
            <a:bodyPr lIns="50800" tIns="50800" rIns="50800" bIns="50800" rtlCol="0" anchor="ctr"/>
            <a:lstStyle/>
            <a:p>
              <a:pPr marL="0" lvl="0" indent="0" algn="ctr">
                <a:lnSpc>
                  <a:spcPts val="1960"/>
                </a:lnSpc>
                <a:spcBef>
                  <a:spcPct val="0"/>
                </a:spcBef>
              </a:pPr>
              <a:endParaRPr/>
            </a:p>
          </p:txBody>
        </p:sp>
      </p:grpSp>
      <p:grpSp>
        <p:nvGrpSpPr>
          <p:cNvPr id="17" name="Group 17"/>
          <p:cNvGrpSpPr/>
          <p:nvPr/>
        </p:nvGrpSpPr>
        <p:grpSpPr>
          <a:xfrm>
            <a:off x="519335" y="7004871"/>
            <a:ext cx="4097387" cy="500223"/>
            <a:chOff x="0" y="0"/>
            <a:chExt cx="3961814" cy="483671"/>
          </a:xfrm>
        </p:grpSpPr>
        <p:sp>
          <p:nvSpPr>
            <p:cNvPr id="18" name="Freeform 18"/>
            <p:cNvSpPr/>
            <p:nvPr/>
          </p:nvSpPr>
          <p:spPr>
            <a:xfrm>
              <a:off x="0" y="0"/>
              <a:ext cx="3961814" cy="483671"/>
            </a:xfrm>
            <a:custGeom>
              <a:avLst/>
              <a:gdLst/>
              <a:ahLst/>
              <a:cxnLst/>
              <a:rect l="l" t="t" r="r" b="b"/>
              <a:pathLst>
                <a:path w="3961814" h="483671">
                  <a:moveTo>
                    <a:pt x="3758614" y="0"/>
                  </a:moveTo>
                  <a:lnTo>
                    <a:pt x="0" y="0"/>
                  </a:lnTo>
                  <a:lnTo>
                    <a:pt x="0" y="483671"/>
                  </a:lnTo>
                  <a:lnTo>
                    <a:pt x="3758614" y="483671"/>
                  </a:lnTo>
                  <a:lnTo>
                    <a:pt x="3961814" y="241836"/>
                  </a:lnTo>
                  <a:lnTo>
                    <a:pt x="3758614" y="0"/>
                  </a:lnTo>
                  <a:close/>
                </a:path>
              </a:pathLst>
            </a:custGeom>
            <a:solidFill>
              <a:srgbClr val="FFFFFF"/>
            </a:solidFill>
          </p:spPr>
          <p:txBody>
            <a:bodyPr/>
            <a:lstStyle/>
            <a:p>
              <a:endParaRPr lang="en-GB"/>
            </a:p>
          </p:txBody>
        </p:sp>
        <p:sp>
          <p:nvSpPr>
            <p:cNvPr id="19" name="TextBox 19"/>
            <p:cNvSpPr txBox="1"/>
            <p:nvPr/>
          </p:nvSpPr>
          <p:spPr>
            <a:xfrm>
              <a:off x="0" y="-47625"/>
              <a:ext cx="3847514" cy="531296"/>
            </a:xfrm>
            <a:prstGeom prst="rect">
              <a:avLst/>
            </a:prstGeom>
          </p:spPr>
          <p:txBody>
            <a:bodyPr lIns="50800" tIns="50800" rIns="50800" bIns="50800" rtlCol="0" anchor="ctr"/>
            <a:lstStyle/>
            <a:p>
              <a:pPr algn="ctr">
                <a:lnSpc>
                  <a:spcPts val="1960"/>
                </a:lnSpc>
              </a:pPr>
              <a:endParaRPr/>
            </a:p>
          </p:txBody>
        </p:sp>
      </p:grpSp>
      <p:sp>
        <p:nvSpPr>
          <p:cNvPr id="33" name="TextBox 33"/>
          <p:cNvSpPr txBox="1"/>
          <p:nvPr/>
        </p:nvSpPr>
        <p:spPr>
          <a:xfrm>
            <a:off x="648963" y="7007939"/>
            <a:ext cx="3838132" cy="391795"/>
          </a:xfrm>
          <a:prstGeom prst="rect">
            <a:avLst/>
          </a:prstGeom>
        </p:spPr>
        <p:txBody>
          <a:bodyPr lIns="0" tIns="0" rIns="0" bIns="0" rtlCol="0" anchor="t">
            <a:spAutoFit/>
          </a:bodyPr>
          <a:lstStyle/>
          <a:p>
            <a:pPr algn="l">
              <a:lnSpc>
                <a:spcPts val="3080"/>
              </a:lnSpc>
            </a:pPr>
            <a:r>
              <a:rPr lang="en-US" sz="2200" b="1" dirty="0">
                <a:solidFill>
                  <a:srgbClr val="000000"/>
                </a:solidFill>
                <a:latin typeface="Poppins Bold"/>
                <a:ea typeface="Poppins Bold"/>
                <a:cs typeface="Poppins Bold"/>
                <a:sym typeface="Poppins Bold"/>
              </a:rPr>
              <a:t>Music</a:t>
            </a:r>
          </a:p>
        </p:txBody>
      </p:sp>
      <p:sp>
        <p:nvSpPr>
          <p:cNvPr id="44" name="TextBox 43">
            <a:extLst>
              <a:ext uri="{FF2B5EF4-FFF2-40B4-BE49-F238E27FC236}">
                <a16:creationId xmlns:a16="http://schemas.microsoft.com/office/drawing/2014/main" id="{800A7A5A-C6D2-0CE9-DCC6-4525B2CAC224}"/>
              </a:ext>
            </a:extLst>
          </p:cNvPr>
          <p:cNvSpPr txBox="1"/>
          <p:nvPr/>
        </p:nvSpPr>
        <p:spPr>
          <a:xfrm>
            <a:off x="555522" y="7563932"/>
            <a:ext cx="6248400" cy="646331"/>
          </a:xfrm>
          <a:prstGeom prst="rect">
            <a:avLst/>
          </a:prstGeom>
          <a:noFill/>
        </p:spPr>
        <p:txBody>
          <a:bodyPr wrap="square" rtlCol="0">
            <a:spAutoFit/>
          </a:bodyPr>
          <a:lstStyle/>
          <a:p>
            <a:r>
              <a:rPr lang="en-GB" sz="1200" dirty="0">
                <a:latin typeface="Century Gothic" panose="020B0502020202020204" pitchFamily="34" charset="0"/>
              </a:rPr>
              <a:t>The children will be showing an understanding of and putting into practice some of the key terminology in music. They will be learning some basic music notes and playing these on various musical instruments.</a:t>
            </a:r>
          </a:p>
        </p:txBody>
      </p:sp>
      <p:grpSp>
        <p:nvGrpSpPr>
          <p:cNvPr id="81" name="Group 26">
            <a:extLst>
              <a:ext uri="{FF2B5EF4-FFF2-40B4-BE49-F238E27FC236}">
                <a16:creationId xmlns:a16="http://schemas.microsoft.com/office/drawing/2014/main" id="{0DA4CF40-D806-E14D-6444-AFBB62E38162}"/>
              </a:ext>
            </a:extLst>
          </p:cNvPr>
          <p:cNvGrpSpPr/>
          <p:nvPr/>
        </p:nvGrpSpPr>
        <p:grpSpPr>
          <a:xfrm>
            <a:off x="537975" y="8922964"/>
            <a:ext cx="6480547" cy="1278518"/>
            <a:chOff x="0" y="0"/>
            <a:chExt cx="2200165" cy="434061"/>
          </a:xfrm>
        </p:grpSpPr>
        <p:sp>
          <p:nvSpPr>
            <p:cNvPr id="82" name="Freeform 27">
              <a:extLst>
                <a:ext uri="{FF2B5EF4-FFF2-40B4-BE49-F238E27FC236}">
                  <a16:creationId xmlns:a16="http://schemas.microsoft.com/office/drawing/2014/main" id="{12D3753C-E9B6-723B-F1AC-828FF3A07AB3}"/>
                </a:ext>
              </a:extLst>
            </p:cNvPr>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83" name="TextBox 28">
              <a:extLst>
                <a:ext uri="{FF2B5EF4-FFF2-40B4-BE49-F238E27FC236}">
                  <a16:creationId xmlns:a16="http://schemas.microsoft.com/office/drawing/2014/main" id="{58EDFA4D-D6CB-27D3-46F0-8B05032B76E6}"/>
                </a:ext>
              </a:extLst>
            </p:cNvPr>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84" name="Group 29">
            <a:extLst>
              <a:ext uri="{FF2B5EF4-FFF2-40B4-BE49-F238E27FC236}">
                <a16:creationId xmlns:a16="http://schemas.microsoft.com/office/drawing/2014/main" id="{771606D9-BD0E-3054-DEB3-020A5222873A}"/>
              </a:ext>
            </a:extLst>
          </p:cNvPr>
          <p:cNvGrpSpPr/>
          <p:nvPr/>
        </p:nvGrpSpPr>
        <p:grpSpPr>
          <a:xfrm rot="10800000">
            <a:off x="3546922" y="8672853"/>
            <a:ext cx="3471600" cy="500223"/>
            <a:chOff x="0" y="0"/>
            <a:chExt cx="3356732" cy="483671"/>
          </a:xfrm>
        </p:grpSpPr>
        <p:sp>
          <p:nvSpPr>
            <p:cNvPr id="85" name="Freeform 30">
              <a:extLst>
                <a:ext uri="{FF2B5EF4-FFF2-40B4-BE49-F238E27FC236}">
                  <a16:creationId xmlns:a16="http://schemas.microsoft.com/office/drawing/2014/main" id="{6926FAFA-D8A5-E4AB-4423-5184A6F424BD}"/>
                </a:ext>
              </a:extLst>
            </p:cNvPr>
            <p:cNvSpPr/>
            <p:nvPr/>
          </p:nvSpPr>
          <p:spPr>
            <a:xfrm>
              <a:off x="0" y="0"/>
              <a:ext cx="3356732" cy="483671"/>
            </a:xfrm>
            <a:custGeom>
              <a:avLst/>
              <a:gdLst/>
              <a:ahLst/>
              <a:cxnLst/>
              <a:rect l="l" t="t" r="r" b="b"/>
              <a:pathLst>
                <a:path w="3356732" h="483671">
                  <a:moveTo>
                    <a:pt x="3153533" y="0"/>
                  </a:moveTo>
                  <a:lnTo>
                    <a:pt x="0" y="0"/>
                  </a:lnTo>
                  <a:lnTo>
                    <a:pt x="0" y="483671"/>
                  </a:lnTo>
                  <a:lnTo>
                    <a:pt x="3153533" y="483671"/>
                  </a:lnTo>
                  <a:lnTo>
                    <a:pt x="3356732" y="241836"/>
                  </a:lnTo>
                  <a:lnTo>
                    <a:pt x="3153533" y="0"/>
                  </a:lnTo>
                  <a:close/>
                </a:path>
              </a:pathLst>
            </a:custGeom>
            <a:solidFill>
              <a:srgbClr val="FFFFFF"/>
            </a:solidFill>
          </p:spPr>
          <p:txBody>
            <a:bodyPr/>
            <a:lstStyle/>
            <a:p>
              <a:endParaRPr lang="en-GB"/>
            </a:p>
          </p:txBody>
        </p:sp>
        <p:sp>
          <p:nvSpPr>
            <p:cNvPr id="86" name="TextBox 31">
              <a:extLst>
                <a:ext uri="{FF2B5EF4-FFF2-40B4-BE49-F238E27FC236}">
                  <a16:creationId xmlns:a16="http://schemas.microsoft.com/office/drawing/2014/main" id="{EF91B52E-5CCD-6954-B514-4D558D84ACC7}"/>
                </a:ext>
              </a:extLst>
            </p:cNvPr>
            <p:cNvSpPr txBox="1"/>
            <p:nvPr/>
          </p:nvSpPr>
          <p:spPr>
            <a:xfrm>
              <a:off x="0" y="-47625"/>
              <a:ext cx="3242432" cy="531296"/>
            </a:xfrm>
            <a:prstGeom prst="rect">
              <a:avLst/>
            </a:prstGeom>
          </p:spPr>
          <p:txBody>
            <a:bodyPr lIns="50800" tIns="50800" rIns="50800" bIns="50800" rtlCol="0" anchor="ctr"/>
            <a:lstStyle/>
            <a:p>
              <a:pPr algn="ctr">
                <a:lnSpc>
                  <a:spcPts val="1960"/>
                </a:lnSpc>
              </a:pPr>
              <a:endParaRPr/>
            </a:p>
          </p:txBody>
        </p:sp>
      </p:grpSp>
      <p:sp>
        <p:nvSpPr>
          <p:cNvPr id="87" name="TextBox 35">
            <a:extLst>
              <a:ext uri="{FF2B5EF4-FFF2-40B4-BE49-F238E27FC236}">
                <a16:creationId xmlns:a16="http://schemas.microsoft.com/office/drawing/2014/main" id="{25720027-9D6C-9DAE-D814-B665D6432298}"/>
              </a:ext>
            </a:extLst>
          </p:cNvPr>
          <p:cNvSpPr txBox="1"/>
          <p:nvPr/>
        </p:nvSpPr>
        <p:spPr>
          <a:xfrm>
            <a:off x="3614994" y="8703255"/>
            <a:ext cx="3155724"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French</a:t>
            </a:r>
          </a:p>
        </p:txBody>
      </p:sp>
      <p:sp>
        <p:nvSpPr>
          <p:cNvPr id="88" name="TextBox 87">
            <a:extLst>
              <a:ext uri="{FF2B5EF4-FFF2-40B4-BE49-F238E27FC236}">
                <a16:creationId xmlns:a16="http://schemas.microsoft.com/office/drawing/2014/main" id="{FB79D12B-C311-D2B3-CE8A-027426AAE5D6}"/>
              </a:ext>
            </a:extLst>
          </p:cNvPr>
          <p:cNvSpPr txBox="1"/>
          <p:nvPr/>
        </p:nvSpPr>
        <p:spPr>
          <a:xfrm>
            <a:off x="575805" y="9290856"/>
            <a:ext cx="6248400" cy="646331"/>
          </a:xfrm>
          <a:prstGeom prst="rect">
            <a:avLst/>
          </a:prstGeom>
          <a:noFill/>
        </p:spPr>
        <p:txBody>
          <a:bodyPr wrap="square" rtlCol="0">
            <a:spAutoFit/>
          </a:bodyPr>
          <a:lstStyle/>
          <a:p>
            <a:r>
              <a:rPr lang="en-GB" sz="1200" dirty="0">
                <a:latin typeface="Century Gothic" panose="020B0502020202020204" pitchFamily="34" charset="0"/>
              </a:rPr>
              <a:t>The children will be recapping the foundational language skills they have previously learned before moving onto constructing full sentences verbally and written.</a:t>
            </a:r>
            <a:endParaRPr lang="en-GB" sz="1100" dirty="0">
              <a:latin typeface="Century Gothic" panose="020B0502020202020204" pitchFamily="34" charset="0"/>
            </a:endParaRPr>
          </a:p>
        </p:txBody>
      </p:sp>
      <p:sp>
        <p:nvSpPr>
          <p:cNvPr id="46" name="TextBox 45">
            <a:extLst>
              <a:ext uri="{FF2B5EF4-FFF2-40B4-BE49-F238E27FC236}">
                <a16:creationId xmlns:a16="http://schemas.microsoft.com/office/drawing/2014/main" id="{CADDE863-2C08-6B02-79AE-C6B10C912B1B}"/>
              </a:ext>
            </a:extLst>
          </p:cNvPr>
          <p:cNvSpPr txBox="1"/>
          <p:nvPr/>
        </p:nvSpPr>
        <p:spPr>
          <a:xfrm>
            <a:off x="602681" y="2524273"/>
            <a:ext cx="6521903" cy="730841"/>
          </a:xfrm>
          <a:prstGeom prst="rect">
            <a:avLst/>
          </a:prstGeom>
          <a:noFill/>
        </p:spPr>
        <p:txBody>
          <a:bodyPr wrap="square">
            <a:spAutoFit/>
          </a:bodyPr>
          <a:lstStyle/>
          <a:p>
            <a:pPr marL="0" marR="0" indent="0">
              <a:lnSpc>
                <a:spcPct val="119000"/>
              </a:lnSpc>
              <a:spcBef>
                <a:spcPts val="0"/>
              </a:spcBef>
              <a:spcAft>
                <a:spcPts val="600"/>
              </a:spcAft>
            </a:pPr>
            <a:r>
              <a:rPr lang="en-GB" sz="1200" kern="1400" dirty="0">
                <a:ln>
                  <a:noFill/>
                </a:ln>
                <a:solidFill>
                  <a:srgbClr val="000000"/>
                </a:solidFill>
                <a:effectLst/>
                <a:latin typeface="Century Gothic" panose="020B0502020202020204" pitchFamily="34" charset="0"/>
              </a:rPr>
              <a:t>We will be studying places of religious significance. We will be exploring why people visit how these places connect to their beliefs and practices and compare features across religions.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414ee19-b3d5-4b25-9708-fdd821ba3da5" xsi:nil="true"/>
    <lcf76f155ced4ddcb4097134ff3c332f xmlns="ba99319a-1335-4341-90ec-6d5f1a151244">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D30BCF7A86D01459A5ADEF635F1A796" ma:contentTypeVersion="13" ma:contentTypeDescription="Create a new document." ma:contentTypeScope="" ma:versionID="85b1b58cb36459f52a9c55d0916d35f2">
  <xsd:schema xmlns:xsd="http://www.w3.org/2001/XMLSchema" xmlns:xs="http://www.w3.org/2001/XMLSchema" xmlns:p="http://schemas.microsoft.com/office/2006/metadata/properties" xmlns:ns2="ba99319a-1335-4341-90ec-6d5f1a151244" xmlns:ns3="6414ee19-b3d5-4b25-9708-fdd821ba3da5" targetNamespace="http://schemas.microsoft.com/office/2006/metadata/properties" ma:root="true" ma:fieldsID="8371b26c556b81be6741c3c110a698ed" ns2:_="" ns3:_="">
    <xsd:import namespace="ba99319a-1335-4341-90ec-6d5f1a151244"/>
    <xsd:import namespace="6414ee19-b3d5-4b25-9708-fdd821ba3da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99319a-1335-4341-90ec-6d5f1a15124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62b370a6-22c3-471d-b67a-9e3c0e148fa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414ee19-b3d5-4b25-9708-fdd821ba3da5"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7eb4d828-07ba-42d5-9b23-cfef114318b3}" ma:internalName="TaxCatchAll" ma:showField="CatchAllData" ma:web="6414ee19-b3d5-4b25-9708-fdd821ba3d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6C3A08D-AF3B-4A09-989E-1D00A1F17C9A}">
  <ds:schemaRefs>
    <ds:schemaRef ds:uri="http://schemas.microsoft.com/office/2006/documentManagement/types"/>
    <ds:schemaRef ds:uri="http://purl.org/dc/elements/1.1/"/>
    <ds:schemaRef ds:uri="http://schemas.microsoft.com/office/infopath/2007/PartnerControls"/>
    <ds:schemaRef ds:uri="http://purl.org/dc/terms/"/>
    <ds:schemaRef ds:uri="http://schemas.microsoft.com/office/2006/metadata/properties"/>
    <ds:schemaRef ds:uri="ba99319a-1335-4341-90ec-6d5f1a151244"/>
    <ds:schemaRef ds:uri="http://purl.org/dc/dcmitype/"/>
    <ds:schemaRef ds:uri="http://schemas.openxmlformats.org/package/2006/metadata/core-properties"/>
    <ds:schemaRef ds:uri="6414ee19-b3d5-4b25-9708-fdd821ba3da5"/>
    <ds:schemaRef ds:uri="http://www.w3.org/XML/1998/namespace"/>
  </ds:schemaRefs>
</ds:datastoreItem>
</file>

<file path=customXml/itemProps2.xml><?xml version="1.0" encoding="utf-8"?>
<ds:datastoreItem xmlns:ds="http://schemas.openxmlformats.org/officeDocument/2006/customXml" ds:itemID="{29E3DA4E-101D-4864-A21E-8F4648923EFB}">
  <ds:schemaRefs>
    <ds:schemaRef ds:uri="http://schemas.microsoft.com/sharepoint/v3/contenttype/forms"/>
  </ds:schemaRefs>
</ds:datastoreItem>
</file>

<file path=customXml/itemProps3.xml><?xml version="1.0" encoding="utf-8"?>
<ds:datastoreItem xmlns:ds="http://schemas.openxmlformats.org/officeDocument/2006/customXml" ds:itemID="{4C79A4B1-4D2B-45B8-9DF4-DDBB9C5699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a99319a-1335-4341-90ec-6d5f1a151244"/>
    <ds:schemaRef ds:uri="6414ee19-b3d5-4b25-9708-fdd821ba3d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307</TotalTime>
  <Words>445</Words>
  <Application>Microsoft Office PowerPoint</Application>
  <PresentationFormat>Custom</PresentationFormat>
  <Paragraphs>26</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Century Gothic</vt:lpstr>
      <vt:lpstr>Arial</vt:lpstr>
      <vt:lpstr>Calibri</vt:lpstr>
      <vt:lpstr>Poppins Bold</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Stopsley Curriculum Newsletter</dc:title>
  <dc:creator>Jarad Dymock</dc:creator>
  <cp:lastModifiedBy>Stopsley Primary - Head</cp:lastModifiedBy>
  <cp:revision>7</cp:revision>
  <dcterms:created xsi:type="dcterms:W3CDTF">2006-08-16T00:00:00Z</dcterms:created>
  <dcterms:modified xsi:type="dcterms:W3CDTF">2026-09-04T16:01:47Z</dcterms:modified>
  <dc:identifier>DAHCEboH0tg</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0x0101000D30BCF7A86D01459A5ADEF635F1A796</vt:lpwstr>
  </property>
  <property fmtid="{D5CDD505-2E9C-101B-9397-08002B2CF9AE}" pid="3" name="MediaServiceImageTags">
    <vt:lpwstr/>
  </property>
</Properties>
</file>